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3" r:id="rId3"/>
    <p:sldId id="264" r:id="rId4"/>
    <p:sldId id="265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8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AEF72-A3FF-A047-9E60-33D61916C76E}" type="datetimeFigureOut">
              <a:rPr lang="en-US" smtClean="0"/>
              <a:pPr/>
              <a:t>8/7/12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EA703-67AE-6549-918A-A093960D90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1.jpeg"/><Relationship Id="rId5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1.jpeg"/><Relationship Id="rId5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1.jpeg"/><Relationship Id="rId5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51226" y="4244523"/>
            <a:ext cx="8959465" cy="188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Rounded MT Bold"/>
                <a:cs typeface="Arial Rounded MT Bold"/>
              </a:rPr>
              <a:t/>
            </a:r>
            <a:br>
              <a:rPr lang="en-US" sz="2000" dirty="0" smtClean="0">
                <a:solidFill>
                  <a:schemeClr val="tx2"/>
                </a:solidFill>
                <a:latin typeface="Arial Rounded MT Bold"/>
                <a:cs typeface="Arial Rounded MT Bold"/>
              </a:rPr>
            </a:br>
            <a:endParaRPr lang="en-US" sz="2000" dirty="0" smtClean="0">
              <a:solidFill>
                <a:schemeClr val="tx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41775" y="4021742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57244" y="6133390"/>
            <a:ext cx="181114" cy="24042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10600" y="4787719"/>
            <a:ext cx="1644563" cy="76734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32332" y="3798961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7801" y="6021999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10600" y="4564938"/>
            <a:ext cx="1438066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7" descr="solid-body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2068061"/>
            <a:ext cx="3014662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 descr="solid-body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863" y="3699488"/>
            <a:ext cx="3014662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4" descr="solid-body-scatter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1150" y="-244475"/>
            <a:ext cx="4495800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5510600" y="4404046"/>
            <a:ext cx="1644563" cy="76734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184536" y="1015999"/>
            <a:ext cx="8524528" cy="9096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n-US" sz="2000" dirty="0" smtClean="0">
                <a:solidFill>
                  <a:schemeClr val="tx2"/>
                </a:solidFill>
                <a:latin typeface="Lucida Grande"/>
                <a:cs typeface="Lucida Grande"/>
              </a:rPr>
              <a:t>First-order CSLAM: only `real mixing’</a:t>
            </a:r>
            <a:endParaRPr lang="en-US" sz="2000" dirty="0" smtClean="0">
              <a:solidFill>
                <a:schemeClr val="tx2"/>
              </a:solidFill>
              <a:latin typeface="Lucida Grande"/>
              <a:cs typeface="Lucida Grande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184536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tima ExtraBlack" charset="0"/>
                <a:ea typeface="ＭＳ Ｐゴシック" charset="-128"/>
                <a:cs typeface="ＭＳ Ｐゴシック" charset="-128"/>
              </a:rPr>
              <a:t>Preserving pre-existing functional relation between tracers under challenging flow conditions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4536" y="5993884"/>
            <a:ext cx="348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Nair and Lauritzen (2010) flow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7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solid-body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2170530"/>
            <a:ext cx="3014662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3" descr="solid-body-scatte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1150" y="-289636"/>
            <a:ext cx="4495800" cy="642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eader_ess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51226" y="4244523"/>
            <a:ext cx="8959465" cy="188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Rounded MT Bold"/>
                <a:cs typeface="Arial Rounded MT Bold"/>
              </a:rPr>
              <a:t/>
            </a:r>
            <a:br>
              <a:rPr lang="en-US" sz="2000" dirty="0" smtClean="0">
                <a:solidFill>
                  <a:schemeClr val="tx2"/>
                </a:solidFill>
                <a:latin typeface="Arial Rounded MT Bold"/>
                <a:cs typeface="Arial Rounded MT Bold"/>
              </a:rPr>
            </a:br>
            <a:endParaRPr lang="en-US" sz="2000" dirty="0" smtClean="0">
              <a:solidFill>
                <a:schemeClr val="tx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41775" y="4021742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57244" y="6133390"/>
            <a:ext cx="181114" cy="24042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10600" y="4787719"/>
            <a:ext cx="1644563" cy="76734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2" descr="solid-body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863" y="4054475"/>
            <a:ext cx="3014662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132332" y="3798961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7801" y="6021999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10600" y="4564938"/>
            <a:ext cx="1438066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184536" y="1015999"/>
            <a:ext cx="8524528" cy="9096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n-US" sz="2000" dirty="0" smtClean="0">
                <a:solidFill>
                  <a:schemeClr val="tx2"/>
                </a:solidFill>
                <a:latin typeface="Lucida Grande"/>
                <a:cs typeface="Lucida Grande"/>
              </a:rPr>
              <a:t>Note: 1. </a:t>
            </a:r>
            <a:r>
              <a:rPr lang="en-US" sz="2000" b="1" dirty="0" smtClean="0">
                <a:solidFill>
                  <a:srgbClr val="FF0000"/>
                </a:solidFill>
                <a:latin typeface="Lucida Grande"/>
                <a:cs typeface="Lucida Grande"/>
              </a:rPr>
              <a:t>Max value decrease</a:t>
            </a:r>
            <a:r>
              <a:rPr lang="en-US" sz="2000" dirty="0" smtClean="0">
                <a:solidFill>
                  <a:schemeClr val="tx2"/>
                </a:solidFill>
                <a:latin typeface="Lucida Grande"/>
                <a:cs typeface="Lucida Grande"/>
              </a:rPr>
              <a:t>, 2. </a:t>
            </a:r>
            <a:r>
              <a:rPr lang="en-US" sz="2000" dirty="0" err="1" smtClean="0">
                <a:solidFill>
                  <a:schemeClr val="tx2"/>
                </a:solidFill>
                <a:latin typeface="Lucida Grande"/>
                <a:cs typeface="Lucida Grande"/>
              </a:rPr>
              <a:t>Unmixing</a:t>
            </a:r>
            <a:r>
              <a:rPr lang="en-US" sz="2000" dirty="0" smtClean="0">
                <a:solidFill>
                  <a:schemeClr val="tx2"/>
                </a:solidFill>
                <a:latin typeface="Lucida Grande"/>
                <a:cs typeface="Lucida Grande"/>
              </a:rPr>
              <a:t> even if scheme is shape-preserving, 3. No expanding range </a:t>
            </a:r>
            <a:r>
              <a:rPr lang="en-US" sz="2000" dirty="0" err="1" smtClean="0">
                <a:solidFill>
                  <a:schemeClr val="tx2"/>
                </a:solidFill>
                <a:latin typeface="Lucida Grande"/>
                <a:cs typeface="Lucida Grande"/>
              </a:rPr>
              <a:t>unmixing</a:t>
            </a:r>
            <a:r>
              <a:rPr lang="en-US" sz="2000" dirty="0" smtClean="0">
                <a:solidFill>
                  <a:schemeClr val="tx2"/>
                </a:solidFill>
                <a:latin typeface="Lucida Grande"/>
                <a:cs typeface="Lucida Grande"/>
              </a:rPr>
              <a:t>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184536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tima ExtraBlack" charset="0"/>
                <a:ea typeface="ＭＳ Ｐゴシック" charset="-128"/>
                <a:cs typeface="ＭＳ Ｐゴシック" charset="-128"/>
              </a:rPr>
              <a:t>Preserving pre-existing functional relation between tracers under challenging flow conditions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251700" y="4564938"/>
            <a:ext cx="1457364" cy="1289762"/>
          </a:xfrm>
          <a:prstGeom prst="ellipse">
            <a:avLst/>
          </a:prstGeom>
          <a:solidFill>
            <a:schemeClr val="bg1"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4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solid-body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2170530"/>
            <a:ext cx="3014662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3" descr="solid-body-scatte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1150" y="-289636"/>
            <a:ext cx="4495800" cy="642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eader_ess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51226" y="4244523"/>
            <a:ext cx="8959465" cy="188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Rounded MT Bold"/>
                <a:cs typeface="Arial Rounded MT Bold"/>
              </a:rPr>
              <a:t/>
            </a:r>
            <a:br>
              <a:rPr lang="en-US" sz="2000" dirty="0" smtClean="0">
                <a:solidFill>
                  <a:schemeClr val="tx2"/>
                </a:solidFill>
                <a:latin typeface="Arial Rounded MT Bold"/>
                <a:cs typeface="Arial Rounded MT Bold"/>
              </a:rPr>
            </a:br>
            <a:endParaRPr lang="en-US" sz="2000" dirty="0" smtClean="0">
              <a:solidFill>
                <a:schemeClr val="tx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41775" y="4021742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57244" y="6133390"/>
            <a:ext cx="181114" cy="24042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10600" y="4787719"/>
            <a:ext cx="1644563" cy="76734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2" descr="solid-body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863" y="4054475"/>
            <a:ext cx="3014662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132332" y="3798961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7801" y="6021999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10600" y="4564938"/>
            <a:ext cx="1438066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184536" y="1015999"/>
            <a:ext cx="8524528" cy="9096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n-US" sz="2000" dirty="0" smtClean="0">
                <a:solidFill>
                  <a:schemeClr val="tx2"/>
                </a:solidFill>
                <a:latin typeface="Lucida Grande"/>
                <a:cs typeface="Lucida Grande"/>
              </a:rPr>
              <a:t>Note: 1. Max value decrease, 2. </a:t>
            </a:r>
            <a:r>
              <a:rPr lang="en-US" sz="2000" b="1" dirty="0" err="1" smtClean="0">
                <a:solidFill>
                  <a:srgbClr val="FF0000"/>
                </a:solidFill>
                <a:latin typeface="Lucida Grande"/>
                <a:cs typeface="Lucida Grande"/>
              </a:rPr>
              <a:t>Unmixing</a:t>
            </a:r>
            <a:r>
              <a:rPr lang="en-US" sz="2000" b="1" dirty="0" smtClean="0">
                <a:solidFill>
                  <a:srgbClr val="FF0000"/>
                </a:solidFill>
                <a:latin typeface="Lucida Grande"/>
                <a:cs typeface="Lucida Grande"/>
              </a:rPr>
              <a:t> even if scheme is shape-preserving</a:t>
            </a:r>
            <a:r>
              <a:rPr lang="en-US" sz="2000" dirty="0" smtClean="0">
                <a:solidFill>
                  <a:schemeClr val="tx2"/>
                </a:solidFill>
                <a:latin typeface="Lucida Grande"/>
                <a:cs typeface="Lucida Grande"/>
              </a:rPr>
              <a:t>, 3. No expanding range </a:t>
            </a:r>
            <a:r>
              <a:rPr lang="en-US" sz="2000" dirty="0" err="1" smtClean="0">
                <a:solidFill>
                  <a:schemeClr val="tx2"/>
                </a:solidFill>
                <a:latin typeface="Lucida Grande"/>
                <a:cs typeface="Lucida Grande"/>
              </a:rPr>
              <a:t>unmixing</a:t>
            </a:r>
            <a:r>
              <a:rPr lang="en-US" sz="2000" dirty="0" smtClean="0">
                <a:solidFill>
                  <a:schemeClr val="tx2"/>
                </a:solidFill>
                <a:latin typeface="Lucida Grande"/>
                <a:cs typeface="Lucida Grande"/>
              </a:rPr>
              <a:t>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184536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tima ExtraBlack" charset="0"/>
                <a:ea typeface="ＭＳ Ｐゴシック" charset="-128"/>
                <a:cs typeface="ＭＳ Ｐゴシック" charset="-128"/>
              </a:rPr>
              <a:t>Preserving pre-existing functional relation between tracers under challenging flow conditions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Down Arrow 14"/>
          <p:cNvSpPr/>
          <p:nvPr/>
        </p:nvSpPr>
        <p:spPr>
          <a:xfrm flipV="1">
            <a:off x="6752492" y="2711450"/>
            <a:ext cx="986392" cy="647700"/>
          </a:xfrm>
          <a:prstGeom prst="downArrow">
            <a:avLst>
              <a:gd name="adj1" fmla="val 50000"/>
              <a:gd name="adj2" fmla="val 51961"/>
            </a:avLst>
          </a:prstGeom>
          <a:gradFill>
            <a:lin ang="19860000" scaled="0"/>
          </a:gradFill>
          <a:scene3d>
            <a:camera prst="obliqueTopLef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1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solid-body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2170530"/>
            <a:ext cx="3014662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3" descr="solid-body-scatter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1150" y="-289636"/>
            <a:ext cx="4495800" cy="642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eader_ess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51226" y="4244523"/>
            <a:ext cx="8959465" cy="188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n-US" sz="2000" dirty="0" smtClean="0">
                <a:solidFill>
                  <a:schemeClr val="tx2"/>
                </a:solidFill>
                <a:latin typeface="Arial Rounded MT Bold"/>
                <a:cs typeface="Arial Rounded MT Bold"/>
              </a:rPr>
              <a:t/>
            </a:r>
            <a:br>
              <a:rPr lang="en-US" sz="2000" dirty="0" smtClean="0">
                <a:solidFill>
                  <a:schemeClr val="tx2"/>
                </a:solidFill>
                <a:latin typeface="Arial Rounded MT Bold"/>
                <a:cs typeface="Arial Rounded MT Bold"/>
              </a:rPr>
            </a:br>
            <a:endParaRPr lang="en-US" sz="2000" dirty="0" smtClean="0">
              <a:solidFill>
                <a:schemeClr val="tx2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41775" y="4021742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57244" y="6133390"/>
            <a:ext cx="181114" cy="24042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10600" y="4787719"/>
            <a:ext cx="1644563" cy="76734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2" descr="solid-body1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863" y="4054475"/>
            <a:ext cx="3014662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132332" y="3798961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47801" y="6021999"/>
            <a:ext cx="181114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10600" y="4564938"/>
            <a:ext cx="1438066" cy="2227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184536" y="1015999"/>
            <a:ext cx="8524528" cy="9096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n-US" sz="2000" dirty="0" smtClean="0">
                <a:solidFill>
                  <a:schemeClr val="tx2"/>
                </a:solidFill>
                <a:latin typeface="Lucida Grande"/>
                <a:cs typeface="Lucida Grande"/>
              </a:rPr>
              <a:t>Note: 1. Max value decrease, 2. </a:t>
            </a:r>
            <a:r>
              <a:rPr lang="en-US" sz="2000" dirty="0" err="1" smtClean="0">
                <a:solidFill>
                  <a:schemeClr val="tx2"/>
                </a:solidFill>
                <a:latin typeface="Lucida Grande"/>
                <a:cs typeface="Lucida Grande"/>
              </a:rPr>
              <a:t>Unmixing</a:t>
            </a:r>
            <a:r>
              <a:rPr lang="en-US" sz="2000" dirty="0" smtClean="0">
                <a:solidFill>
                  <a:schemeClr val="tx2"/>
                </a:solidFill>
                <a:latin typeface="Lucida Grande"/>
                <a:cs typeface="Lucida Grande"/>
              </a:rPr>
              <a:t> even if scheme is shape-preserving, 3. </a:t>
            </a:r>
            <a:r>
              <a:rPr lang="en-US" sz="2000" b="1" dirty="0" smtClean="0">
                <a:solidFill>
                  <a:srgbClr val="FF0000"/>
                </a:solidFill>
                <a:latin typeface="Lucida Grande"/>
                <a:cs typeface="Lucida Grande"/>
              </a:rPr>
              <a:t>No expanding range </a:t>
            </a:r>
            <a:r>
              <a:rPr lang="en-US" sz="2000" b="1" dirty="0" err="1" smtClean="0">
                <a:solidFill>
                  <a:srgbClr val="FF0000"/>
                </a:solidFill>
                <a:latin typeface="Lucida Grande"/>
                <a:cs typeface="Lucida Grande"/>
              </a:rPr>
              <a:t>unmixing</a:t>
            </a:r>
            <a:r>
              <a:rPr lang="en-US" sz="2000" b="1" dirty="0" smtClean="0">
                <a:solidFill>
                  <a:srgbClr val="FF0000"/>
                </a:solidFill>
                <a:latin typeface="Lucida Grande"/>
                <a:cs typeface="Lucida Grande"/>
              </a:rPr>
              <a:t> 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184536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tima ExtraBlack" charset="0"/>
                <a:ea typeface="ＭＳ Ｐゴシック" charset="-128"/>
                <a:cs typeface="ＭＳ Ｐゴシック" charset="-128"/>
              </a:rPr>
              <a:t>Preserving pre-existing functional relation between tracers under challenging flow conditions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14900" y="2381250"/>
            <a:ext cx="3187700" cy="30734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3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solid-body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1808163"/>
            <a:ext cx="3014662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solid-body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4195763"/>
            <a:ext cx="3014662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solid-body-scatter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1150" y="-331788"/>
            <a:ext cx="4495800" cy="642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0" y="114300"/>
            <a:ext cx="9144000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Strongly deformational flow is key!</a:t>
            </a:r>
            <a:br>
              <a:rPr lang="en-US" b="1"/>
            </a:br>
            <a:r>
              <a:rPr lang="en-US" b="1"/>
              <a:t/>
            </a:r>
            <a:br>
              <a:rPr lang="en-US" b="1"/>
            </a:br>
            <a:r>
              <a:rPr lang="en-US" b="1"/>
              <a:t/>
            </a:r>
            <a:br>
              <a:rPr lang="en-US" b="1"/>
            </a:br>
            <a:endParaRPr lang="en-US" b="1"/>
          </a:p>
          <a:p>
            <a:pPr algn="ctr"/>
            <a:endParaRPr lang="en-US" b="1"/>
          </a:p>
          <a:p>
            <a:endParaRPr lang="en-US" sz="1400" b="1"/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0" y="512763"/>
            <a:ext cx="93726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</a:t>
            </a:r>
            <a:r>
              <a:rPr lang="en-US" sz="1600"/>
              <a:t>You want to find out how schemes behave when tracer features collapse to the grid scale</a:t>
            </a:r>
          </a:p>
          <a:p>
            <a:pPr>
              <a:buFont typeface="Arial" charset="0"/>
              <a:buChar char="•"/>
            </a:pPr>
            <a:r>
              <a:rPr lang="en-US" sz="1600"/>
              <a:t> Perhaps the most widely used global idealized tracer transport test case </a:t>
            </a:r>
            <a:br>
              <a:rPr lang="en-US" sz="1600"/>
            </a:br>
            <a:r>
              <a:rPr lang="en-US" sz="1600"/>
              <a:t>  (solid-body advection) is relatively useless for this purpose 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5461000" y="4579938"/>
            <a:ext cx="1871663" cy="87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√∫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178</Words>
  <Application>Microsoft Macintosh PowerPoint</Application>
  <PresentationFormat>On-screen Show (4:3)</PresentationFormat>
  <Paragraphs>17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Lauritzen</dc:creator>
  <cp:lastModifiedBy>Peter Lauritzen</cp:lastModifiedBy>
  <cp:revision>3</cp:revision>
  <dcterms:created xsi:type="dcterms:W3CDTF">2012-02-27T04:22:09Z</dcterms:created>
  <dcterms:modified xsi:type="dcterms:W3CDTF">2012-08-07T13:31:41Z</dcterms:modified>
</cp:coreProperties>
</file>