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g" ContentType="video/unknown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9" r:id="rId2"/>
    <p:sldId id="282" r:id="rId3"/>
    <p:sldId id="283" r:id="rId4"/>
    <p:sldId id="258" r:id="rId5"/>
    <p:sldId id="262" r:id="rId6"/>
    <p:sldId id="263" r:id="rId7"/>
    <p:sldId id="278" r:id="rId8"/>
    <p:sldId id="261" r:id="rId9"/>
    <p:sldId id="284" r:id="rId10"/>
    <p:sldId id="264" r:id="rId11"/>
    <p:sldId id="273" r:id="rId12"/>
    <p:sldId id="275" r:id="rId13"/>
    <p:sldId id="274" r:id="rId14"/>
    <p:sldId id="266" r:id="rId15"/>
    <p:sldId id="272" r:id="rId16"/>
    <p:sldId id="268" r:id="rId17"/>
    <p:sldId id="256" r:id="rId18"/>
    <p:sldId id="257" r:id="rId19"/>
    <p:sldId id="280" r:id="rId20"/>
    <p:sldId id="270" r:id="rId21"/>
    <p:sldId id="271" r:id="rId22"/>
    <p:sldId id="281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99" autoAdjust="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7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44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59688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69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8495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055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107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291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80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0082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658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827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F45CB4-2E7F-EE49-BD55-98300363E90D}" type="datetimeFigureOut">
              <a:rPr lang="en-US" smtClean="0"/>
              <a:t>2/11/13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B45EB5-5650-3A44-83BB-932A87AC5C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995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gif"/><Relationship Id="rId7" Type="http://schemas.openxmlformats.org/officeDocument/2006/relationships/image" Target="../media/image6.jpeg"/><Relationship Id="rId8" Type="http://schemas.openxmlformats.org/officeDocument/2006/relationships/image" Target="../media/image7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4" Type="http://schemas.openxmlformats.org/officeDocument/2006/relationships/image" Target="../media/image16.gif"/><Relationship Id="rId5" Type="http://schemas.openxmlformats.org/officeDocument/2006/relationships/image" Target="../media/image17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6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6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4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9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4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6.png"/><Relationship Id="rId1" Type="http://schemas.microsoft.com/office/2007/relationships/media" Target="../media/media1.mpg"/><Relationship Id="rId2" Type="http://schemas.openxmlformats.org/officeDocument/2006/relationships/video" Target="../media/media1.m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gif"/><Relationship Id="rId3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9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14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49" y="67918"/>
            <a:ext cx="1914678" cy="6602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1228" y="91607"/>
            <a:ext cx="733067" cy="7383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6955" y="67918"/>
            <a:ext cx="2172977" cy="6970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295" y="102088"/>
            <a:ext cx="3836967" cy="62606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3846777" y="1770656"/>
            <a:ext cx="1533441" cy="24768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548313"/>
            <a:ext cx="9143999" cy="1470025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Optima ExtraBlack"/>
                <a:cs typeface="Optima ExtraBlack"/>
              </a:rPr>
              <a:t>T</a:t>
            </a:r>
            <a:r>
              <a:rPr lang="en-US" sz="3600" dirty="0" smtClean="0">
                <a:solidFill>
                  <a:schemeClr val="tx2"/>
                </a:solidFill>
                <a:latin typeface="Optima ExtraBlack"/>
                <a:cs typeface="Optima ExtraBlack"/>
              </a:rPr>
              <a:t>racer advection in CAM: </a:t>
            </a:r>
            <a:br>
              <a:rPr lang="en-US" sz="3600" dirty="0" smtClean="0">
                <a:solidFill>
                  <a:schemeClr val="tx2"/>
                </a:solidFill>
                <a:latin typeface="Optima ExtraBlack"/>
                <a:cs typeface="Optima ExtraBlack"/>
              </a:rPr>
            </a:br>
            <a:r>
              <a:rPr lang="en-US" sz="3600" dirty="0" smtClean="0">
                <a:solidFill>
                  <a:schemeClr val="tx2"/>
                </a:solidFill>
                <a:latin typeface="Optima ExtraBlack"/>
                <a:cs typeface="Optima ExtraBlack"/>
              </a:rPr>
              <a:t>new scheme and evaluation</a:t>
            </a:r>
            <a:endParaRPr lang="en-US" sz="3600" dirty="0">
              <a:solidFill>
                <a:schemeClr val="tx2"/>
              </a:solidFill>
              <a:latin typeface="Optima ExtraBlack"/>
              <a:cs typeface="Optima ExtraBlack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391962" y="5232497"/>
            <a:ext cx="4444993" cy="587318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alpha val="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1535570" y="4851723"/>
            <a:ext cx="6113153" cy="380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865316" y="2139988"/>
            <a:ext cx="5783408" cy="3807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95026" y="1926361"/>
            <a:ext cx="79047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Peter </a:t>
            </a:r>
            <a:r>
              <a:rPr lang="en-US" dirty="0" err="1" smtClean="0">
                <a:solidFill>
                  <a:schemeClr val="accent2"/>
                </a:solidFill>
                <a:latin typeface="Optima ExtraBlack"/>
                <a:cs typeface="Optima ExtraBlack"/>
              </a:rPr>
              <a:t>Hjort</a:t>
            </a: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 Lauritzen</a:t>
            </a:r>
            <a:r>
              <a:rPr lang="en-US" baseline="30000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§</a:t>
            </a: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, J.-F. </a:t>
            </a:r>
            <a:r>
              <a:rPr lang="en-US" dirty="0" err="1" smtClean="0">
                <a:solidFill>
                  <a:schemeClr val="accent2"/>
                </a:solidFill>
                <a:latin typeface="Optima ExtraBlack"/>
                <a:cs typeface="Optima ExtraBlack"/>
              </a:rPr>
              <a:t>Lamarque</a:t>
            </a:r>
            <a:r>
              <a:rPr lang="en-US" baseline="30000" dirty="0">
                <a:solidFill>
                  <a:schemeClr val="accent2"/>
                </a:solidFill>
                <a:latin typeface="Optima ExtraBlack"/>
                <a:cs typeface="Optima ExtraBlack"/>
              </a:rPr>
              <a:t>§</a:t>
            </a: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, M.J. Prather</a:t>
            </a:r>
            <a:r>
              <a:rPr lang="en-US" baseline="30000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#</a:t>
            </a: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, Mark Taylor</a:t>
            </a:r>
            <a:r>
              <a:rPr lang="en-US" baseline="30000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*</a:t>
            </a: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, </a:t>
            </a:r>
            <a:b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</a:b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A. Conley</a:t>
            </a:r>
            <a:r>
              <a:rPr lang="en-US" baseline="30000" dirty="0">
                <a:solidFill>
                  <a:schemeClr val="accent2"/>
                </a:solidFill>
                <a:latin typeface="Optima ExtraBlack"/>
                <a:cs typeface="Optima ExtraBlack"/>
              </a:rPr>
              <a:t>§</a:t>
            </a: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, S. </a:t>
            </a:r>
            <a:r>
              <a:rPr lang="en-US" dirty="0" err="1" smtClean="0">
                <a:solidFill>
                  <a:schemeClr val="accent2"/>
                </a:solidFill>
                <a:latin typeface="Optima ExtraBlack"/>
                <a:cs typeface="Optima ExtraBlack"/>
              </a:rPr>
              <a:t>Goldhaber</a:t>
            </a:r>
            <a:r>
              <a:rPr lang="en-US" baseline="30000" dirty="0">
                <a:solidFill>
                  <a:schemeClr val="accent2"/>
                </a:solidFill>
                <a:latin typeface="Optima ExtraBlack"/>
                <a:cs typeface="Optima ExtraBlack"/>
              </a:rPr>
              <a:t>§</a:t>
            </a:r>
            <a:r>
              <a:rPr lang="en-US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, C. Erath</a:t>
            </a:r>
            <a:r>
              <a:rPr lang="en-US" baseline="30000" dirty="0" smtClean="0">
                <a:solidFill>
                  <a:schemeClr val="accent2"/>
                </a:solidFill>
                <a:latin typeface="Optima ExtraBlack"/>
                <a:cs typeface="Optima ExtraBlack"/>
              </a:rPr>
              <a:t>§</a:t>
            </a:r>
            <a:endParaRPr lang="en-US" baseline="30000" dirty="0" smtClean="0">
              <a:solidFill>
                <a:schemeClr val="accent2"/>
              </a:solidFill>
              <a:latin typeface="Optima ExtraBlack"/>
              <a:cs typeface="Optima ExtraBlack"/>
            </a:endParaRPr>
          </a:p>
        </p:txBody>
      </p:sp>
      <p:pic>
        <p:nvPicPr>
          <p:cNvPr id="3" name="Picture 2" descr="movie-small-vortex-polar-view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9976" y="2572692"/>
            <a:ext cx="6427465" cy="531961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113378" y="2495578"/>
            <a:ext cx="3160142" cy="627405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5073340" y="5243965"/>
            <a:ext cx="3160142" cy="225969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8"/>
          <p:cNvSpPr>
            <a:spLocks noChangeArrowheads="1"/>
          </p:cNvSpPr>
          <p:nvPr/>
        </p:nvSpPr>
        <p:spPr bwMode="auto">
          <a:xfrm>
            <a:off x="103249" y="5232497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000" dirty="0" smtClean="0">
                <a:solidFill>
                  <a:srgbClr val="609BFF"/>
                </a:solidFill>
                <a:latin typeface="Optima ExtraBlack" charset="0"/>
              </a:rPr>
              <a:t>AMWG/CCWG winter meeting, February 11-12, 2013</a:t>
            </a:r>
            <a:endParaRPr lang="en-US" sz="2000" dirty="0">
              <a:solidFill>
                <a:srgbClr val="FF0000"/>
              </a:solidFill>
              <a:latin typeface="Optima ExtraBlack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0" y="5512172"/>
            <a:ext cx="900993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 smtClean="0">
              <a:latin typeface="Optima ExtraBlack"/>
              <a:cs typeface="Optima ExtraBlack"/>
            </a:endParaRPr>
          </a:p>
          <a:p>
            <a:pPr algn="ctr"/>
            <a:r>
              <a:rPr lang="en-US" sz="1400" baseline="30000" dirty="0" smtClean="0">
                <a:latin typeface="Optima ExtraBlack"/>
                <a:cs typeface="Optima ExtraBlack"/>
              </a:rPr>
              <a:t>§ </a:t>
            </a:r>
            <a:r>
              <a:rPr lang="en-US" sz="1400" dirty="0" smtClean="0">
                <a:latin typeface="Optima ExtraBlack"/>
                <a:cs typeface="Optima ExtraBlack"/>
              </a:rPr>
              <a:t>NCAR</a:t>
            </a:r>
            <a:r>
              <a:rPr lang="en-US" sz="1400" baseline="30000" dirty="0" smtClean="0">
                <a:latin typeface="Optima ExtraBlack"/>
                <a:cs typeface="Optima ExtraBlack"/>
              </a:rPr>
              <a:t>		</a:t>
            </a:r>
            <a:r>
              <a:rPr lang="en-US" sz="1400" dirty="0" smtClean="0">
                <a:latin typeface="Optima ExtraBlack"/>
                <a:cs typeface="Optima ExtraBlack"/>
              </a:rPr>
              <a:t>*Sandia National Laboratories 	 </a:t>
            </a:r>
            <a:r>
              <a:rPr lang="en-US" sz="1400" baseline="30000" dirty="0" smtClean="0">
                <a:latin typeface="Optima ExtraBlack"/>
                <a:cs typeface="Optima ExtraBlack"/>
              </a:rPr>
              <a:t>#</a:t>
            </a:r>
            <a:r>
              <a:rPr lang="en-US" sz="1400" dirty="0" smtClean="0">
                <a:latin typeface="Optima ExtraBlack"/>
                <a:cs typeface="Optima ExtraBlack"/>
              </a:rPr>
              <a:t>University of California, Irvine</a:t>
            </a:r>
          </a:p>
        </p:txBody>
      </p:sp>
      <p:pic>
        <p:nvPicPr>
          <p:cNvPr id="9" name="Picture 5" descr="header_essl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 descr="a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384" y="2584160"/>
            <a:ext cx="3532336" cy="2479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9691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Accuracy of transport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9778" y="1600200"/>
            <a:ext cx="895422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/>
              <a:t>I</a:t>
            </a:r>
            <a:r>
              <a:rPr lang="en-US" dirty="0" smtClean="0"/>
              <a:t>dealized passive transport test case suite </a:t>
            </a:r>
            <a:br>
              <a:rPr lang="en-US" dirty="0" smtClean="0"/>
            </a:br>
            <a:r>
              <a:rPr lang="en-US" dirty="0" smtClean="0"/>
              <a:t>designed </a:t>
            </a:r>
            <a:r>
              <a:rPr lang="en-US" dirty="0"/>
              <a:t>to assess:</a:t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- numerical </a:t>
            </a:r>
            <a:r>
              <a:rPr lang="en-US" dirty="0"/>
              <a:t>order of </a:t>
            </a:r>
            <a:r>
              <a:rPr lang="en-US" dirty="0" smtClean="0"/>
              <a:t>convergence</a:t>
            </a:r>
            <a:br>
              <a:rPr lang="en-US" dirty="0" smtClean="0"/>
            </a:br>
            <a:r>
              <a:rPr lang="en-US" dirty="0" smtClean="0"/>
              <a:t>	- `minimal’ resolution </a:t>
            </a:r>
            <a:br>
              <a:rPr lang="en-US" dirty="0" smtClean="0"/>
            </a:br>
            <a:r>
              <a:rPr lang="en-US" dirty="0" smtClean="0"/>
              <a:t>	- ability to </a:t>
            </a:r>
            <a:r>
              <a:rPr lang="en-US" dirty="0"/>
              <a:t>transport ‘rough’ </a:t>
            </a:r>
            <a:r>
              <a:rPr lang="en-US" dirty="0" smtClean="0"/>
              <a:t>distributions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	- ability to </a:t>
            </a:r>
            <a:r>
              <a:rPr lang="en-US" dirty="0"/>
              <a:t>preserve pre-existing </a:t>
            </a:r>
            <a:r>
              <a:rPr lang="en-US" dirty="0" smtClean="0"/>
              <a:t>functional </a:t>
            </a:r>
            <a:br>
              <a:rPr lang="en-US" dirty="0" smtClean="0"/>
            </a:br>
            <a:r>
              <a:rPr lang="en-US" dirty="0" smtClean="0"/>
              <a:t>        relations between </a:t>
            </a:r>
            <a:r>
              <a:rPr lang="en-US" dirty="0"/>
              <a:t>species</a:t>
            </a:r>
            <a:r>
              <a:rPr lang="en-US" dirty="0" smtClean="0"/>
              <a:t>,</a:t>
            </a:r>
            <a:br>
              <a:rPr lang="en-US" dirty="0" smtClean="0"/>
            </a:br>
            <a:r>
              <a:rPr lang="en-US" dirty="0" smtClean="0"/>
              <a:t>	- ability to preserve filaments</a:t>
            </a:r>
            <a:br>
              <a:rPr lang="en-US" dirty="0" smtClean="0"/>
            </a:br>
            <a:endParaRPr lang="en-US" dirty="0"/>
          </a:p>
          <a:p>
            <a:pPr marL="0" indent="0">
              <a:buNone/>
            </a:pPr>
            <a:r>
              <a:rPr lang="en-US" dirty="0"/>
              <a:t>under challenging flow conditions</a:t>
            </a:r>
            <a:br>
              <a:rPr lang="en-US" dirty="0"/>
            </a:br>
            <a:r>
              <a:rPr lang="en-US" sz="2600" dirty="0" smtClean="0"/>
              <a:t>(Lauritzen, </a:t>
            </a:r>
            <a:r>
              <a:rPr lang="en-US" sz="2600" dirty="0" err="1" smtClean="0"/>
              <a:t>Skamarock</a:t>
            </a:r>
            <a:r>
              <a:rPr lang="en-US" sz="2600" dirty="0" smtClean="0"/>
              <a:t>, Prather and Taylor, 2012)</a:t>
            </a:r>
          </a:p>
          <a:p>
            <a:pPr marL="0" indent="0">
              <a:buNone/>
            </a:pPr>
            <a:r>
              <a:rPr lang="en-US" sz="2600" dirty="0" smtClean="0"/>
              <a:t>(Nair and Lauritzen, 2010)</a:t>
            </a:r>
            <a:endParaRPr lang="en-US" sz="2600" dirty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2" descr="solid-body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0048" y="4771030"/>
            <a:ext cx="1875654" cy="1355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0" descr="solid-body1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50048" y="3215424"/>
            <a:ext cx="1875653" cy="1354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 descr="solid-body-scatter.gif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17735" y="0"/>
            <a:ext cx="2126265" cy="3037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1497630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3" y="1055322"/>
            <a:ext cx="8439233" cy="5369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1183"/>
            <a:ext cx="8229600" cy="1143000"/>
          </a:xfrm>
        </p:spPr>
        <p:txBody>
          <a:bodyPr/>
          <a:lstStyle/>
          <a:p>
            <a:r>
              <a:rPr lang="en-US" dirty="0" smtClean="0"/>
              <a:t>Accuracy of transport: workshop</a:t>
            </a:r>
            <a:endParaRPr lang="en-US" dirty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09874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3" y="1055322"/>
            <a:ext cx="8439233" cy="5369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1183"/>
            <a:ext cx="8229600" cy="1143000"/>
          </a:xfrm>
        </p:spPr>
        <p:txBody>
          <a:bodyPr/>
          <a:lstStyle/>
          <a:p>
            <a:r>
              <a:rPr lang="en-US" dirty="0" smtClean="0"/>
              <a:t>Accuracy of transport: workshop</a:t>
            </a:r>
            <a:endParaRPr lang="en-US" dirty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58393" y="1600200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8393" y="1833788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3850" y="2482563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8393" y="4547465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3850" y="3604921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58393" y="5937737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9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743" y="1055322"/>
            <a:ext cx="8439233" cy="53696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1183"/>
            <a:ext cx="8229600" cy="1143000"/>
          </a:xfrm>
        </p:spPr>
        <p:txBody>
          <a:bodyPr/>
          <a:lstStyle/>
          <a:p>
            <a:r>
              <a:rPr lang="en-US" dirty="0" smtClean="0"/>
              <a:t>Accuracy of transport: workshop</a:t>
            </a:r>
            <a:endParaRPr lang="en-US" dirty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ight Arrow 2"/>
          <p:cNvSpPr/>
          <p:nvPr/>
        </p:nvSpPr>
        <p:spPr>
          <a:xfrm>
            <a:off x="58393" y="1600200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58393" y="1833788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>
            <a:off x="33850" y="2482563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/>
          <p:cNvSpPr/>
          <p:nvPr/>
        </p:nvSpPr>
        <p:spPr>
          <a:xfrm>
            <a:off x="58393" y="4547465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ight Arrow 8"/>
          <p:cNvSpPr/>
          <p:nvPr/>
        </p:nvSpPr>
        <p:spPr>
          <a:xfrm>
            <a:off x="33850" y="3604921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1330585" y="1708113"/>
            <a:ext cx="6847301" cy="3235258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HOMME and CAM-SE </a:t>
            </a:r>
            <a:r>
              <a:rPr lang="en-US" sz="2400" dirty="0" smtClean="0"/>
              <a:t>codes are </a:t>
            </a:r>
            <a:r>
              <a:rPr lang="en-US" sz="2400" dirty="0" smtClean="0"/>
              <a:t>identical, however, different hyper-</a:t>
            </a:r>
            <a:r>
              <a:rPr lang="en-US" sz="2400" dirty="0" smtClean="0"/>
              <a:t>viscosity coefficients and polynomial order: 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CAM-SE is running </a:t>
            </a:r>
            <a:r>
              <a:rPr lang="en-US" sz="2400" dirty="0" smtClean="0"/>
              <a:t>with default climate setup! </a:t>
            </a:r>
            <a:endParaRPr lang="en-US" sz="2400" dirty="0"/>
          </a:p>
        </p:txBody>
      </p:sp>
      <p:sp>
        <p:nvSpPr>
          <p:cNvPr id="11" name="Right Arrow 10"/>
          <p:cNvSpPr/>
          <p:nvPr/>
        </p:nvSpPr>
        <p:spPr>
          <a:xfrm>
            <a:off x="58393" y="5937737"/>
            <a:ext cx="423350" cy="23358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9297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1" y="182559"/>
            <a:ext cx="8351039" cy="5828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04481"/>
            <a:ext cx="300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Lauritzen et al., 2013 (in prep)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743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1" y="182559"/>
            <a:ext cx="8351039" cy="5828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04481"/>
            <a:ext cx="300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Lauritzen et al., 2013 (in prep)</a:t>
            </a:r>
            <a:endParaRPr lang="en-US" dirty="0"/>
          </a:p>
        </p:txBody>
      </p:sp>
      <p:sp>
        <p:nvSpPr>
          <p:cNvPr id="3" name="Rounded Rectangle 2"/>
          <p:cNvSpPr/>
          <p:nvPr/>
        </p:nvSpPr>
        <p:spPr>
          <a:xfrm>
            <a:off x="902526" y="740793"/>
            <a:ext cx="7504359" cy="4611055"/>
          </a:xfrm>
          <a:prstGeom prst="roundRect">
            <a:avLst/>
          </a:prstGeom>
          <a:solidFill>
            <a:schemeClr val="bg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1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440" y="902471"/>
            <a:ext cx="6462070" cy="444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2230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3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761" y="182559"/>
            <a:ext cx="8351039" cy="582868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6004481"/>
            <a:ext cx="30042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Lauritzen et al., 2013 (in prep)</a:t>
            </a:r>
            <a:endParaRPr lang="en-US" dirty="0"/>
          </a:p>
        </p:txBody>
      </p:sp>
      <p:sp>
        <p:nvSpPr>
          <p:cNvPr id="2" name="Down Arrow 1"/>
          <p:cNvSpPr/>
          <p:nvPr/>
        </p:nvSpPr>
        <p:spPr>
          <a:xfrm>
            <a:off x="3124033" y="1138742"/>
            <a:ext cx="102188" cy="5547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Down Arrow 6"/>
          <p:cNvSpPr/>
          <p:nvPr/>
        </p:nvSpPr>
        <p:spPr>
          <a:xfrm>
            <a:off x="5247201" y="861356"/>
            <a:ext cx="102188" cy="5547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/>
          <p:cNvSpPr/>
          <p:nvPr/>
        </p:nvSpPr>
        <p:spPr>
          <a:xfrm>
            <a:off x="3341243" y="1013756"/>
            <a:ext cx="102188" cy="5547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>
            <a:off x="3800206" y="1020164"/>
            <a:ext cx="102188" cy="554772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16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786" y="2630954"/>
            <a:ext cx="4789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Engravers MT"/>
                <a:cs typeface="Engravers MT"/>
              </a:rPr>
              <a:t>The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Engravers MT"/>
                <a:cs typeface="Engravers MT"/>
              </a:rPr>
              <a:t>terminator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Engravers MT"/>
                <a:cs typeface="Engravers MT"/>
              </a:rPr>
              <a:t>test</a:t>
            </a:r>
            <a:endParaRPr lang="en-US" sz="4000" dirty="0">
              <a:solidFill>
                <a:schemeClr val="bg1"/>
              </a:solidFill>
              <a:latin typeface="Engravers MT"/>
              <a:cs typeface="Engravers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3" y="207657"/>
            <a:ext cx="1914678" cy="660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844" y="170835"/>
            <a:ext cx="2172977" cy="69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458" y="129492"/>
            <a:ext cx="733067" cy="7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237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`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3000"/>
            <a:ext cx="9144000" cy="5715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63" y="207657"/>
            <a:ext cx="1914678" cy="6602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5844" y="170835"/>
            <a:ext cx="2172977" cy="69705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6458" y="129492"/>
            <a:ext cx="733067" cy="738399"/>
          </a:xfrm>
          <a:prstGeom prst="rect">
            <a:avLst/>
          </a:prstGeom>
        </p:spPr>
      </p:pic>
      <p:pic>
        <p:nvPicPr>
          <p:cNvPr id="9" name="Picture 8" descr="Screen Shot 2013-02-06 at 3.06.55 PM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7110" y="1537453"/>
            <a:ext cx="6676891" cy="5138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786" y="2630954"/>
            <a:ext cx="478954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Engravers MT"/>
                <a:cs typeface="Engravers MT"/>
              </a:rPr>
              <a:t>The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Engravers MT"/>
                <a:cs typeface="Engravers MT"/>
              </a:rPr>
              <a:t>terminator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Engravers MT"/>
                <a:cs typeface="Engravers MT"/>
              </a:rPr>
              <a:t>test</a:t>
            </a:r>
            <a:endParaRPr lang="en-US" sz="4000" dirty="0">
              <a:solidFill>
                <a:schemeClr val="bg1"/>
              </a:solidFill>
              <a:latin typeface="Engravers MT"/>
              <a:cs typeface="Engravers M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4873" y="5845043"/>
            <a:ext cx="46346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  <a:latin typeface="Engravers MT"/>
                <a:cs typeface="Engravers MT"/>
              </a:rPr>
              <a:t>Very preliminary</a:t>
            </a:r>
          </a:p>
          <a:p>
            <a:pPr algn="ctr"/>
            <a:r>
              <a:rPr lang="en-US" sz="2400" dirty="0" smtClean="0">
                <a:solidFill>
                  <a:schemeClr val="bg1"/>
                </a:solidFill>
                <a:latin typeface="Engravers MT"/>
                <a:cs typeface="Engravers MT"/>
              </a:rPr>
              <a:t>Design and testing</a:t>
            </a:r>
            <a:endParaRPr lang="en-US" sz="2400" dirty="0">
              <a:solidFill>
                <a:schemeClr val="bg1"/>
              </a:solidFill>
              <a:latin typeface="Engravers MT"/>
              <a:cs typeface="Engravers MT"/>
            </a:endParaRPr>
          </a:p>
        </p:txBody>
      </p:sp>
    </p:spTree>
    <p:extLst>
      <p:ext uri="{BB962C8B-B14F-4D97-AF65-F5344CB8AC3E}">
        <p14:creationId xmlns:p14="http://schemas.microsoft.com/office/powerpoint/2010/main" val="31867765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Br</a:t>
            </a:r>
            <a:endParaRPr lang="en-US" dirty="0"/>
          </a:p>
        </p:txBody>
      </p:sp>
      <p:pic>
        <p:nvPicPr>
          <p:cNvPr id="4" name="Picture 3" descr="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21" y="1300166"/>
            <a:ext cx="8265779" cy="31823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9210" y="4784855"/>
            <a:ext cx="8263801" cy="175432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Goal:  </a:t>
            </a:r>
          </a:p>
          <a:p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/>
              <a:t>F</a:t>
            </a:r>
            <a:r>
              <a:rPr lang="en-US" dirty="0" smtClean="0"/>
              <a:t>ormulate </a:t>
            </a:r>
            <a:r>
              <a:rPr lang="en-US" dirty="0" smtClean="0"/>
              <a:t>an idealized test case with non-linear chemistry (relevant for photolysis </a:t>
            </a:r>
            <a:br>
              <a:rPr lang="en-US" dirty="0" smtClean="0"/>
            </a:br>
            <a:r>
              <a:rPr lang="en-US" dirty="0" smtClean="0"/>
              <a:t>driven </a:t>
            </a:r>
            <a:r>
              <a:rPr lang="en-US" dirty="0" smtClean="0"/>
              <a:t>chemistry).</a:t>
            </a:r>
            <a:endParaRPr lang="en-US" dirty="0" smtClean="0"/>
          </a:p>
          <a:p>
            <a:pPr marL="342900" indent="-342900">
              <a:buAutoNum type="arabicPeriod"/>
            </a:pPr>
            <a:r>
              <a:rPr lang="en-US" dirty="0"/>
              <a:t>U</a:t>
            </a:r>
            <a:r>
              <a:rPr lang="en-US" dirty="0" smtClean="0"/>
              <a:t>se 1. for investigating high-order transport/chemistry coupling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305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33" y="-915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What’s going on?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2" y="1051496"/>
            <a:ext cx="9144000" cy="54475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Finite-volume transport in CAM-SE </a:t>
            </a:r>
          </a:p>
          <a:p>
            <a:r>
              <a:rPr lang="en-US" sz="2800" dirty="0" smtClean="0"/>
              <a:t>Specified dynamics option in CAM-</a:t>
            </a:r>
            <a:r>
              <a:rPr lang="en-US" sz="2800" dirty="0"/>
              <a:t>SE</a:t>
            </a:r>
            <a:br>
              <a:rPr lang="en-US" sz="2800" dirty="0"/>
            </a:br>
            <a:r>
              <a:rPr lang="en-US" sz="1500" dirty="0"/>
              <a:t>(PI: J.-F. </a:t>
            </a:r>
            <a:r>
              <a:rPr lang="en-US" sz="1500" dirty="0" err="1" smtClean="0"/>
              <a:t>Lamarque</a:t>
            </a:r>
            <a:r>
              <a:rPr lang="en-US" sz="1500" dirty="0" smtClean="0"/>
              <a:t>)</a:t>
            </a:r>
          </a:p>
          <a:p>
            <a:r>
              <a:rPr lang="en-US" sz="2800" dirty="0" smtClean="0"/>
              <a:t>Idealized testing to assess accuracy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700" b="1" dirty="0" smtClean="0"/>
              <a:t>	</a:t>
            </a:r>
            <a:r>
              <a:rPr lang="en-US" sz="1700" dirty="0" smtClean="0"/>
              <a:t>- 2D: prescribed winds, passive transport (large community involvement</a:t>
            </a:r>
            <a:r>
              <a:rPr lang="en-US" sz="1700" dirty="0" smtClean="0"/>
              <a:t>)</a:t>
            </a:r>
            <a:br>
              <a:rPr lang="en-US" sz="1700" dirty="0" smtClean="0"/>
            </a:b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>  </a:t>
            </a:r>
            <a:r>
              <a:rPr lang="en-US" sz="1700" dirty="0" smtClean="0"/>
              <a:t>          Prescribed </a:t>
            </a:r>
            <a:r>
              <a:rPr lang="en-US" sz="1700" dirty="0"/>
              <a:t>2D passive linear advection option in CAM-</a:t>
            </a:r>
            <a:r>
              <a:rPr lang="en-US" sz="1700" dirty="0" smtClean="0"/>
              <a:t>SE/FV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 smtClean="0"/>
              <a:t>            (</a:t>
            </a:r>
            <a:r>
              <a:rPr lang="en-US" sz="1700" dirty="0"/>
              <a:t>PI: J.-F. </a:t>
            </a:r>
            <a:r>
              <a:rPr lang="en-US" sz="1700" dirty="0" err="1"/>
              <a:t>Lamarque</a:t>
            </a:r>
            <a:r>
              <a:rPr lang="en-US" sz="1700" dirty="0" smtClean="0"/>
              <a:t>)</a:t>
            </a:r>
            <a:br>
              <a:rPr lang="en-US" sz="1700" dirty="0" smtClean="0"/>
            </a:br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  <a:r>
              <a:rPr lang="en-US" sz="1700" dirty="0" smtClean="0"/>
              <a:t>	- 3D</a:t>
            </a:r>
            <a:r>
              <a:rPr lang="en-US" sz="1700" dirty="0"/>
              <a:t>: Transport and mixing of chemical air </a:t>
            </a:r>
            <a:r>
              <a:rPr lang="en-US" sz="1700" dirty="0" smtClean="0"/>
              <a:t>masses in </a:t>
            </a:r>
            <a:r>
              <a:rPr lang="en-US" sz="1700" dirty="0"/>
              <a:t>idealized </a:t>
            </a:r>
            <a:r>
              <a:rPr lang="en-US" sz="1700" dirty="0" err="1"/>
              <a:t>baroclinic</a:t>
            </a:r>
            <a:r>
              <a:rPr lang="en-US" sz="1700" dirty="0"/>
              <a:t> life </a:t>
            </a:r>
            <a:r>
              <a:rPr lang="en-US" sz="1700" dirty="0" smtClean="0"/>
              <a:t>cycles</a:t>
            </a:r>
            <a:br>
              <a:rPr lang="en-US" sz="1700" dirty="0" smtClean="0"/>
            </a:br>
            <a:r>
              <a:rPr lang="en-US" sz="1700" dirty="0" smtClean="0"/>
              <a:t>                   (L. </a:t>
            </a:r>
            <a:r>
              <a:rPr lang="en-US" sz="1700" dirty="0" err="1" smtClean="0"/>
              <a:t>Polvani</a:t>
            </a:r>
            <a:r>
              <a:rPr lang="en-US" sz="1700" dirty="0" smtClean="0"/>
              <a:t>); </a:t>
            </a:r>
            <a:r>
              <a:rPr lang="en-US" sz="1700" dirty="0" smtClean="0"/>
              <a:t>Evaluating CAM-SE and CAM-FV </a:t>
            </a:r>
            <a:r>
              <a:rPr lang="en-US" sz="1700" dirty="0"/>
              <a:t>(PI: J.-F. </a:t>
            </a:r>
            <a:r>
              <a:rPr lang="en-US" sz="1700" dirty="0" err="1"/>
              <a:t>Lamarque</a:t>
            </a:r>
            <a:r>
              <a:rPr lang="en-US" sz="1700" dirty="0"/>
              <a:t>)</a:t>
            </a:r>
            <a:br>
              <a:rPr lang="en-US" sz="1700" dirty="0"/>
            </a:br>
            <a:r>
              <a:rPr lang="en-US" sz="1700" dirty="0" smtClean="0"/>
              <a:t> </a:t>
            </a: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	- </a:t>
            </a:r>
            <a:r>
              <a:rPr lang="en-US" sz="1700" dirty="0" smtClean="0"/>
              <a:t>Idealized </a:t>
            </a:r>
            <a:r>
              <a:rPr lang="en-US" sz="1700" dirty="0" smtClean="0"/>
              <a:t>non-linear chemistry test case</a:t>
            </a:r>
            <a:endParaRPr lang="en-US" sz="1700" dirty="0"/>
          </a:p>
          <a:p>
            <a:endParaRPr lang="en-US" sz="2400" dirty="0" smtClean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918"/>
            <a:ext cx="1914678" cy="660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933" y="0"/>
            <a:ext cx="733067" cy="73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0189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</a:t>
            </a:r>
            <a:r>
              <a:rPr lang="en-US" dirty="0" smtClean="0"/>
              <a:t>passive </a:t>
            </a:r>
            <a:r>
              <a:rPr lang="en-US" dirty="0" smtClean="0"/>
              <a:t>idealized </a:t>
            </a:r>
            <a:r>
              <a:rPr lang="en-US" dirty="0" smtClean="0"/>
              <a:t>transport testing</a:t>
            </a:r>
            <a:r>
              <a:rPr lang="en-US" dirty="0" smtClean="0"/>
              <a:t>: “Toy” chemistry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65293" y="2116550"/>
            <a:ext cx="74113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Chlorine species (</a:t>
            </a:r>
            <a:r>
              <a:rPr lang="en-US" dirty="0" err="1" smtClean="0"/>
              <a:t>Cl</a:t>
            </a:r>
            <a:r>
              <a:rPr lang="en-US" dirty="0" smtClean="0"/>
              <a:t> and Cl2) that react non-linearly: k1&gt;&gt;k2 - terminator</a:t>
            </a:r>
            <a:br>
              <a:rPr lang="en-US" dirty="0" smtClean="0"/>
            </a:br>
            <a:r>
              <a:rPr lang="en-US" dirty="0" smtClean="0"/>
              <a:t>Total amount of Chlorine (</a:t>
            </a:r>
            <a:r>
              <a:rPr lang="en-US" dirty="0" err="1" smtClean="0"/>
              <a:t>Cly</a:t>
            </a:r>
            <a:r>
              <a:rPr lang="en-US" dirty="0" smtClean="0"/>
              <a:t>=2*Cl+Cl2) is conserved. </a:t>
            </a:r>
            <a:endParaRPr lang="en-US" dirty="0"/>
          </a:p>
        </p:txBody>
      </p:sp>
      <p:pic>
        <p:nvPicPr>
          <p:cNvPr id="6" name="Picture 5" descr="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36" y="2953968"/>
            <a:ext cx="3517092" cy="1832590"/>
          </a:xfrm>
          <a:prstGeom prst="rect">
            <a:avLst/>
          </a:prstGeom>
        </p:spPr>
      </p:pic>
      <p:pic>
        <p:nvPicPr>
          <p:cNvPr id="7" name="Picture 10" descr="solid-body1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45057" y="4549074"/>
            <a:ext cx="2963889" cy="2139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662" y="2953968"/>
            <a:ext cx="2156591" cy="101702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7200" y="4963747"/>
            <a:ext cx="3162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shows k1 (k2 is constant)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7408946" y="4876151"/>
            <a:ext cx="18185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Figure illustrating</a:t>
            </a:r>
          </a:p>
          <a:p>
            <a:r>
              <a:rPr lang="en-US" dirty="0" smtClean="0"/>
              <a:t>Flow field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10160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Beyond passive transport idealized testing: “Toy” chemistry</a:t>
            </a:r>
            <a:endParaRPr lang="en-US" dirty="0"/>
          </a:p>
        </p:txBody>
      </p:sp>
      <p:pic>
        <p:nvPicPr>
          <p:cNvPr id="8" name="latlon_toychem.fv.0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45103" y="1632767"/>
            <a:ext cx="7916447" cy="43540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05473" y="6136370"/>
            <a:ext cx="2608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Results for CAM-FV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0939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sz="3600" dirty="0" smtClean="0"/>
              <a:t>Properties of CSLAM important for chemistry</a:t>
            </a:r>
            <a:br>
              <a:rPr lang="en-US" sz="3600" dirty="0" smtClean="0"/>
            </a:br>
            <a:r>
              <a:rPr lang="en-US" sz="2700" dirty="0" smtClean="0"/>
              <a:t>(preserves linear relations even when using shape-preserving limiter)</a:t>
            </a:r>
            <a:endParaRPr lang="en-US" sz="2700" dirty="0"/>
          </a:p>
        </p:txBody>
      </p:sp>
      <p:pic>
        <p:nvPicPr>
          <p:cNvPr id="4" name="Picture 3" descr="movie-mon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8724"/>
            <a:ext cx="9144000" cy="5149645"/>
          </a:xfrm>
          <a:prstGeom prst="rect">
            <a:avLst/>
          </a:prstGeom>
        </p:spPr>
      </p:pic>
      <p:pic>
        <p:nvPicPr>
          <p:cNvPr id="9" name="Picture 8" descr="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40" y="5242398"/>
            <a:ext cx="1874716" cy="884099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15140" y="4314327"/>
            <a:ext cx="17734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Non-linear </a:t>
            </a:r>
          </a:p>
          <a:p>
            <a:r>
              <a:rPr lang="en-US" dirty="0" smtClean="0"/>
              <a:t>“terminator-toy” </a:t>
            </a:r>
          </a:p>
          <a:p>
            <a:r>
              <a:rPr lang="en-US" dirty="0"/>
              <a:t>c</a:t>
            </a:r>
            <a:r>
              <a:rPr lang="en-US" dirty="0" smtClean="0"/>
              <a:t>hemistry: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3609" y="2927791"/>
            <a:ext cx="4976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Cl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>
            <a:off x="5036256" y="2934150"/>
            <a:ext cx="7056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Cl2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2875251" y="5554439"/>
            <a:ext cx="233850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Cly</a:t>
            </a:r>
            <a:r>
              <a:rPr lang="en-US" sz="3200" dirty="0" smtClean="0"/>
              <a:t>=Cl+2*Cl2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894656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333" y="-91504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What’s going on?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242" y="1051496"/>
            <a:ext cx="9144000" cy="544757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800" dirty="0" smtClean="0"/>
          </a:p>
          <a:p>
            <a:r>
              <a:rPr lang="en-US" sz="2800" dirty="0" smtClean="0"/>
              <a:t>Finite-volume transport in CAM-SE </a:t>
            </a:r>
          </a:p>
          <a:p>
            <a:r>
              <a:rPr lang="en-US" sz="2800" dirty="0" smtClean="0"/>
              <a:t>Specified dynamics option in CAM-</a:t>
            </a:r>
            <a:r>
              <a:rPr lang="en-US" sz="2800" dirty="0"/>
              <a:t>SE</a:t>
            </a:r>
            <a:br>
              <a:rPr lang="en-US" sz="2800" dirty="0"/>
            </a:br>
            <a:r>
              <a:rPr lang="en-US" sz="1500" dirty="0"/>
              <a:t>(PI: J.-F. </a:t>
            </a:r>
            <a:r>
              <a:rPr lang="en-US" sz="1500" dirty="0" err="1" smtClean="0"/>
              <a:t>Lamarque</a:t>
            </a:r>
            <a:r>
              <a:rPr lang="en-US" sz="1500" dirty="0" smtClean="0"/>
              <a:t>)</a:t>
            </a:r>
          </a:p>
          <a:p>
            <a:r>
              <a:rPr lang="en-US" sz="2800" dirty="0" smtClean="0"/>
              <a:t>Idealized testing to assess accuracy</a:t>
            </a:r>
            <a:r>
              <a:rPr lang="en-US" sz="2800" dirty="0" smtClean="0"/>
              <a:t>: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1700" b="1" dirty="0" smtClean="0"/>
              <a:t>	</a:t>
            </a:r>
            <a:r>
              <a:rPr lang="en-US" sz="1700" dirty="0" smtClean="0"/>
              <a:t>- 2D: prescribed winds, passive transport (large community involvement</a:t>
            </a:r>
            <a:r>
              <a:rPr lang="en-US" sz="1700" dirty="0" smtClean="0"/>
              <a:t>)</a:t>
            </a:r>
            <a:br>
              <a:rPr lang="en-US" sz="1700" dirty="0" smtClean="0"/>
            </a:b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/>
              <a:t>  </a:t>
            </a:r>
            <a:r>
              <a:rPr lang="en-US" sz="1700" dirty="0" smtClean="0"/>
              <a:t>          Prescribed </a:t>
            </a:r>
            <a:r>
              <a:rPr lang="en-US" sz="1700" dirty="0"/>
              <a:t>2D passive linear advection option in CAM-</a:t>
            </a:r>
            <a:r>
              <a:rPr lang="en-US" sz="1700" dirty="0" smtClean="0"/>
              <a:t>SE/FV</a:t>
            </a:r>
            <a:r>
              <a:rPr lang="en-US" sz="1700" dirty="0"/>
              <a:t/>
            </a:r>
            <a:br>
              <a:rPr lang="en-US" sz="1700" dirty="0"/>
            </a:br>
            <a:r>
              <a:rPr lang="en-US" sz="1700" dirty="0" smtClean="0"/>
              <a:t>            (</a:t>
            </a:r>
            <a:r>
              <a:rPr lang="en-US" sz="1700" dirty="0"/>
              <a:t>PI: J.-F. </a:t>
            </a:r>
            <a:r>
              <a:rPr lang="en-US" sz="1700" dirty="0" err="1"/>
              <a:t>Lamarque</a:t>
            </a:r>
            <a:r>
              <a:rPr lang="en-US" sz="1700" dirty="0" smtClean="0"/>
              <a:t>)</a:t>
            </a:r>
            <a:br>
              <a:rPr lang="en-US" sz="1700" dirty="0" smtClean="0"/>
            </a:br>
            <a:endParaRPr lang="en-US" sz="1700" dirty="0"/>
          </a:p>
          <a:p>
            <a:pPr marL="0" indent="0">
              <a:buNone/>
            </a:pPr>
            <a:r>
              <a:rPr lang="en-US" sz="1700" dirty="0"/>
              <a:t> </a:t>
            </a:r>
            <a:r>
              <a:rPr lang="en-US" sz="1700" dirty="0" smtClean="0"/>
              <a:t>	- 3D</a:t>
            </a:r>
            <a:r>
              <a:rPr lang="en-US" sz="1700" dirty="0"/>
              <a:t>: Transport and mixing of chemical air </a:t>
            </a:r>
            <a:r>
              <a:rPr lang="en-US" sz="1700" dirty="0" smtClean="0"/>
              <a:t>masses in </a:t>
            </a:r>
            <a:r>
              <a:rPr lang="en-US" sz="1700" dirty="0"/>
              <a:t>idealized </a:t>
            </a:r>
            <a:r>
              <a:rPr lang="en-US" sz="1700" dirty="0" err="1"/>
              <a:t>baroclinic</a:t>
            </a:r>
            <a:r>
              <a:rPr lang="en-US" sz="1700" dirty="0"/>
              <a:t> life </a:t>
            </a:r>
            <a:r>
              <a:rPr lang="en-US" sz="1700" dirty="0" smtClean="0"/>
              <a:t>cycles</a:t>
            </a:r>
            <a:br>
              <a:rPr lang="en-US" sz="1700" dirty="0" smtClean="0"/>
            </a:br>
            <a:r>
              <a:rPr lang="en-US" sz="1700" dirty="0" smtClean="0"/>
              <a:t>                   (L. </a:t>
            </a:r>
            <a:r>
              <a:rPr lang="en-US" sz="1700" dirty="0" err="1" smtClean="0"/>
              <a:t>Polvani</a:t>
            </a:r>
            <a:r>
              <a:rPr lang="en-US" sz="1700" dirty="0" smtClean="0"/>
              <a:t>); </a:t>
            </a:r>
            <a:r>
              <a:rPr lang="en-US" sz="1700" dirty="0" smtClean="0"/>
              <a:t>Evaluating CAM-SE and CAM-FV</a:t>
            </a:r>
            <a:r>
              <a:rPr lang="en-US" sz="1700" dirty="0"/>
              <a:t> (PI: J.-F. </a:t>
            </a:r>
            <a:r>
              <a:rPr lang="en-US" sz="1700" dirty="0" err="1"/>
              <a:t>Lamarque</a:t>
            </a:r>
            <a:r>
              <a:rPr lang="en-US" sz="1700" dirty="0"/>
              <a:t>)</a:t>
            </a:r>
            <a:br>
              <a:rPr lang="en-US" sz="1700" dirty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/>
            </a:r>
            <a:br>
              <a:rPr lang="en-US" sz="1700" dirty="0" smtClean="0"/>
            </a:br>
            <a:r>
              <a:rPr lang="en-US" sz="1700" dirty="0" smtClean="0"/>
              <a:t>	- </a:t>
            </a:r>
            <a:r>
              <a:rPr lang="en-US" sz="1700" dirty="0" smtClean="0"/>
              <a:t>Idealized </a:t>
            </a:r>
            <a:r>
              <a:rPr lang="en-US" sz="1700" dirty="0" smtClean="0"/>
              <a:t>non-linear chemistry test case</a:t>
            </a:r>
            <a:endParaRPr lang="en-US" sz="1700" dirty="0"/>
          </a:p>
          <a:p>
            <a:endParaRPr lang="en-US" sz="2400" dirty="0" smtClean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67918"/>
            <a:ext cx="1914678" cy="6602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933" y="0"/>
            <a:ext cx="733067" cy="738399"/>
          </a:xfrm>
          <a:prstGeom prst="rect">
            <a:avLst/>
          </a:prstGeom>
        </p:spPr>
      </p:pic>
      <p:sp>
        <p:nvSpPr>
          <p:cNvPr id="5" name="Left Arrow 4"/>
          <p:cNvSpPr/>
          <p:nvPr/>
        </p:nvSpPr>
        <p:spPr>
          <a:xfrm>
            <a:off x="6526704" y="1693551"/>
            <a:ext cx="1358260" cy="3704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Left Arrow 8"/>
          <p:cNvSpPr/>
          <p:nvPr/>
        </p:nvSpPr>
        <p:spPr>
          <a:xfrm>
            <a:off x="7358234" y="3586054"/>
            <a:ext cx="1358260" cy="3704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Left Arrow 9"/>
          <p:cNvSpPr/>
          <p:nvPr/>
        </p:nvSpPr>
        <p:spPr>
          <a:xfrm>
            <a:off x="4597615" y="6003349"/>
            <a:ext cx="1358260" cy="37046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83652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32186"/>
            <a:ext cx="914399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C</a:t>
            </a:r>
            <a:r>
              <a:rPr lang="en-US" sz="2800" dirty="0" smtClean="0"/>
              <a:t>onservative </a:t>
            </a:r>
            <a:r>
              <a:rPr lang="en-US" sz="2800" b="1" dirty="0" smtClean="0">
                <a:solidFill>
                  <a:srgbClr val="1F497D"/>
                </a:solidFill>
              </a:rPr>
              <a:t>S</a:t>
            </a:r>
            <a:r>
              <a:rPr lang="en-US" sz="2800" dirty="0" smtClean="0"/>
              <a:t>emi-</a:t>
            </a:r>
            <a:r>
              <a:rPr lang="en-US" sz="2800" b="1" dirty="0" err="1" smtClean="0">
                <a:solidFill>
                  <a:srgbClr val="1F497D"/>
                </a:solidFill>
              </a:rPr>
              <a:t>LA</a:t>
            </a:r>
            <a:r>
              <a:rPr lang="en-US" sz="2800" dirty="0" err="1" smtClean="0"/>
              <a:t>grangian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1F497D"/>
                </a:solidFill>
              </a:rPr>
              <a:t>M</a:t>
            </a:r>
            <a:r>
              <a:rPr lang="en-US" sz="2800" dirty="0" smtClean="0"/>
              <a:t>ulti-tracer transport scheme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1F497D"/>
                </a:solidFill>
              </a:rPr>
              <a:t>CSLAM; Lauritzen et al., 2010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5186"/>
            <a:ext cx="9144000" cy="54475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Passive</a:t>
            </a:r>
            <a:r>
              <a:rPr lang="en-US" sz="2400" dirty="0"/>
              <a:t> </a:t>
            </a:r>
            <a:r>
              <a:rPr lang="en-US" sz="2400" dirty="0" smtClean="0"/>
              <a:t>and inert tracer transport with CSLAM is now working in HOMME* </a:t>
            </a:r>
            <a:r>
              <a:rPr lang="en-US" sz="1800" dirty="0" smtClean="0"/>
              <a:t>(Erath et al., 2012) </a:t>
            </a:r>
            <a:r>
              <a:rPr lang="en-US" sz="2400" dirty="0" smtClean="0"/>
              <a:t>using spectral element winds.</a:t>
            </a:r>
            <a:br>
              <a:rPr lang="en-US" sz="2400" dirty="0" smtClean="0"/>
            </a:br>
            <a:endParaRPr lang="en-US" sz="2400" dirty="0" smtClean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66" y="2569469"/>
            <a:ext cx="8470210" cy="33225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50359" y="5985695"/>
            <a:ext cx="694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 HOMME is “providing” the spectral element dynamical core to CAM-SE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4132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32186"/>
            <a:ext cx="914399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C</a:t>
            </a:r>
            <a:r>
              <a:rPr lang="en-US" sz="2800" dirty="0" smtClean="0"/>
              <a:t>onservative </a:t>
            </a:r>
            <a:r>
              <a:rPr lang="en-US" sz="2800" b="1" dirty="0" smtClean="0">
                <a:solidFill>
                  <a:srgbClr val="1F497D"/>
                </a:solidFill>
              </a:rPr>
              <a:t>S</a:t>
            </a:r>
            <a:r>
              <a:rPr lang="en-US" sz="2800" dirty="0" smtClean="0"/>
              <a:t>emi-</a:t>
            </a:r>
            <a:r>
              <a:rPr lang="en-US" sz="2800" b="1" dirty="0" err="1" smtClean="0">
                <a:solidFill>
                  <a:srgbClr val="1F497D"/>
                </a:solidFill>
              </a:rPr>
              <a:t>LA</a:t>
            </a:r>
            <a:r>
              <a:rPr lang="en-US" sz="2800" dirty="0" err="1" smtClean="0"/>
              <a:t>grangian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1F497D"/>
                </a:solidFill>
              </a:rPr>
              <a:t>M</a:t>
            </a:r>
            <a:r>
              <a:rPr lang="en-US" sz="2800" dirty="0" smtClean="0"/>
              <a:t>ulti-tracer transport scheme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1F497D"/>
                </a:solidFill>
              </a:rPr>
              <a:t>CSLAM; Lauritzen et al., 2010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5186"/>
            <a:ext cx="9144000" cy="54475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Passive</a:t>
            </a:r>
            <a:r>
              <a:rPr lang="en-US" sz="2400" dirty="0"/>
              <a:t> </a:t>
            </a:r>
            <a:r>
              <a:rPr lang="en-US" sz="2400" dirty="0" smtClean="0"/>
              <a:t>and inert tracer transport with CSLAM is now working in HOMME </a:t>
            </a:r>
            <a:r>
              <a:rPr lang="en-US" sz="1800" dirty="0" smtClean="0"/>
              <a:t>(Erath et al., 2012) </a:t>
            </a:r>
            <a:r>
              <a:rPr lang="en-US" sz="2400" dirty="0" smtClean="0"/>
              <a:t>using spectral element winds.</a:t>
            </a:r>
            <a:br>
              <a:rPr lang="en-US" sz="2400" dirty="0" smtClean="0"/>
            </a:br>
            <a:r>
              <a:rPr lang="en-US" sz="1800" dirty="0" smtClean="0"/>
              <a:t>- demonstrated multi-tracer efficiency (Erath talk yesterday)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2374555"/>
            <a:ext cx="4864100" cy="386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512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32186"/>
            <a:ext cx="914399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C</a:t>
            </a:r>
            <a:r>
              <a:rPr lang="en-US" sz="2800" dirty="0" smtClean="0"/>
              <a:t>onservative </a:t>
            </a:r>
            <a:r>
              <a:rPr lang="en-US" sz="2800" b="1" dirty="0" smtClean="0">
                <a:solidFill>
                  <a:srgbClr val="1F497D"/>
                </a:solidFill>
              </a:rPr>
              <a:t>S</a:t>
            </a:r>
            <a:r>
              <a:rPr lang="en-US" sz="2800" dirty="0" smtClean="0"/>
              <a:t>emi-</a:t>
            </a:r>
            <a:r>
              <a:rPr lang="en-US" sz="2800" b="1" dirty="0" err="1" smtClean="0">
                <a:solidFill>
                  <a:srgbClr val="1F497D"/>
                </a:solidFill>
              </a:rPr>
              <a:t>LA</a:t>
            </a:r>
            <a:r>
              <a:rPr lang="en-US" sz="2800" dirty="0" err="1" smtClean="0"/>
              <a:t>grangian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1F497D"/>
                </a:solidFill>
              </a:rPr>
              <a:t>M</a:t>
            </a:r>
            <a:r>
              <a:rPr lang="en-US" sz="2800" dirty="0" smtClean="0"/>
              <a:t>ulti-tracer transport scheme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1F497D"/>
                </a:solidFill>
              </a:rPr>
              <a:t>CSLAM; Lauritzen et al., 2010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5186"/>
            <a:ext cx="9144000" cy="54475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Passive</a:t>
            </a:r>
            <a:r>
              <a:rPr lang="en-US" sz="2400" dirty="0"/>
              <a:t> </a:t>
            </a:r>
            <a:r>
              <a:rPr lang="en-US" sz="2400" dirty="0" smtClean="0"/>
              <a:t>and inert tracer transport with CSLAM is now working in HOMME </a:t>
            </a:r>
            <a:r>
              <a:rPr lang="en-US" sz="1800" dirty="0" smtClean="0"/>
              <a:t>(Erath et al., 2012) </a:t>
            </a:r>
            <a:r>
              <a:rPr lang="en-US" sz="2400" dirty="0" smtClean="0"/>
              <a:t>using spectral element winds.</a:t>
            </a:r>
            <a:br>
              <a:rPr lang="en-US" sz="2400" dirty="0" smtClean="0"/>
            </a:br>
            <a:r>
              <a:rPr lang="en-US" sz="1800" dirty="0" smtClean="0"/>
              <a:t>- demonstrated multi-tracer efficiency (Erath talk yesterday)</a:t>
            </a:r>
          </a:p>
          <a:p>
            <a:r>
              <a:rPr lang="en-US" sz="2400" dirty="0" smtClean="0"/>
              <a:t>High resolution ill-conditioning of analytical line-integrals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-&gt; change all line-integrals to Gaussian quadrature and locally </a:t>
            </a:r>
            <a:br>
              <a:rPr lang="en-US" sz="2400" dirty="0" smtClean="0"/>
            </a:br>
            <a:r>
              <a:rPr lang="en-US" sz="2400" dirty="0" smtClean="0"/>
              <a:t>         enforce mass-consistency </a:t>
            </a:r>
            <a:r>
              <a:rPr lang="en-US" sz="1800" dirty="0" smtClean="0"/>
              <a:t>(Erath et al., 2013, revising)</a:t>
            </a:r>
            <a:br>
              <a:rPr lang="en-US" sz="1800" dirty="0" smtClean="0"/>
            </a:br>
            <a:r>
              <a:rPr lang="en-US" sz="1800" dirty="0" smtClean="0"/>
              <a:t>            - change does not affect </a:t>
            </a:r>
            <a:r>
              <a:rPr lang="en-US" sz="1800" dirty="0" smtClean="0"/>
              <a:t>locality and </a:t>
            </a:r>
            <a:r>
              <a:rPr lang="en-US" sz="1800" dirty="0" smtClean="0"/>
              <a:t>accuracy, </a:t>
            </a:r>
            <a:r>
              <a:rPr lang="en-US" sz="1800" dirty="0" smtClean="0"/>
              <a:t>and scalability</a:t>
            </a:r>
            <a:endParaRPr lang="en-US" sz="2400" dirty="0" smtClean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0518" y="3975061"/>
            <a:ext cx="5151747" cy="239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01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32186"/>
            <a:ext cx="914399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C</a:t>
            </a:r>
            <a:r>
              <a:rPr lang="en-US" sz="2800" dirty="0" smtClean="0"/>
              <a:t>onservative </a:t>
            </a:r>
            <a:r>
              <a:rPr lang="en-US" sz="2800" b="1" dirty="0" smtClean="0">
                <a:solidFill>
                  <a:srgbClr val="1F497D"/>
                </a:solidFill>
              </a:rPr>
              <a:t>S</a:t>
            </a:r>
            <a:r>
              <a:rPr lang="en-US" sz="2800" dirty="0" smtClean="0"/>
              <a:t>emi-</a:t>
            </a:r>
            <a:r>
              <a:rPr lang="en-US" sz="2800" b="1" dirty="0" err="1" smtClean="0">
                <a:solidFill>
                  <a:srgbClr val="1F497D"/>
                </a:solidFill>
              </a:rPr>
              <a:t>LA</a:t>
            </a:r>
            <a:r>
              <a:rPr lang="en-US" sz="2800" dirty="0" err="1" smtClean="0"/>
              <a:t>grangian</a:t>
            </a:r>
            <a:r>
              <a:rPr lang="en-US" sz="2800" dirty="0" smtClean="0"/>
              <a:t> </a:t>
            </a:r>
            <a:r>
              <a:rPr lang="en-US" sz="2800" b="1" dirty="0" smtClean="0">
                <a:solidFill>
                  <a:srgbClr val="1F497D"/>
                </a:solidFill>
              </a:rPr>
              <a:t>M</a:t>
            </a:r>
            <a:r>
              <a:rPr lang="en-US" sz="2800" dirty="0" smtClean="0"/>
              <a:t>ulti-tracer transport scheme</a:t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b="1" dirty="0" smtClean="0">
                <a:solidFill>
                  <a:srgbClr val="1F497D"/>
                </a:solidFill>
              </a:rPr>
              <a:t>CSLAM; Lauritzen et al., 2010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5186"/>
            <a:ext cx="9144000" cy="54475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Passive</a:t>
            </a:r>
            <a:r>
              <a:rPr lang="en-US" sz="2400" dirty="0"/>
              <a:t> </a:t>
            </a:r>
            <a:r>
              <a:rPr lang="en-US" sz="2400" dirty="0" smtClean="0"/>
              <a:t>and inert tracer transport with CSLAM is now working in HOMME </a:t>
            </a:r>
            <a:r>
              <a:rPr lang="en-US" sz="1800" dirty="0" smtClean="0"/>
              <a:t>(Erath et al., 2012) </a:t>
            </a:r>
            <a:r>
              <a:rPr lang="en-US" sz="2400" dirty="0" smtClean="0"/>
              <a:t>using spectral element winds.</a:t>
            </a:r>
            <a:br>
              <a:rPr lang="en-US" sz="2400" dirty="0" smtClean="0"/>
            </a:br>
            <a:r>
              <a:rPr lang="en-US" sz="1800" dirty="0" smtClean="0"/>
              <a:t>- demonstrated multi-tracer efficiency (Erath talk yesterday)</a:t>
            </a:r>
          </a:p>
          <a:p>
            <a:r>
              <a:rPr lang="en-US" sz="2400" dirty="0" smtClean="0"/>
              <a:t>High resolution ill-conditioning of analytical line-integrals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-&gt; change all line-integrals to Gaussian quadrature and locally </a:t>
            </a:r>
            <a:br>
              <a:rPr lang="en-US" sz="2400" dirty="0" smtClean="0"/>
            </a:br>
            <a:r>
              <a:rPr lang="en-US" sz="2400" dirty="0" smtClean="0"/>
              <a:t>         enforce mass-consistency </a:t>
            </a:r>
            <a:r>
              <a:rPr lang="en-US" sz="1800" dirty="0" smtClean="0"/>
              <a:t>(Erath et al., 2013, revising)</a:t>
            </a:r>
            <a:br>
              <a:rPr lang="en-US" sz="1800" dirty="0" smtClean="0"/>
            </a:br>
            <a:r>
              <a:rPr lang="en-US" sz="1800" dirty="0" smtClean="0"/>
              <a:t>           </a:t>
            </a:r>
            <a:r>
              <a:rPr lang="en-US" sz="1800" dirty="0" smtClean="0"/>
              <a:t>- </a:t>
            </a:r>
            <a:r>
              <a:rPr lang="en-US" sz="1800" dirty="0"/>
              <a:t>change does not affect locality and accuracy, and scalability</a:t>
            </a:r>
            <a:r>
              <a:rPr lang="en-US" sz="1800" dirty="0" smtClean="0"/>
              <a:t/>
            </a:r>
            <a:br>
              <a:rPr lang="en-US" sz="1800" dirty="0" smtClean="0"/>
            </a:br>
            <a:endParaRPr lang="en-US" sz="1800" dirty="0" smtClean="0"/>
          </a:p>
          <a:p>
            <a:r>
              <a:rPr lang="en-US" sz="2400" dirty="0" smtClean="0"/>
              <a:t>So why are we not showing AMIP simulations with CSLAM?</a:t>
            </a:r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187" y="4654082"/>
            <a:ext cx="1965639" cy="1534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5587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32186"/>
            <a:ext cx="914399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CSLAM</a:t>
            </a:r>
            <a:r>
              <a:rPr lang="en-US" sz="2800" dirty="0" smtClean="0"/>
              <a:t> coupling with spectral element </a:t>
            </a:r>
            <a:r>
              <a:rPr lang="en-US" sz="2800" dirty="0" smtClean="0"/>
              <a:t>dynamics (1/2)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(work in progress)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5186"/>
            <a:ext cx="9144000" cy="54475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Equiangular finite-</a:t>
            </a:r>
            <a:r>
              <a:rPr lang="en-US" sz="2400" dirty="0" smtClean="0"/>
              <a:t>volume physics </a:t>
            </a:r>
            <a:r>
              <a:rPr lang="en-US" sz="2400" dirty="0" smtClean="0"/>
              <a:t>grid in CAM-SE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>     When I/</a:t>
            </a:r>
            <a:r>
              <a:rPr lang="en-US" sz="2400" dirty="0" smtClean="0"/>
              <a:t>O and physics </a:t>
            </a:r>
            <a:r>
              <a:rPr lang="en-US" sz="2400" dirty="0" smtClean="0"/>
              <a:t>on finite-volume grid is working in CAM-SE, </a:t>
            </a:r>
            <a:endParaRPr lang="en-US" sz="2400" dirty="0" smtClean="0"/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   </a:t>
            </a:r>
            <a:r>
              <a:rPr lang="en-US" sz="2400" dirty="0" smtClean="0"/>
              <a:t>CSLAM transport </a:t>
            </a:r>
            <a:r>
              <a:rPr lang="en-US" sz="2400" dirty="0" smtClean="0"/>
              <a:t>(without SE-CSLAM air density coupling) should be</a:t>
            </a:r>
            <a:br>
              <a:rPr lang="en-US" sz="2400" dirty="0" smtClean="0"/>
            </a:br>
            <a:r>
              <a:rPr lang="en-US" sz="2400" dirty="0" smtClean="0"/>
              <a:t>     available</a:t>
            </a:r>
            <a:r>
              <a:rPr lang="en-US" sz="2400" dirty="0" smtClean="0"/>
              <a:t>.</a:t>
            </a:r>
          </a:p>
          <a:p>
            <a:r>
              <a:rPr lang="en-US" sz="1800" dirty="0">
                <a:solidFill>
                  <a:srgbClr val="1F497D"/>
                </a:solidFill>
              </a:rPr>
              <a:t>without SE-CSLAM air density </a:t>
            </a:r>
            <a:r>
              <a:rPr lang="en-US" sz="1800" dirty="0" smtClean="0">
                <a:solidFill>
                  <a:srgbClr val="1F497D"/>
                </a:solidFill>
              </a:rPr>
              <a:t>coupling? CSLAM evolves its own density and CAM-SE evolves it own density</a:t>
            </a:r>
            <a:br>
              <a:rPr lang="en-US" sz="1800" dirty="0" smtClean="0">
                <a:solidFill>
                  <a:srgbClr val="1F497D"/>
                </a:solidFill>
              </a:rPr>
            </a:br>
            <a:r>
              <a:rPr lang="en-US" sz="1800" dirty="0" smtClean="0">
                <a:solidFill>
                  <a:schemeClr val="tx2"/>
                </a:solidFill>
              </a:rPr>
              <a:t>(this inconsistency appears when using different numerical methods and/or different time-steps for air and tracers)</a:t>
            </a:r>
          </a:p>
          <a:p>
            <a:endParaRPr lang="en-US" sz="1800" dirty="0">
              <a:solidFill>
                <a:schemeClr val="tx2"/>
              </a:solidFill>
            </a:endParaRPr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 descr="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6736" y="1666714"/>
            <a:ext cx="4779803" cy="2106887"/>
          </a:xfrm>
          <a:prstGeom prst="rect">
            <a:avLst/>
          </a:prstGeom>
        </p:spPr>
      </p:pic>
      <p:pic>
        <p:nvPicPr>
          <p:cNvPr id="7" name="Picture 6" descr="fv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22" y="1756384"/>
            <a:ext cx="2017217" cy="20172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242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" y="32186"/>
            <a:ext cx="9143999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1F497D"/>
                </a:solidFill>
              </a:rPr>
              <a:t>CSLAM</a:t>
            </a:r>
            <a:r>
              <a:rPr lang="en-US" sz="2800" dirty="0" smtClean="0"/>
              <a:t> coupling with spectral element </a:t>
            </a:r>
            <a:r>
              <a:rPr lang="en-US" sz="2800" dirty="0" smtClean="0"/>
              <a:t>dynamics (2/2)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dirty="0" smtClean="0">
                <a:solidFill>
                  <a:srgbClr val="FF0000"/>
                </a:solidFill>
              </a:rPr>
              <a:t>(</a:t>
            </a:r>
            <a:r>
              <a:rPr lang="en-US" sz="2400" dirty="0" smtClean="0">
                <a:solidFill>
                  <a:srgbClr val="FF0000"/>
                </a:solidFill>
              </a:rPr>
              <a:t>and specified dynamics option in CAM-SE</a:t>
            </a:r>
            <a:r>
              <a:rPr lang="en-US" sz="2400" dirty="0" smtClean="0">
                <a:solidFill>
                  <a:srgbClr val="FF0000"/>
                </a:solidFill>
              </a:rPr>
              <a:t>)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175186"/>
            <a:ext cx="9144000" cy="544757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Continuity equation for air and tracer (rho=density, phi=mixing ratio):</a:t>
            </a:r>
          </a:p>
          <a:p>
            <a:endParaRPr lang="en-US" sz="2400" dirty="0"/>
          </a:p>
          <a:p>
            <a:endParaRPr lang="en-US" sz="2400" dirty="0" smtClean="0"/>
          </a:p>
          <a:p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If phi=1 then tracer equation should reduce to air density equation</a:t>
            </a:r>
          </a:p>
          <a:p>
            <a:r>
              <a:rPr lang="en-US" sz="2400" dirty="0" smtClean="0"/>
              <a:t>Similarly for </a:t>
            </a:r>
            <a:r>
              <a:rPr lang="en-US" sz="2400" dirty="0" smtClean="0"/>
              <a:t>specified dynamics:</a:t>
            </a:r>
            <a:r>
              <a:rPr lang="en-US" sz="2400" dirty="0" smtClean="0"/>
              <a:t> offline data wind-mass balance does not equal the dynamical core wind-mass balance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600" dirty="0" smtClean="0"/>
              <a:t>(M. Prather</a:t>
            </a:r>
            <a:r>
              <a:rPr lang="en-US" sz="1600" dirty="0"/>
              <a:t>, </a:t>
            </a:r>
            <a:r>
              <a:rPr lang="en-US" sz="1600" dirty="0" smtClean="0"/>
              <a:t>P. Cameron</a:t>
            </a:r>
            <a:r>
              <a:rPr lang="en-US" sz="1600" dirty="0"/>
              <a:t>-</a:t>
            </a:r>
            <a:r>
              <a:rPr lang="en-US" sz="1600" dirty="0" smtClean="0"/>
              <a:t>Smith)</a:t>
            </a:r>
          </a:p>
          <a:p>
            <a:r>
              <a:rPr lang="en-US" sz="2400" dirty="0" smtClean="0"/>
              <a:t>A “safe” solution for SE-CSLAM coupling</a:t>
            </a:r>
            <a:r>
              <a:rPr lang="en-US" sz="2400" dirty="0" smtClean="0"/>
              <a:t>: </a:t>
            </a:r>
            <a:r>
              <a:rPr lang="en-US" sz="2400" dirty="0"/>
              <a:t>move to Flux-Form version of CSLAM (FF-CSLAM; Harris et al., 2011) </a:t>
            </a:r>
            <a:r>
              <a:rPr lang="en-US" sz="2400" dirty="0" smtClean="0"/>
              <a:t>and use well-known and well-tested finite-volume “flux-tricks”</a:t>
            </a:r>
          </a:p>
          <a:p>
            <a:pPr marL="0" indent="0">
              <a:buNone/>
            </a:pPr>
            <a:endParaRPr lang="en-US" sz="2400" dirty="0" smtClean="0"/>
          </a:p>
        </p:txBody>
      </p:sp>
      <p:pic>
        <p:nvPicPr>
          <p:cNvPr id="4" name="Picture 5" descr="header_ess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6373813"/>
            <a:ext cx="9144000" cy="48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3767" y="1767834"/>
            <a:ext cx="3314049" cy="131020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87816" y="1934000"/>
            <a:ext cx="92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CAM-SE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719915" y="2582527"/>
            <a:ext cx="841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CSLAM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1301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8593</TotalTime>
  <Words>506</Words>
  <Application>Microsoft Macintosh PowerPoint</Application>
  <PresentationFormat>On-screen Show (4:3)</PresentationFormat>
  <Paragraphs>88</Paragraphs>
  <Slides>22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Tracer advection in CAM:  new scheme and evaluation</vt:lpstr>
      <vt:lpstr>What’s going on?</vt:lpstr>
      <vt:lpstr>What’s going on?</vt:lpstr>
      <vt:lpstr>Conservative Semi-LAgrangian Multi-tracer transport scheme (CSLAM; Lauritzen et al., 2010)</vt:lpstr>
      <vt:lpstr>Conservative Semi-LAgrangian Multi-tracer transport scheme (CSLAM; Lauritzen et al., 2010)</vt:lpstr>
      <vt:lpstr>Conservative Semi-LAgrangian Multi-tracer transport scheme (CSLAM; Lauritzen et al., 2010)</vt:lpstr>
      <vt:lpstr>Conservative Semi-LAgrangian Multi-tracer transport scheme (CSLAM; Lauritzen et al., 2010)</vt:lpstr>
      <vt:lpstr>CSLAM coupling with spectral element dynamics (1/2) (work in progress)</vt:lpstr>
      <vt:lpstr>CSLAM coupling with spectral element dynamics (2/2) (and specified dynamics option in CAM-SE)</vt:lpstr>
      <vt:lpstr>Accuracy of transport</vt:lpstr>
      <vt:lpstr>Accuracy of transport: workshop</vt:lpstr>
      <vt:lpstr>Accuracy of transport: workshop</vt:lpstr>
      <vt:lpstr>Accuracy of transport: workshop</vt:lpstr>
      <vt:lpstr>PowerPoint Presentation</vt:lpstr>
      <vt:lpstr>PowerPoint Presentation</vt:lpstr>
      <vt:lpstr>PowerPoint Presentation</vt:lpstr>
      <vt:lpstr>`</vt:lpstr>
      <vt:lpstr>`</vt:lpstr>
      <vt:lpstr>Example: Br</vt:lpstr>
      <vt:lpstr>Beyond passive idealized transport testing: “Toy” chemistry</vt:lpstr>
      <vt:lpstr>Beyond passive transport idealized testing: “Toy” chemistry</vt:lpstr>
      <vt:lpstr>Properties of CSLAM important for chemistry (preserves linear relations even when using shape-preserving limiter)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`</dc:title>
  <dc:creator>Peter Lauritzen</dc:creator>
  <cp:lastModifiedBy>Peter Lauritzen</cp:lastModifiedBy>
  <cp:revision>50</cp:revision>
  <dcterms:created xsi:type="dcterms:W3CDTF">2013-02-06T15:40:55Z</dcterms:created>
  <dcterms:modified xsi:type="dcterms:W3CDTF">2013-02-12T15:47:53Z</dcterms:modified>
</cp:coreProperties>
</file>