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273" r:id="rId2"/>
    <p:sldId id="401" r:id="rId3"/>
    <p:sldId id="411" r:id="rId4"/>
    <p:sldId id="410" r:id="rId5"/>
    <p:sldId id="407" r:id="rId6"/>
    <p:sldId id="412" r:id="rId7"/>
    <p:sldId id="406" r:id="rId8"/>
    <p:sldId id="405" r:id="rId9"/>
    <p:sldId id="413" r:id="rId10"/>
    <p:sldId id="408" r:id="rId11"/>
    <p:sldId id="403" r:id="rId12"/>
    <p:sldId id="306" r:id="rId13"/>
    <p:sldId id="366" r:id="rId14"/>
    <p:sldId id="368" r:id="rId15"/>
    <p:sldId id="402" r:id="rId16"/>
    <p:sldId id="390" r:id="rId17"/>
    <p:sldId id="391" r:id="rId18"/>
    <p:sldId id="392" r:id="rId19"/>
    <p:sldId id="393" r:id="rId20"/>
    <p:sldId id="394" r:id="rId21"/>
    <p:sldId id="395" r:id="rId22"/>
    <p:sldId id="396" r:id="rId23"/>
    <p:sldId id="397" r:id="rId24"/>
    <p:sldId id="398" r:id="rId25"/>
    <p:sldId id="399" r:id="rId26"/>
    <p:sldId id="400" r:id="rId27"/>
    <p:sldId id="409" r:id="rId28"/>
    <p:sldId id="414" r:id="rId29"/>
    <p:sldId id="331" r:id="rId30"/>
    <p:sldId id="339" r:id="rId31"/>
    <p:sldId id="326" r:id="rId32"/>
    <p:sldId id="327" r:id="rId33"/>
    <p:sldId id="381" r:id="rId34"/>
    <p:sldId id="314" r:id="rId35"/>
    <p:sldId id="373" r:id="rId36"/>
    <p:sldId id="377" r:id="rId37"/>
    <p:sldId id="374" r:id="rId38"/>
    <p:sldId id="379" r:id="rId39"/>
    <p:sldId id="378" r:id="rId40"/>
    <p:sldId id="357" r:id="rId41"/>
    <p:sldId id="372" r:id="rId42"/>
    <p:sldId id="358" r:id="rId43"/>
    <p:sldId id="380" r:id="rId44"/>
    <p:sldId id="382" r:id="rId45"/>
    <p:sldId id="383" r:id="rId46"/>
    <p:sldId id="386" r:id="rId47"/>
    <p:sldId id="387" r:id="rId48"/>
    <p:sldId id="388" r:id="rId49"/>
    <p:sldId id="389" r:id="rId50"/>
    <p:sldId id="351" r:id="rId51"/>
    <p:sldId id="352" r:id="rId52"/>
    <p:sldId id="289" r:id="rId53"/>
    <p:sldId id="288" r:id="rId54"/>
    <p:sldId id="290" r:id="rId55"/>
    <p:sldId id="293" r:id="rId56"/>
    <p:sldId id="317" r:id="rId57"/>
    <p:sldId id="318" r:id="rId58"/>
    <p:sldId id="299" r:id="rId59"/>
    <p:sldId id="346" r:id="rId60"/>
    <p:sldId id="336" r:id="rId61"/>
    <p:sldId id="337" r:id="rId62"/>
    <p:sldId id="338" r:id="rId63"/>
    <p:sldId id="370" r:id="rId64"/>
    <p:sldId id="371" r:id="rId65"/>
    <p:sldId id="294" r:id="rId66"/>
    <p:sldId id="415" r:id="rId67"/>
    <p:sldId id="313" r:id="rId6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4" d="100"/>
          <a:sy n="84" d="100"/>
        </p:scale>
        <p:origin x="-57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CB0AE4C6-469D-BD44-A3D8-B29864E68A91}" type="datetime1">
              <a:rPr lang="en-US"/>
              <a:pPr>
                <a:defRPr/>
              </a:pPr>
              <a:t>7/19/13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B6A6CEB7-5AAE-3245-A116-5023365AB89B}" type="slidenum">
              <a:rPr lang="en-US"/>
              <a:pPr>
                <a:defRPr/>
              </a:pPr>
              <a:t>‹#›</a:t>
            </a:fld>
            <a:endParaRPr lang="en-US"/>
          </a:p>
        </p:txBody>
      </p:sp>
    </p:spTree>
    <p:extLst>
      <p:ext uri="{BB962C8B-B14F-4D97-AF65-F5344CB8AC3E}">
        <p14:creationId xmlns:p14="http://schemas.microsoft.com/office/powerpoint/2010/main" val="91109243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AA16F3-3268-7A45-AE50-5B1376286723}" type="slidenum">
              <a:rPr lang="en-US"/>
              <a:pPr/>
              <a:t>1</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EE730AF-6104-D14E-95A0-4078044A3468}" type="datetime1">
              <a:rPr lang="en-US"/>
              <a:pPr>
                <a:defRPr/>
              </a:pPr>
              <a:t>7/19/13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C4074-DFFD-BF4D-BD56-E6244E3E0DB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E305AB-98E6-C041-BC9E-6B85DE8B07B5}" type="datetime1">
              <a:rPr lang="en-US"/>
              <a:pPr>
                <a:defRPr/>
              </a:pPr>
              <a:t>7/19/13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433223-7995-7F45-B0DF-D47779DFDC1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30145F-8883-8943-A237-EC339006EDF9}" type="datetime1">
              <a:rPr lang="en-US"/>
              <a:pPr>
                <a:defRPr/>
              </a:pPr>
              <a:t>7/19/13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CFCF5D-9457-3147-B332-628EEF46562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3DBA0B-13D3-5B41-888D-53A9902027AC}" type="datetime1">
              <a:rPr lang="en-US"/>
              <a:pPr>
                <a:defRPr/>
              </a:pPr>
              <a:t>7/19/13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0D52D9-8BD5-2640-BEEE-9EB03974393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A4E8623-2EDC-A845-98FE-21062ECA84EE}" type="datetime1">
              <a:rPr lang="en-US"/>
              <a:pPr>
                <a:defRPr/>
              </a:pPr>
              <a:t>7/19/13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9043CF-2EEA-8146-B55D-45387497877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F2D71DA-EE36-0A4B-ABED-174982E86DDE}" type="datetime1">
              <a:rPr lang="en-US"/>
              <a:pPr>
                <a:defRPr/>
              </a:pPr>
              <a:t>7/19/13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665E1D-0E2F-3548-9342-B70EA8997B6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D59C86-5D19-CE47-BF0E-68F5AA87CD9C}" type="datetime1">
              <a:rPr lang="en-US"/>
              <a:pPr>
                <a:defRPr/>
              </a:pPr>
              <a:t>7/19/13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13CEE2C-FE10-A643-A471-815245C682A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6FB6D7E-6D07-654F-A636-3834561DECBD}" type="datetime1">
              <a:rPr lang="en-US"/>
              <a:pPr>
                <a:defRPr/>
              </a:pPr>
              <a:t>7/19/13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A10528A-CA55-B145-AF26-5DAF3450729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1B5F9C-DE93-ED46-9BA6-EAF1C9C7B7A9}" type="datetime1">
              <a:rPr lang="en-US"/>
              <a:pPr>
                <a:defRPr/>
              </a:pPr>
              <a:t>7/19/13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702236F-B47C-D749-84AD-B194D82E31B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F622DE6-DD3E-BD4C-A78D-C5302971FCF8}" type="datetime1">
              <a:rPr lang="en-US"/>
              <a:pPr>
                <a:defRPr/>
              </a:pPr>
              <a:t>7/19/13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8B04D3-8548-D648-AF7F-2085DE664B3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BFD239-1CC5-6547-8E25-CDC0B1F169F9}" type="datetime1">
              <a:rPr lang="en-US"/>
              <a:pPr>
                <a:defRPr/>
              </a:pPr>
              <a:t>7/19/13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CC1E2D-DB41-4747-9AED-077F3B6D750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730BA1E5-A3F4-4448-A33D-14DC4706DEF1}" type="datetime1">
              <a:rPr lang="en-US"/>
              <a:pPr>
                <a:defRPr/>
              </a:pPr>
              <a:t>7/19/13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38F0A41B-DC46-924F-9D01-51D2D44E70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gif"/><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gif"/><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 Id="rId3" Type="http://schemas.openxmlformats.org/officeDocument/2006/relationships/image" Target="../media/image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32.jp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33.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1.gif"/></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5.jp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1.jpeg"/><Relationship Id="rId5"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1.jpg"/></Relationships>
</file>

<file path=ppt/slides/_rels/slide48.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3.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0.gif"/><Relationship Id="rId4" Type="http://schemas.openxmlformats.org/officeDocument/2006/relationships/image" Target="../media/image1.jpeg"/><Relationship Id="rId5" Type="http://schemas.openxmlformats.org/officeDocument/2006/relationships/image" Target="../media/image61.gif"/><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56.xml.rels><?xml version="1.0" encoding="UTF-8" standalone="yes"?>
<Relationships xmlns="http://schemas.openxmlformats.org/package/2006/relationships"><Relationship Id="rId3" Type="http://schemas.openxmlformats.org/officeDocument/2006/relationships/image" Target="../media/image60.gif"/><Relationship Id="rId4" Type="http://schemas.openxmlformats.org/officeDocument/2006/relationships/image" Target="../media/image1.jpeg"/><Relationship Id="rId5" Type="http://schemas.openxmlformats.org/officeDocument/2006/relationships/image" Target="../media/image61.gif"/><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57.xml.rels><?xml version="1.0" encoding="UTF-8" standalone="yes"?>
<Relationships xmlns="http://schemas.openxmlformats.org/package/2006/relationships"><Relationship Id="rId3" Type="http://schemas.openxmlformats.org/officeDocument/2006/relationships/image" Target="../media/image60.gif"/><Relationship Id="rId4" Type="http://schemas.openxmlformats.org/officeDocument/2006/relationships/image" Target="../media/image1.jpeg"/><Relationship Id="rId5" Type="http://schemas.openxmlformats.org/officeDocument/2006/relationships/image" Target="../media/image61.gif"/><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58.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emf"/><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4.jpg"/></Relationships>
</file>

<file path=ppt/slides/_rels/slide60.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emf"/><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8.emf"/></Relationships>
</file>

<file path=ppt/slides/_rels/slide62.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5" Type="http://schemas.openxmlformats.org/officeDocument/2006/relationships/image" Target="../media/image71.emf"/><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2.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2.emf"/></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3.gif"/><Relationship Id="rId5" Type="http://schemas.openxmlformats.org/officeDocument/2006/relationships/image" Target="../media/image74.gif"/><Relationship Id="rId1" Type="http://schemas.openxmlformats.org/officeDocument/2006/relationships/slideLayout" Target="../slideLayouts/slideLayout2.xml"/><Relationship Id="rId2" Type="http://schemas.openxmlformats.org/officeDocument/2006/relationships/image" Target="../media/image73.g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emf"/><Relationship Id="rId5"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8" name="Rectangle 6"/>
          <p:cNvSpPr>
            <a:spLocks noChangeArrowheads="1"/>
          </p:cNvSpPr>
          <p:nvPr/>
        </p:nvSpPr>
        <p:spPr bwMode="auto">
          <a:xfrm>
            <a:off x="-127258" y="728152"/>
            <a:ext cx="9296400" cy="1905000"/>
          </a:xfrm>
          <a:prstGeom prst="rect">
            <a:avLst/>
          </a:prstGeom>
          <a:noFill/>
          <a:ln w="9525">
            <a:noFill/>
            <a:miter lim="800000"/>
            <a:headEnd/>
            <a:tailEnd/>
          </a:ln>
          <a:effectLst/>
        </p:spPr>
        <p:txBody>
          <a:bodyPr anchor="ctr">
            <a:prstTxWarp prst="textNoShape">
              <a:avLst/>
            </a:prstTxWarp>
          </a:bodyPr>
          <a:lstStyle/>
          <a:p>
            <a:pPr algn="ctr"/>
            <a:r>
              <a:rPr lang="en-US" sz="2800" dirty="0">
                <a:solidFill>
                  <a:schemeClr val="tx2"/>
                </a:solidFill>
              </a:rPr>
              <a:t> </a:t>
            </a:r>
            <a:r>
              <a:rPr lang="en-US" sz="2800" dirty="0" smtClean="0">
                <a:solidFill>
                  <a:schemeClr val="tx2"/>
                </a:solidFill>
              </a:rPr>
              <a:t/>
            </a:r>
            <a:br>
              <a:rPr lang="en-US" sz="2800" dirty="0" smtClean="0">
                <a:solidFill>
                  <a:schemeClr val="tx2"/>
                </a:solidFill>
              </a:rPr>
            </a:br>
            <a:r>
              <a:rPr lang="en-US" sz="3200" dirty="0" smtClean="0">
                <a:solidFill>
                  <a:schemeClr val="tx2"/>
                </a:solidFill>
                <a:latin typeface="Optima ExtraBlack" charset="0"/>
              </a:rPr>
              <a:t>Results </a:t>
            </a:r>
            <a:r>
              <a:rPr lang="en-US" sz="3200" dirty="0">
                <a:solidFill>
                  <a:schemeClr val="tx2"/>
                </a:solidFill>
                <a:latin typeface="Optima ExtraBlack" charset="0"/>
              </a:rPr>
              <a:t>from a transport scheme </a:t>
            </a:r>
            <a:r>
              <a:rPr lang="en-US" sz="3200" dirty="0" err="1">
                <a:solidFill>
                  <a:schemeClr val="tx2"/>
                </a:solidFill>
                <a:latin typeface="Optima ExtraBlack" charset="0"/>
              </a:rPr>
              <a:t>intercomparison</a:t>
            </a:r>
            <a:r>
              <a:rPr lang="en-US" sz="3200" dirty="0">
                <a:solidFill>
                  <a:schemeClr val="tx2"/>
                </a:solidFill>
                <a:latin typeface="Optima ExtraBlack" charset="0"/>
              </a:rPr>
              <a:t> and design of a new </a:t>
            </a:r>
            <a:r>
              <a:rPr lang="en-US" sz="3200" dirty="0" smtClean="0">
                <a:solidFill>
                  <a:schemeClr val="tx2"/>
                </a:solidFill>
                <a:latin typeface="Optima ExtraBlack" charset="0"/>
              </a:rPr>
              <a:t/>
            </a:r>
            <a:br>
              <a:rPr lang="en-US" sz="3200" dirty="0" smtClean="0">
                <a:solidFill>
                  <a:schemeClr val="tx2"/>
                </a:solidFill>
                <a:latin typeface="Optima ExtraBlack" charset="0"/>
              </a:rPr>
            </a:br>
            <a:r>
              <a:rPr lang="en-US" sz="3200" dirty="0" smtClean="0">
                <a:solidFill>
                  <a:schemeClr val="tx2"/>
                </a:solidFill>
                <a:latin typeface="Optima ExtraBlack" charset="0"/>
              </a:rPr>
              <a:t>non</a:t>
            </a:r>
            <a:r>
              <a:rPr lang="en-US" sz="3200" dirty="0">
                <a:solidFill>
                  <a:schemeClr val="tx2"/>
                </a:solidFill>
                <a:latin typeface="Optima ExtraBlack" charset="0"/>
              </a:rPr>
              <a:t>-linear transport-chemistry </a:t>
            </a:r>
            <a:r>
              <a:rPr lang="en-US" sz="3200" dirty="0" smtClean="0">
                <a:solidFill>
                  <a:schemeClr val="tx2"/>
                </a:solidFill>
                <a:latin typeface="Optima ExtraBlack" charset="0"/>
              </a:rPr>
              <a:t>test</a:t>
            </a:r>
            <a:endParaRPr lang="en-US" sz="3200" dirty="0">
              <a:solidFill>
                <a:schemeClr val="tx2"/>
              </a:solidFill>
            </a:endParaRPr>
          </a:p>
        </p:txBody>
      </p:sp>
      <p:sp>
        <p:nvSpPr>
          <p:cNvPr id="90120" name="Text Box 8"/>
          <p:cNvSpPr txBox="1">
            <a:spLocks noChangeArrowheads="1"/>
          </p:cNvSpPr>
          <p:nvPr/>
        </p:nvSpPr>
        <p:spPr bwMode="auto">
          <a:xfrm>
            <a:off x="103249" y="4394041"/>
            <a:ext cx="8962870" cy="1015663"/>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2000" dirty="0">
                <a:solidFill>
                  <a:schemeClr val="accent2"/>
                </a:solidFill>
                <a:latin typeface="Optima ExtraBlack" charset="0"/>
              </a:rPr>
              <a:t>Peter </a:t>
            </a:r>
            <a:r>
              <a:rPr lang="en-US" sz="2000" dirty="0" err="1">
                <a:solidFill>
                  <a:schemeClr val="accent2"/>
                </a:solidFill>
                <a:latin typeface="Optima ExtraBlack" charset="0"/>
              </a:rPr>
              <a:t>Hjort</a:t>
            </a:r>
            <a:r>
              <a:rPr lang="en-US" sz="2000" dirty="0">
                <a:solidFill>
                  <a:schemeClr val="accent2"/>
                </a:solidFill>
                <a:latin typeface="Optima ExtraBlack" charset="0"/>
              </a:rPr>
              <a:t> </a:t>
            </a:r>
            <a:r>
              <a:rPr lang="en-US" sz="2000" dirty="0" smtClean="0">
                <a:solidFill>
                  <a:schemeClr val="accent2"/>
                </a:solidFill>
                <a:latin typeface="Optima ExtraBlack" charset="0"/>
              </a:rPr>
              <a:t>Lauritzen (</a:t>
            </a:r>
            <a:r>
              <a:rPr lang="en-US" sz="2000" dirty="0" smtClean="0">
                <a:latin typeface="Optima ExtraBlack" charset="0"/>
              </a:rPr>
              <a:t>NCAR</a:t>
            </a:r>
            <a:r>
              <a:rPr lang="en-US" sz="2000" dirty="0" smtClean="0">
                <a:solidFill>
                  <a:schemeClr val="accent2"/>
                </a:solidFill>
                <a:latin typeface="Optima ExtraBlack" charset="0"/>
              </a:rPr>
              <a:t>), </a:t>
            </a:r>
            <a:r>
              <a:rPr lang="en-US" sz="2000" dirty="0" smtClean="0">
                <a:solidFill>
                  <a:schemeClr val="accent2"/>
                </a:solidFill>
                <a:latin typeface="Optima ExtraBlack" charset="0"/>
              </a:rPr>
              <a:t>J.-F. </a:t>
            </a:r>
            <a:r>
              <a:rPr lang="en-US" sz="2000" dirty="0" err="1" smtClean="0">
                <a:solidFill>
                  <a:schemeClr val="accent2"/>
                </a:solidFill>
                <a:latin typeface="Optima ExtraBlack" charset="0"/>
              </a:rPr>
              <a:t>Lamarque</a:t>
            </a:r>
            <a:r>
              <a:rPr lang="en-US" sz="2000" dirty="0">
                <a:solidFill>
                  <a:schemeClr val="accent2"/>
                </a:solidFill>
                <a:latin typeface="Optima ExtraBlack" charset="0"/>
              </a:rPr>
              <a:t> (</a:t>
            </a:r>
            <a:r>
              <a:rPr lang="en-US" sz="2000" dirty="0">
                <a:latin typeface="Optima ExtraBlack" charset="0"/>
              </a:rPr>
              <a:t>NCAR</a:t>
            </a:r>
            <a:r>
              <a:rPr lang="en-US" sz="2000" dirty="0">
                <a:solidFill>
                  <a:schemeClr val="accent2"/>
                </a:solidFill>
                <a:latin typeface="Optima ExtraBlack" charset="0"/>
              </a:rPr>
              <a:t>)</a:t>
            </a:r>
            <a:r>
              <a:rPr lang="en-US" sz="2000" dirty="0" smtClean="0">
                <a:solidFill>
                  <a:schemeClr val="accent2"/>
                </a:solidFill>
                <a:latin typeface="Optima ExtraBlack" charset="0"/>
              </a:rPr>
              <a:t>, </a:t>
            </a:r>
            <a:br>
              <a:rPr lang="en-US" sz="2000" dirty="0" smtClean="0">
                <a:solidFill>
                  <a:schemeClr val="accent2"/>
                </a:solidFill>
                <a:latin typeface="Optima ExtraBlack" charset="0"/>
              </a:rPr>
            </a:br>
            <a:r>
              <a:rPr lang="en-US" sz="2000" dirty="0" smtClean="0">
                <a:solidFill>
                  <a:schemeClr val="accent2"/>
                </a:solidFill>
                <a:latin typeface="Optima ExtraBlack" charset="0"/>
              </a:rPr>
              <a:t>M.J. Prather </a:t>
            </a:r>
            <a:r>
              <a:rPr lang="en-US" sz="2000" dirty="0" smtClean="0">
                <a:solidFill>
                  <a:schemeClr val="accent2"/>
                </a:solidFill>
                <a:latin typeface="Optima ExtraBlack" charset="0"/>
              </a:rPr>
              <a:t>(</a:t>
            </a:r>
            <a:r>
              <a:rPr lang="en-US" sz="2000" dirty="0" smtClean="0">
                <a:solidFill>
                  <a:srgbClr val="000000"/>
                </a:solidFill>
                <a:latin typeface="Optima ExtraBlack" charset="0"/>
              </a:rPr>
              <a:t>U.C. Irvine</a:t>
            </a:r>
            <a:r>
              <a:rPr lang="en-US" sz="2000" dirty="0" smtClean="0">
                <a:solidFill>
                  <a:schemeClr val="accent2"/>
                </a:solidFill>
                <a:latin typeface="Optima ExtraBlack" charset="0"/>
              </a:rPr>
              <a:t>), </a:t>
            </a:r>
            <a:r>
              <a:rPr lang="en-US" sz="2000" dirty="0" smtClean="0">
                <a:solidFill>
                  <a:schemeClr val="accent2"/>
                </a:solidFill>
                <a:latin typeface="Optima ExtraBlack" charset="0"/>
              </a:rPr>
              <a:t> W.C</a:t>
            </a:r>
            <a:r>
              <a:rPr lang="en-US" sz="2000" dirty="0" smtClean="0">
                <a:solidFill>
                  <a:schemeClr val="accent2"/>
                </a:solidFill>
                <a:latin typeface="Optima ExtraBlack" charset="0"/>
              </a:rPr>
              <a:t>. </a:t>
            </a:r>
            <a:r>
              <a:rPr lang="en-US" sz="2000" dirty="0" err="1" smtClean="0">
                <a:solidFill>
                  <a:schemeClr val="accent2"/>
                </a:solidFill>
                <a:latin typeface="Optima ExtraBlack" charset="0"/>
              </a:rPr>
              <a:t>Skamarock</a:t>
            </a:r>
            <a:r>
              <a:rPr lang="en-US" sz="2000" dirty="0" smtClean="0">
                <a:solidFill>
                  <a:schemeClr val="accent2"/>
                </a:solidFill>
                <a:latin typeface="Optima ExtraBlack" charset="0"/>
              </a:rPr>
              <a:t> (</a:t>
            </a:r>
            <a:r>
              <a:rPr lang="en-US" sz="2000" dirty="0" smtClean="0">
                <a:solidFill>
                  <a:srgbClr val="000000"/>
                </a:solidFill>
                <a:latin typeface="Optima ExtraBlack" charset="0"/>
              </a:rPr>
              <a:t>NCAR</a:t>
            </a:r>
            <a:r>
              <a:rPr lang="en-US" sz="2000" dirty="0" smtClean="0">
                <a:solidFill>
                  <a:schemeClr val="accent2"/>
                </a:solidFill>
                <a:latin typeface="Optima ExtraBlack" charset="0"/>
              </a:rPr>
              <a:t>) and </a:t>
            </a:r>
            <a:r>
              <a:rPr lang="en-US" sz="2000" dirty="0" smtClean="0">
                <a:solidFill>
                  <a:schemeClr val="accent2"/>
                </a:solidFill>
                <a:latin typeface="Optima ExtraBlack" charset="0"/>
              </a:rPr>
              <a:t/>
            </a:r>
            <a:br>
              <a:rPr lang="en-US" sz="2000" dirty="0" smtClean="0">
                <a:solidFill>
                  <a:schemeClr val="accent2"/>
                </a:solidFill>
                <a:latin typeface="Optima ExtraBlack" charset="0"/>
              </a:rPr>
            </a:br>
            <a:r>
              <a:rPr lang="en-US" sz="2000" dirty="0" smtClean="0">
                <a:solidFill>
                  <a:schemeClr val="accent2"/>
                </a:solidFill>
                <a:latin typeface="Optima ExtraBlack" charset="0"/>
              </a:rPr>
              <a:t>M.A</a:t>
            </a:r>
            <a:r>
              <a:rPr lang="en-US" sz="2000" dirty="0" smtClean="0">
                <a:solidFill>
                  <a:schemeClr val="accent2"/>
                </a:solidFill>
                <a:latin typeface="Optima ExtraBlack" charset="0"/>
              </a:rPr>
              <a:t>. Taylor (</a:t>
            </a:r>
            <a:r>
              <a:rPr lang="en-US" sz="2000" dirty="0" smtClean="0">
                <a:solidFill>
                  <a:srgbClr val="000000"/>
                </a:solidFill>
                <a:latin typeface="Optima ExtraBlack" charset="0"/>
              </a:rPr>
              <a:t>SNL</a:t>
            </a:r>
            <a:r>
              <a:rPr lang="en-US" sz="2000" dirty="0" smtClean="0">
                <a:solidFill>
                  <a:schemeClr val="accent2"/>
                </a:solidFill>
                <a:latin typeface="Optima ExtraBlack" charset="0"/>
              </a:rPr>
              <a:t>)</a:t>
            </a:r>
            <a:endParaRPr lang="en-US" sz="2000" dirty="0">
              <a:solidFill>
                <a:srgbClr val="FFFF00"/>
              </a:solidFill>
              <a:latin typeface="Optima ExtraBlack" charset="0"/>
            </a:endParaRPr>
          </a:p>
        </p:txBody>
      </p:sp>
      <p:pic>
        <p:nvPicPr>
          <p:cNvPr id="13" name="Picture 5" descr="header_essl.jpg"/>
          <p:cNvPicPr>
            <a:picLocks noChangeAspect="1"/>
          </p:cNvPicPr>
          <p:nvPr/>
        </p:nvPicPr>
        <p:blipFill>
          <a:blip r:embed="rId3"/>
          <a:srcRect/>
          <a:stretch>
            <a:fillRect/>
          </a:stretch>
        </p:blipFill>
        <p:spPr bwMode="auto">
          <a:xfrm>
            <a:off x="0" y="6373813"/>
            <a:ext cx="9144000" cy="484187"/>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103249" y="67918"/>
            <a:ext cx="1914678" cy="660234"/>
          </a:xfrm>
          <a:prstGeom prst="rect">
            <a:avLst/>
          </a:prstGeom>
        </p:spPr>
      </p:pic>
      <p:pic>
        <p:nvPicPr>
          <p:cNvPr id="9" name="Picture 8"/>
          <p:cNvPicPr>
            <a:picLocks noChangeAspect="1"/>
          </p:cNvPicPr>
          <p:nvPr/>
        </p:nvPicPr>
        <p:blipFill>
          <a:blip r:embed="rId5"/>
          <a:stretch>
            <a:fillRect/>
          </a:stretch>
        </p:blipFill>
        <p:spPr>
          <a:xfrm>
            <a:off x="6836955" y="67918"/>
            <a:ext cx="2172977" cy="697056"/>
          </a:xfrm>
          <a:prstGeom prst="rect">
            <a:avLst/>
          </a:prstGeom>
        </p:spPr>
      </p:pic>
      <p:pic>
        <p:nvPicPr>
          <p:cNvPr id="10" name="Picture 9"/>
          <p:cNvPicPr>
            <a:picLocks noChangeAspect="1"/>
          </p:cNvPicPr>
          <p:nvPr/>
        </p:nvPicPr>
        <p:blipFill>
          <a:blip r:embed="rId6"/>
          <a:stretch>
            <a:fillRect/>
          </a:stretch>
        </p:blipFill>
        <p:spPr>
          <a:xfrm>
            <a:off x="5547001" y="91607"/>
            <a:ext cx="670695" cy="673367"/>
          </a:xfrm>
          <a:prstGeom prst="rect">
            <a:avLst/>
          </a:prstGeom>
        </p:spPr>
      </p:pic>
      <p:pic>
        <p:nvPicPr>
          <p:cNvPr id="12" name="Picture 11"/>
          <p:cNvPicPr>
            <a:picLocks noChangeAspect="1"/>
          </p:cNvPicPr>
          <p:nvPr/>
        </p:nvPicPr>
        <p:blipFill>
          <a:blip r:embed="rId7"/>
          <a:stretch>
            <a:fillRect/>
          </a:stretch>
        </p:blipFill>
        <p:spPr>
          <a:xfrm>
            <a:off x="3314295" y="298710"/>
            <a:ext cx="2631927" cy="429442"/>
          </a:xfrm>
          <a:prstGeom prst="rect">
            <a:avLst/>
          </a:prstGeom>
        </p:spPr>
      </p:pic>
      <p:pic>
        <p:nvPicPr>
          <p:cNvPr id="16" name="Picture 15"/>
          <p:cNvPicPr>
            <a:picLocks noChangeAspect="1"/>
          </p:cNvPicPr>
          <p:nvPr/>
        </p:nvPicPr>
        <p:blipFill>
          <a:blip r:embed="rId8"/>
          <a:stretch>
            <a:fillRect/>
          </a:stretch>
        </p:blipFill>
        <p:spPr>
          <a:xfrm>
            <a:off x="2581228" y="91607"/>
            <a:ext cx="733067" cy="738399"/>
          </a:xfrm>
          <a:prstGeom prst="rect">
            <a:avLst/>
          </a:prstGeom>
        </p:spPr>
      </p:pic>
      <p:sp>
        <p:nvSpPr>
          <p:cNvPr id="15" name="Rectangle 18"/>
          <p:cNvSpPr>
            <a:spLocks noChangeArrowheads="1"/>
          </p:cNvSpPr>
          <p:nvPr/>
        </p:nvSpPr>
        <p:spPr bwMode="auto">
          <a:xfrm>
            <a:off x="0" y="5602029"/>
            <a:ext cx="9144000" cy="707886"/>
          </a:xfrm>
          <a:prstGeom prst="rect">
            <a:avLst/>
          </a:prstGeom>
          <a:noFill/>
          <a:ln w="9525">
            <a:noFill/>
            <a:miter lim="800000"/>
            <a:headEnd/>
            <a:tailEnd/>
          </a:ln>
          <a:effectLst/>
        </p:spPr>
        <p:txBody>
          <a:bodyPr wrap="square">
            <a:prstTxWarp prst="textNoShape">
              <a:avLst/>
            </a:prstTxWarp>
            <a:spAutoFit/>
          </a:bodyPr>
          <a:lstStyle/>
          <a:p>
            <a:pPr algn="ctr"/>
            <a:r>
              <a:rPr lang="en-US" sz="2000" dirty="0" smtClean="0">
                <a:solidFill>
                  <a:srgbClr val="609BFF"/>
                </a:solidFill>
                <a:latin typeface="Optima ExtraBlack" charset="0"/>
              </a:rPr>
              <a:t>Seminar </a:t>
            </a:r>
            <a:r>
              <a:rPr lang="en-US" sz="2000" dirty="0">
                <a:solidFill>
                  <a:srgbClr val="609BFF"/>
                </a:solidFill>
                <a:latin typeface="Optima ExtraBlack" charset="0"/>
              </a:rPr>
              <a:t>at Max−Planck−</a:t>
            </a:r>
            <a:r>
              <a:rPr lang="en-US" sz="2000" dirty="0" err="1">
                <a:solidFill>
                  <a:srgbClr val="609BFF"/>
                </a:solidFill>
                <a:latin typeface="Optima ExtraBlack" charset="0"/>
              </a:rPr>
              <a:t>Institut</a:t>
            </a:r>
            <a:r>
              <a:rPr lang="en-US" sz="2000" dirty="0">
                <a:solidFill>
                  <a:srgbClr val="609BFF"/>
                </a:solidFill>
                <a:latin typeface="Optima ExtraBlack" charset="0"/>
              </a:rPr>
              <a:t> </a:t>
            </a:r>
            <a:r>
              <a:rPr lang="en-US" sz="2000" dirty="0" err="1">
                <a:solidFill>
                  <a:srgbClr val="609BFF"/>
                </a:solidFill>
                <a:latin typeface="Optima ExtraBlack" charset="0"/>
              </a:rPr>
              <a:t>für</a:t>
            </a:r>
            <a:r>
              <a:rPr lang="en-US" sz="2000" dirty="0">
                <a:solidFill>
                  <a:srgbClr val="609BFF"/>
                </a:solidFill>
                <a:latin typeface="Optima ExtraBlack" charset="0"/>
              </a:rPr>
              <a:t> </a:t>
            </a:r>
            <a:r>
              <a:rPr lang="en-US" sz="2000" dirty="0" err="1" smtClean="0">
                <a:solidFill>
                  <a:srgbClr val="609BFF"/>
                </a:solidFill>
                <a:latin typeface="Optima ExtraBlack" charset="0"/>
              </a:rPr>
              <a:t>Meteorologie</a:t>
            </a:r>
            <a:r>
              <a:rPr lang="en-US" sz="2000" dirty="0" smtClean="0">
                <a:solidFill>
                  <a:srgbClr val="609BFF"/>
                </a:solidFill>
                <a:latin typeface="Optima ExtraBlack" charset="0"/>
              </a:rPr>
              <a:t> (MPI-M)</a:t>
            </a:r>
          </a:p>
          <a:p>
            <a:pPr algn="ctr"/>
            <a:r>
              <a:rPr lang="en-US" sz="2000" dirty="0" smtClean="0">
                <a:solidFill>
                  <a:srgbClr val="609BFF"/>
                </a:solidFill>
                <a:latin typeface="Optima ExtraBlack" charset="0"/>
              </a:rPr>
              <a:t>July</a:t>
            </a:r>
            <a:r>
              <a:rPr lang="en-US" sz="2000" dirty="0" smtClean="0">
                <a:solidFill>
                  <a:srgbClr val="609BFF"/>
                </a:solidFill>
                <a:latin typeface="Optima ExtraBlack" charset="0"/>
              </a:rPr>
              <a:t> 23, 2013</a:t>
            </a:r>
            <a:endParaRPr lang="en-US" sz="2000" dirty="0">
              <a:solidFill>
                <a:srgbClr val="FF0000"/>
              </a:solidFill>
              <a:latin typeface="Optima ExtraBlack" charset="0"/>
            </a:endParaRPr>
          </a:p>
        </p:txBody>
      </p:sp>
      <p:pic>
        <p:nvPicPr>
          <p:cNvPr id="90124" name="Picture 12" descr="header"/>
          <p:cNvPicPr>
            <a:picLocks noChangeAspect="1" noChangeArrowheads="1"/>
          </p:cNvPicPr>
          <p:nvPr/>
        </p:nvPicPr>
        <p:blipFill>
          <a:blip r:embed="rId9"/>
          <a:srcRect/>
          <a:stretch>
            <a:fillRect/>
          </a:stretch>
        </p:blipFill>
        <p:spPr bwMode="auto">
          <a:xfrm>
            <a:off x="247802" y="2882249"/>
            <a:ext cx="4859704" cy="1232365"/>
          </a:xfrm>
          <a:prstGeom prst="rect">
            <a:avLst/>
          </a:prstGeom>
          <a:noFill/>
        </p:spPr>
      </p:pic>
      <p:pic>
        <p:nvPicPr>
          <p:cNvPr id="90125" name="Picture 13" descr="header2"/>
          <p:cNvPicPr>
            <a:picLocks noChangeAspect="1" noChangeArrowheads="1"/>
          </p:cNvPicPr>
          <p:nvPr/>
        </p:nvPicPr>
        <p:blipFill>
          <a:blip r:embed="rId10"/>
          <a:srcRect/>
          <a:stretch>
            <a:fillRect/>
          </a:stretch>
        </p:blipFill>
        <p:spPr bwMode="auto">
          <a:xfrm>
            <a:off x="3956804" y="2882800"/>
            <a:ext cx="4858447" cy="123181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66000"/>
            <a:ext cx="8229600" cy="1143000"/>
          </a:xfrm>
        </p:spPr>
        <p:txBody>
          <a:bodyPr/>
          <a:lstStyle/>
          <a:p>
            <a:r>
              <a:rPr lang="en-US" sz="3200" dirty="0" smtClean="0">
                <a:solidFill>
                  <a:schemeClr val="tx2"/>
                </a:solidFill>
                <a:latin typeface="Optima ExtraBlack" charset="0"/>
              </a:rPr>
              <a:t>Some things that I will NOT talk about</a:t>
            </a:r>
            <a:endParaRPr lang="en-US" sz="3200" dirty="0"/>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2" name="TextBox 1"/>
          <p:cNvSpPr txBox="1"/>
          <p:nvPr/>
        </p:nvSpPr>
        <p:spPr>
          <a:xfrm>
            <a:off x="248171" y="977000"/>
            <a:ext cx="8915948" cy="5262980"/>
          </a:xfrm>
          <a:prstGeom prst="rect">
            <a:avLst/>
          </a:prstGeom>
          <a:noFill/>
        </p:spPr>
        <p:txBody>
          <a:bodyPr wrap="none" rtlCol="0">
            <a:spAutoFit/>
          </a:bodyPr>
          <a:lstStyle/>
          <a:p>
            <a:r>
              <a:rPr lang="en-US" dirty="0" smtClean="0">
                <a:solidFill>
                  <a:schemeClr val="tx2"/>
                </a:solidFill>
                <a:latin typeface="Arial Rounded MT Bold"/>
                <a:cs typeface="Arial Rounded MT Bold"/>
              </a:rPr>
              <a:t>4. CSLAM (Conservative Semi-</a:t>
            </a:r>
            <a:r>
              <a:rPr lang="en-US" dirty="0" err="1" smtClean="0">
                <a:solidFill>
                  <a:schemeClr val="tx2"/>
                </a:solidFill>
                <a:latin typeface="Arial Rounded MT Bold"/>
                <a:cs typeface="Arial Rounded MT Bold"/>
              </a:rPr>
              <a:t>Lagrangian</a:t>
            </a:r>
            <a:r>
              <a:rPr lang="en-US" dirty="0" smtClean="0">
                <a:solidFill>
                  <a:schemeClr val="tx2"/>
                </a:solidFill>
                <a:latin typeface="Arial Rounded MT Bold"/>
                <a:cs typeface="Arial Rounded MT Bold"/>
              </a:rPr>
              <a:t> Multi-tracer scheme) developments:</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a. Implemented in spectral element (SE) dynamical core for inert transport</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(Erath et. al. 2012)</a:t>
            </a:r>
            <a:br>
              <a:rPr lang="en-US" dirty="0" smtClean="0">
                <a:solidFill>
                  <a:schemeClr val="tx2"/>
                </a:solidFill>
                <a:latin typeface="Arial Rounded MT Bold"/>
                <a:cs typeface="Arial Rounded MT Bold"/>
              </a:rPr>
            </a:br>
            <a:endParaRPr lang="en-US" dirty="0" smtClean="0">
              <a:solidFill>
                <a:schemeClr val="tx2"/>
              </a:solidFill>
              <a:latin typeface="Arial Rounded MT Bold"/>
              <a:cs typeface="Arial Rounded MT Bold"/>
            </a:endParaRPr>
          </a:p>
          <a:p>
            <a:r>
              <a:rPr lang="en-US" dirty="0" smtClean="0">
                <a:solidFill>
                  <a:schemeClr val="tx2"/>
                </a:solidFill>
                <a:latin typeface="Arial Rounded MT Bold"/>
                <a:cs typeface="Arial Rounded MT Bold"/>
              </a:rPr>
              <a:t>b. CSLAM-SW: shallow water model with semi-implicit CSLAM time-stepping</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(consistent transport)</a:t>
            </a:r>
            <a:br>
              <a:rPr lang="en-US" dirty="0" smtClean="0">
                <a:solidFill>
                  <a:schemeClr val="tx2"/>
                </a:solidFill>
                <a:latin typeface="Arial Rounded MT Bold"/>
                <a:cs typeface="Arial Rounded MT Bold"/>
              </a:rPr>
            </a:br>
            <a:endParaRPr lang="en-US" dirty="0">
              <a:solidFill>
                <a:schemeClr val="tx2"/>
              </a:solidFill>
              <a:latin typeface="Arial Rounded MT Bold"/>
              <a:cs typeface="Arial Rounded MT Bold"/>
            </a:endParaRPr>
          </a:p>
          <a:p>
            <a:r>
              <a:rPr lang="en-US" sz="1000" dirty="0">
                <a:solidFill>
                  <a:schemeClr val="tx2"/>
                </a:solidFill>
                <a:latin typeface="Arial Rounded MT Bold"/>
                <a:cs typeface="Arial Rounded MT Bold"/>
              </a:rPr>
              <a:t>Wong, May, William C. </a:t>
            </a:r>
            <a:r>
              <a:rPr lang="en-US" sz="1000" dirty="0" err="1">
                <a:solidFill>
                  <a:schemeClr val="tx2"/>
                </a:solidFill>
                <a:latin typeface="Arial Rounded MT Bold"/>
                <a:cs typeface="Arial Rounded MT Bold"/>
              </a:rPr>
              <a:t>Skamarock</a:t>
            </a:r>
            <a:r>
              <a:rPr lang="en-US" sz="1000" dirty="0">
                <a:solidFill>
                  <a:schemeClr val="tx2"/>
                </a:solidFill>
                <a:latin typeface="Arial Rounded MT Bold"/>
                <a:cs typeface="Arial Rounded MT Bold"/>
              </a:rPr>
              <a:t>, Peter H. Lauritzen, Roland B. Stull, 2013: A Cell-Integrated Semi-</a:t>
            </a:r>
            <a:r>
              <a:rPr lang="en-US" sz="1000" dirty="0" err="1">
                <a:solidFill>
                  <a:schemeClr val="tx2"/>
                </a:solidFill>
                <a:latin typeface="Arial Rounded MT Bold"/>
                <a:cs typeface="Arial Rounded MT Bold"/>
              </a:rPr>
              <a:t>Lagrangian</a:t>
            </a:r>
            <a:r>
              <a:rPr lang="en-US" sz="1000" dirty="0">
                <a:solidFill>
                  <a:schemeClr val="tx2"/>
                </a:solidFill>
                <a:latin typeface="Arial Rounded MT Bold"/>
                <a:cs typeface="Arial Rounded MT Bold"/>
              </a:rPr>
              <a:t> Semi-Implicit </a:t>
            </a:r>
            <a:r>
              <a:rPr lang="en-US" sz="1000" dirty="0" smtClean="0">
                <a:solidFill>
                  <a:schemeClr val="tx2"/>
                </a:solidFill>
                <a:latin typeface="Arial Rounded MT Bold"/>
                <a:cs typeface="Arial Rounded MT Bold"/>
              </a:rPr>
              <a:t/>
            </a:r>
            <a:br>
              <a:rPr lang="en-US" sz="1000" dirty="0" smtClean="0">
                <a:solidFill>
                  <a:schemeClr val="tx2"/>
                </a:solidFill>
                <a:latin typeface="Arial Rounded MT Bold"/>
                <a:cs typeface="Arial Rounded MT Bold"/>
              </a:rPr>
            </a:br>
            <a:r>
              <a:rPr lang="en-US" sz="1000" dirty="0" smtClean="0">
                <a:solidFill>
                  <a:schemeClr val="tx2"/>
                </a:solidFill>
                <a:latin typeface="Arial Rounded MT Bold"/>
                <a:cs typeface="Arial Rounded MT Bold"/>
              </a:rPr>
              <a:t>Shallow</a:t>
            </a:r>
            <a:r>
              <a:rPr lang="en-US" sz="1000" dirty="0">
                <a:solidFill>
                  <a:schemeClr val="tx2"/>
                </a:solidFill>
                <a:latin typeface="Arial Rounded MT Bold"/>
                <a:cs typeface="Arial Rounded MT Bold"/>
              </a:rPr>
              <a:t>-Water Model (CSLAM-SW) with Conservative and Consistent Transport. Mon. </a:t>
            </a:r>
            <a:r>
              <a:rPr lang="en-US" sz="1000" dirty="0" err="1">
                <a:solidFill>
                  <a:schemeClr val="tx2"/>
                </a:solidFill>
                <a:latin typeface="Arial Rounded MT Bold"/>
                <a:cs typeface="Arial Rounded MT Bold"/>
              </a:rPr>
              <a:t>Wea</a:t>
            </a:r>
            <a:r>
              <a:rPr lang="en-US" sz="1000" dirty="0">
                <a:solidFill>
                  <a:schemeClr val="tx2"/>
                </a:solidFill>
                <a:latin typeface="Arial Rounded MT Bold"/>
                <a:cs typeface="Arial Rounded MT Bold"/>
              </a:rPr>
              <a:t>. Rev., 141, 2545–2560.</a:t>
            </a:r>
            <a:endParaRPr lang="en-US" sz="1000" dirty="0" smtClean="0">
              <a:solidFill>
                <a:schemeClr val="tx2"/>
              </a:solidFill>
              <a:latin typeface="Arial Rounded MT Bold"/>
              <a:cs typeface="Arial Rounded MT Bold"/>
            </a:endParaRPr>
          </a:p>
          <a:p>
            <a:endParaRPr lang="en-US" sz="1000" dirty="0">
              <a:solidFill>
                <a:schemeClr val="tx2"/>
              </a:solidFill>
              <a:latin typeface="Arial Rounded MT Bold"/>
              <a:cs typeface="Arial Rounded MT Bold"/>
            </a:endParaRPr>
          </a:p>
          <a:p>
            <a:pPr algn="ctr"/>
            <a:r>
              <a:rPr lang="en-US" dirty="0" smtClean="0">
                <a:solidFill>
                  <a:schemeClr val="tx2"/>
                </a:solidFill>
                <a:latin typeface="Arial Rounded MT Bold"/>
                <a:cs typeface="Arial Rounded MT Bold"/>
              </a:rPr>
              <a:t>c. CSLAM</a:t>
            </a:r>
            <a:r>
              <a:rPr lang="en-US" dirty="0">
                <a:solidFill>
                  <a:schemeClr val="tx2"/>
                </a:solidFill>
                <a:latin typeface="Arial Rounded MT Bold"/>
                <a:cs typeface="Arial Rounded MT Bold"/>
              </a:rPr>
              <a:t>-NH: non-hydrostatic fully compressible semi-implicit solver</a:t>
            </a:r>
            <a:br>
              <a:rPr lang="en-US" dirty="0">
                <a:solidFill>
                  <a:schemeClr val="tx2"/>
                </a:solidFill>
                <a:latin typeface="Arial Rounded MT Bold"/>
                <a:cs typeface="Arial Rounded MT Bold"/>
              </a:rPr>
            </a:br>
            <a:r>
              <a:rPr lang="en-US" dirty="0">
                <a:solidFill>
                  <a:schemeClr val="tx2"/>
                </a:solidFill>
                <a:latin typeface="Arial Rounded MT Bold"/>
                <a:cs typeface="Arial Rounded MT Bold"/>
              </a:rPr>
              <a:t>in x-z place with consistent tracer </a:t>
            </a:r>
            <a:r>
              <a:rPr lang="en-US" dirty="0" smtClean="0">
                <a:solidFill>
                  <a:schemeClr val="tx2"/>
                </a:solidFill>
                <a:latin typeface="Arial Rounded MT Bold"/>
                <a:cs typeface="Arial Rounded MT Bold"/>
              </a:rPr>
              <a:t>transport</a:t>
            </a:r>
            <a:br>
              <a:rPr lang="en-US" dirty="0" smtClean="0">
                <a:solidFill>
                  <a:schemeClr val="tx2"/>
                </a:solidFill>
                <a:latin typeface="Arial Rounded MT Bold"/>
                <a:cs typeface="Arial Rounded MT Bold"/>
              </a:rPr>
            </a:br>
            <a:r>
              <a:rPr lang="en-US" dirty="0">
                <a:solidFill>
                  <a:schemeClr val="tx2"/>
                </a:solidFill>
                <a:latin typeface="Arial Rounded MT Bold"/>
                <a:cs typeface="Arial Rounded MT Bold"/>
              </a:rPr>
              <a:t/>
            </a:r>
            <a:br>
              <a:rPr lang="en-US" dirty="0">
                <a:solidFill>
                  <a:schemeClr val="tx2"/>
                </a:solidFill>
                <a:latin typeface="Arial Rounded MT Bold"/>
                <a:cs typeface="Arial Rounded MT Bold"/>
              </a:rPr>
            </a:br>
            <a:r>
              <a:rPr lang="en-US" dirty="0" smtClean="0">
                <a:solidFill>
                  <a:schemeClr val="tx2"/>
                </a:solidFill>
                <a:latin typeface="Arial Rounded MT Bold"/>
                <a:cs typeface="Arial Rounded MT Bold"/>
              </a:rPr>
              <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PhD thesis		: </a:t>
            </a:r>
            <a:r>
              <a:rPr lang="en-US" dirty="0">
                <a:solidFill>
                  <a:schemeClr val="tx2"/>
                </a:solidFill>
                <a:latin typeface="Arial Rounded MT Bold"/>
                <a:cs typeface="Arial Rounded MT Bold"/>
              </a:rPr>
              <a:t>M. </a:t>
            </a:r>
            <a:r>
              <a:rPr lang="en-US" dirty="0" smtClean="0">
                <a:solidFill>
                  <a:schemeClr val="tx2"/>
                </a:solidFill>
                <a:latin typeface="Arial Rounded MT Bold"/>
                <a:cs typeface="Arial Rounded MT Bold"/>
              </a:rPr>
              <a:t>Wong</a:t>
            </a:r>
            <a:r>
              <a:rPr lang="en-US" dirty="0">
                <a:solidFill>
                  <a:schemeClr val="tx2"/>
                </a:solidFill>
                <a:latin typeface="Arial Rounded MT Bold"/>
                <a:cs typeface="Arial Rounded MT Bold"/>
              </a:rPr>
              <a:t> </a:t>
            </a:r>
            <a:r>
              <a:rPr lang="en-US" dirty="0" smtClean="0">
                <a:solidFill>
                  <a:schemeClr val="tx2"/>
                </a:solidFill>
                <a:latin typeface="Arial Rounded MT Bold"/>
                <a:cs typeface="Arial Rounded MT Bold"/>
              </a:rPr>
              <a:t>(University </a:t>
            </a:r>
            <a:r>
              <a:rPr lang="en-US" dirty="0">
                <a:solidFill>
                  <a:schemeClr val="tx2"/>
                </a:solidFill>
                <a:latin typeface="Arial Rounded MT Bold"/>
                <a:cs typeface="Arial Rounded MT Bold"/>
              </a:rPr>
              <a:t>of </a:t>
            </a:r>
            <a:r>
              <a:rPr lang="en-US" dirty="0" smtClean="0">
                <a:solidFill>
                  <a:schemeClr val="tx2"/>
                </a:solidFill>
                <a:latin typeface="Arial Rounded MT Bold"/>
                <a:cs typeface="Arial Rounded MT Bold"/>
              </a:rPr>
              <a:t>British Columbia, Vancouver; UBC)</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PhD committee	: </a:t>
            </a:r>
            <a:r>
              <a:rPr lang="en-US" dirty="0" err="1" smtClean="0">
                <a:solidFill>
                  <a:schemeClr val="tx2"/>
                </a:solidFill>
                <a:latin typeface="Arial Rounded MT Bold"/>
                <a:cs typeface="Arial Rounded MT Bold"/>
              </a:rPr>
              <a:t>Skamarock</a:t>
            </a:r>
            <a:r>
              <a:rPr lang="en-US" dirty="0" smtClean="0">
                <a:solidFill>
                  <a:schemeClr val="tx2"/>
                </a:solidFill>
                <a:latin typeface="Arial Rounded MT Bold"/>
                <a:cs typeface="Arial Rounded MT Bold"/>
              </a:rPr>
              <a:t> (NCAR), Lauritzen (NCAR), Stull (UBC)</a:t>
            </a:r>
            <a:r>
              <a:rPr lang="en-US" dirty="0">
                <a:solidFill>
                  <a:schemeClr val="tx2"/>
                </a:solidFill>
                <a:latin typeface="Arial Rounded MT Bold"/>
                <a:cs typeface="Arial Rounded MT Bold"/>
              </a:rPr>
              <a:t/>
            </a:r>
            <a:br>
              <a:rPr lang="en-US" dirty="0">
                <a:solidFill>
                  <a:schemeClr val="tx2"/>
                </a:solidFill>
                <a:latin typeface="Arial Rounded MT Bold"/>
                <a:cs typeface="Arial Rounded MT Bold"/>
              </a:rPr>
            </a:br>
            <a:r>
              <a:rPr lang="en-US" dirty="0">
                <a:solidFill>
                  <a:schemeClr val="tx2"/>
                </a:solidFill>
                <a:latin typeface="Arial Rounded MT Bold"/>
                <a:cs typeface="Arial Rounded MT Bold"/>
              </a:rPr>
              <a:t/>
            </a:r>
            <a:br>
              <a:rPr lang="en-US" dirty="0">
                <a:solidFill>
                  <a:schemeClr val="tx2"/>
                </a:solidFill>
                <a:latin typeface="Arial Rounded MT Bold"/>
                <a:cs typeface="Arial Rounded MT Bold"/>
              </a:rPr>
            </a:br>
            <a:endParaRPr lang="en-US" dirty="0">
              <a:latin typeface="Arial Rounded MT Bold"/>
              <a:cs typeface="Arial Rounded MT Bold"/>
            </a:endParaRPr>
          </a:p>
          <a:p>
            <a:endParaRPr lang="en-US" dirty="0"/>
          </a:p>
        </p:txBody>
      </p:sp>
    </p:spTree>
    <p:extLst>
      <p:ext uri="{BB962C8B-B14F-4D97-AF65-F5344CB8AC3E}">
        <p14:creationId xmlns:p14="http://schemas.microsoft.com/office/powerpoint/2010/main" val="27042886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66000"/>
            <a:ext cx="8229600" cy="1143000"/>
          </a:xfrm>
        </p:spPr>
        <p:txBody>
          <a:bodyPr/>
          <a:lstStyle/>
          <a:p>
            <a:r>
              <a:rPr lang="en-US" sz="3200" dirty="0" smtClean="0">
                <a:solidFill>
                  <a:schemeClr val="tx2"/>
                </a:solidFill>
                <a:latin typeface="Optima ExtraBlack" charset="0"/>
              </a:rPr>
              <a:t>Outline</a:t>
            </a:r>
            <a:endParaRPr lang="en-US" sz="3200" dirty="0"/>
          </a:p>
        </p:txBody>
      </p:sp>
      <p:sp>
        <p:nvSpPr>
          <p:cNvPr id="6" name="Title 1"/>
          <p:cNvSpPr txBox="1">
            <a:spLocks/>
          </p:cNvSpPr>
          <p:nvPr/>
        </p:nvSpPr>
        <p:spPr bwMode="auto">
          <a:xfrm>
            <a:off x="154480" y="968756"/>
            <a:ext cx="895946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457200" rtl="0" eaLnBrk="0" fontAlgn="base" latinLnBrk="0" hangingPunct="0">
              <a:lnSpc>
                <a:spcPct val="100000"/>
              </a:lnSpc>
              <a:spcBef>
                <a:spcPct val="0"/>
              </a:spcBef>
              <a:spcAft>
                <a:spcPct val="0"/>
              </a:spcAft>
              <a:buClrTx/>
              <a:buSzTx/>
              <a:tabLst/>
              <a:defRPr/>
            </a:pPr>
            <a:r>
              <a:rPr kumimoji="0" lang="en-US" sz="240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 </a:t>
            </a:r>
          </a:p>
          <a:p>
            <a:pPr eaLnBrk="0" hangingPunct="0">
              <a:defRPr/>
            </a:pPr>
            <a:r>
              <a:rPr lang="en-US" sz="2000" b="1" dirty="0" smtClean="0">
                <a:solidFill>
                  <a:srgbClr val="000090"/>
                </a:solidFill>
                <a:latin typeface="Arial Rounded MT Bold"/>
                <a:cs typeface="Arial Rounded MT Bold"/>
              </a:rPr>
              <a:t>2. </a:t>
            </a:r>
            <a:r>
              <a:rPr lang="en-US" sz="2000" b="1" dirty="0" smtClean="0">
                <a:solidFill>
                  <a:srgbClr val="FF0000"/>
                </a:solidFill>
                <a:latin typeface="Arial Rounded MT Bold"/>
                <a:cs typeface="Arial Rounded MT Bold"/>
              </a:rPr>
              <a:t>“Toy chemistry”</a:t>
            </a:r>
            <a:r>
              <a:rPr lang="en-US" sz="2000" b="1" dirty="0" smtClean="0">
                <a:solidFill>
                  <a:schemeClr val="tx2"/>
                </a:solidFill>
                <a:latin typeface="Arial Rounded MT Bold"/>
                <a:cs typeface="Arial Rounded MT Bold"/>
              </a:rPr>
              <a:t> Beyond linear transport scheme tests …</a:t>
            </a:r>
            <a:br>
              <a:rPr lang="en-US" sz="2000" b="1" dirty="0" smtClean="0">
                <a:solidFill>
                  <a:schemeClr val="tx2"/>
                </a:solidFill>
                <a:latin typeface="Arial Rounded MT Bold"/>
                <a:cs typeface="Arial Rounded MT Bold"/>
              </a:rPr>
            </a:br>
            <a:r>
              <a:rPr lang="en-US" sz="2000" b="1" dirty="0" smtClean="0">
                <a:solidFill>
                  <a:schemeClr val="tx2"/>
                </a:solidFill>
                <a:latin typeface="Arial Rounded MT Bold"/>
                <a:cs typeface="Arial Rounded MT Bold"/>
              </a:rPr>
              <a:t/>
            </a:r>
            <a:br>
              <a:rPr lang="en-US" sz="2000" b="1" dirty="0" smtClean="0">
                <a:solidFill>
                  <a:schemeClr val="tx2"/>
                </a:solidFill>
                <a:latin typeface="Arial Rounded MT Bold"/>
                <a:cs typeface="Arial Rounded MT Bold"/>
              </a:rPr>
            </a:br>
            <a:endParaRPr lang="en-US" sz="2000" b="1" dirty="0" smtClean="0">
              <a:solidFill>
                <a:schemeClr val="tx2"/>
              </a:solidFill>
              <a:latin typeface="Arial Rounded MT Bold"/>
              <a:cs typeface="Arial Rounded MT Bold"/>
            </a:endParaRPr>
          </a:p>
          <a:p>
            <a:pPr eaLnBrk="0" hangingPunct="0">
              <a:defRPr/>
            </a:pPr>
            <a:r>
              <a:rPr lang="en-US" sz="2000" dirty="0" smtClean="0">
                <a:solidFill>
                  <a:schemeClr val="tx2"/>
                </a:solidFill>
                <a:latin typeface="Arial Rounded MT Bold"/>
                <a:cs typeface="Arial Rounded MT Bold"/>
              </a:rPr>
              <a:t>1. </a:t>
            </a:r>
            <a:r>
              <a:rPr lang="en-US" sz="2000" dirty="0" smtClean="0">
                <a:solidFill>
                  <a:srgbClr val="FF0000"/>
                </a:solidFill>
                <a:latin typeface="Arial Rounded MT Bold"/>
                <a:cs typeface="Arial Rounded MT Bold"/>
              </a:rPr>
              <a:t>Results</a:t>
            </a:r>
            <a:r>
              <a:rPr lang="en-US" sz="2000" dirty="0" smtClean="0">
                <a:solidFill>
                  <a:schemeClr val="tx2"/>
                </a:solidFill>
                <a:latin typeface="Arial Rounded MT Bold"/>
                <a:cs typeface="Arial Rounded MT Bold"/>
              </a:rPr>
              <a:t> from a collection of state-of-the-art transport scheme </a:t>
            </a:r>
            <a:br>
              <a:rPr lang="en-US" sz="2000" dirty="0" smtClean="0">
                <a:solidFill>
                  <a:schemeClr val="tx2"/>
                </a:solidFill>
                <a:latin typeface="Arial Rounded MT Bold"/>
                <a:cs typeface="Arial Rounded MT Bold"/>
              </a:rPr>
            </a:br>
            <a:r>
              <a:rPr lang="en-US" sz="2000" dirty="0" smtClean="0">
                <a:solidFill>
                  <a:schemeClr val="tx2"/>
                </a:solidFill>
                <a:latin typeface="Arial Rounded MT Bold"/>
                <a:cs typeface="Arial Rounded MT Bold"/>
              </a:rPr>
              <a:t>(including ICON) exercising new standard test case suite:</a:t>
            </a:r>
            <a:endParaRPr kumimoji="0" lang="en-US" sz="2000" i="0" u="none" strike="noStrike" kern="1200" cap="none" spc="0" normalizeH="0" baseline="0" noProof="0" dirty="0">
              <a:ln>
                <a:noFill/>
              </a:ln>
              <a:solidFill>
                <a:schemeClr val="tx1"/>
              </a:solidFill>
              <a:effectLst/>
              <a:uLnTx/>
              <a:uFillTx/>
              <a:latin typeface="Arial Rounded MT Bold"/>
              <a:ea typeface="ＭＳ Ｐゴシック" charset="-128"/>
              <a:cs typeface="Arial Rounded MT Bold"/>
            </a:endParaRPr>
          </a:p>
        </p:txBody>
      </p:sp>
      <p:pic>
        <p:nvPicPr>
          <p:cNvPr id="7" name="Picture 6" descr="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59" y="3057433"/>
            <a:ext cx="8665550" cy="3980517"/>
          </a:xfrm>
          <a:prstGeom prst="rect">
            <a:avLst/>
          </a:prstGeom>
        </p:spPr>
      </p:pic>
      <p:pic>
        <p:nvPicPr>
          <p:cNvPr id="5" name="Picture 5" descr="header_essl.jpg"/>
          <p:cNvPicPr>
            <a:picLocks noChangeAspect="1"/>
          </p:cNvPicPr>
          <p:nvPr/>
        </p:nvPicPr>
        <p:blipFill>
          <a:blip r:embed="rId3"/>
          <a:srcRect/>
          <a:stretch>
            <a:fillRect/>
          </a:stretch>
        </p:blipFill>
        <p:spPr bwMode="auto">
          <a:xfrm>
            <a:off x="0" y="6373813"/>
            <a:ext cx="9144000" cy="484187"/>
          </a:xfrm>
          <a:prstGeom prst="rect">
            <a:avLst/>
          </a:prstGeom>
          <a:noFill/>
          <a:ln w="9525">
            <a:noFill/>
            <a:miter lim="800000"/>
            <a:headEnd/>
            <a:tailEnd/>
          </a:ln>
        </p:spPr>
      </p:pic>
    </p:spTree>
    <p:extLst>
      <p:ext uri="{BB962C8B-B14F-4D97-AF65-F5344CB8AC3E}">
        <p14:creationId xmlns:p14="http://schemas.microsoft.com/office/powerpoint/2010/main" val="31652306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66000"/>
            <a:ext cx="8229600" cy="1143000"/>
          </a:xfrm>
        </p:spPr>
        <p:txBody>
          <a:bodyPr/>
          <a:lstStyle/>
          <a:p>
            <a:r>
              <a:rPr lang="en-US" sz="3200" dirty="0" smtClean="0">
                <a:solidFill>
                  <a:schemeClr val="tx2"/>
                </a:solidFill>
                <a:latin typeface="Optima ExtraBlack" charset="0"/>
              </a:rPr>
              <a:t>Why focus on transport ?</a:t>
            </a:r>
            <a:endParaRPr lang="en-US" sz="3200" dirty="0"/>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6" name="Title 1"/>
          <p:cNvSpPr txBox="1">
            <a:spLocks/>
          </p:cNvSpPr>
          <p:nvPr/>
        </p:nvSpPr>
        <p:spPr bwMode="auto">
          <a:xfrm>
            <a:off x="154480" y="2611379"/>
            <a:ext cx="895946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R="0" lvl="0" defTabSz="457200" rtl="0" eaLnBrk="0" fontAlgn="base" latinLnBrk="0" hangingPunct="0">
              <a:lnSpc>
                <a:spcPct val="100000"/>
              </a:lnSpc>
              <a:spcBef>
                <a:spcPct val="0"/>
              </a:spcBef>
              <a:spcAft>
                <a:spcPct val="0"/>
              </a:spcAft>
              <a:buClrTx/>
              <a:buSzTx/>
              <a:tabLst/>
              <a:defRPr/>
            </a:pPr>
            <a:endParaRPr kumimoji="0" lang="en-US" sz="240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endParaRPr>
          </a:p>
          <a:p>
            <a:pPr eaLnBrk="0" hangingPunct="0">
              <a:buFont typeface="Arial"/>
              <a:buChar char="•"/>
              <a:defRPr/>
            </a:pPr>
            <a:endParaRPr lang="en-US" sz="2000" b="1" dirty="0" smtClean="0">
              <a:solidFill>
                <a:srgbClr val="FF0000"/>
              </a:solidFill>
              <a:latin typeface="Arial Rounded MT Bold"/>
              <a:cs typeface="Arial Rounded MT Bold"/>
            </a:endParaRPr>
          </a:p>
          <a:p>
            <a:pPr eaLnBrk="0" hangingPunct="0">
              <a:buFont typeface="Arial"/>
              <a:buChar char="•"/>
              <a:defRPr/>
            </a:pPr>
            <a:r>
              <a:rPr lang="en-US" sz="2000" b="1" dirty="0" smtClean="0">
                <a:solidFill>
                  <a:srgbClr val="FF0000"/>
                </a:solidFill>
                <a:latin typeface="Arial Rounded MT Bold"/>
                <a:cs typeface="Arial Rounded MT Bold"/>
              </a:rPr>
              <a:t> Almost </a:t>
            </a:r>
            <a:r>
              <a:rPr lang="en-US" b="1" dirty="0">
                <a:solidFill>
                  <a:srgbClr val="000090"/>
                </a:solidFill>
                <a:latin typeface="Arial Rounded MT Bold"/>
                <a:cs typeface="Arial Rounded MT Bold"/>
              </a:rPr>
              <a:t>a</a:t>
            </a:r>
            <a:r>
              <a:rPr lang="en-US" b="1" dirty="0" smtClean="0">
                <a:solidFill>
                  <a:srgbClr val="000090"/>
                </a:solidFill>
                <a:latin typeface="Arial Rounded MT Bold"/>
                <a:cs typeface="Arial Rounded MT Bold"/>
              </a:rPr>
              <a:t>ll major modeling centers are developing </a:t>
            </a:r>
            <a:r>
              <a:rPr lang="en-US" b="1" dirty="0" smtClean="0">
                <a:solidFill>
                  <a:srgbClr val="FF0000"/>
                </a:solidFill>
                <a:latin typeface="Arial Rounded MT Bold"/>
                <a:cs typeface="Arial Rounded MT Bold"/>
              </a:rPr>
              <a:t>new scalable dynamical </a:t>
            </a:r>
            <a:br>
              <a:rPr lang="en-US" b="1" dirty="0" smtClean="0">
                <a:solidFill>
                  <a:srgbClr val="FF0000"/>
                </a:solidFill>
                <a:latin typeface="Arial Rounded MT Bold"/>
                <a:cs typeface="Arial Rounded MT Bold"/>
              </a:rPr>
            </a:br>
            <a:r>
              <a:rPr lang="en-US" b="1" dirty="0" smtClean="0">
                <a:solidFill>
                  <a:srgbClr val="FF0000"/>
                </a:solidFill>
                <a:latin typeface="Arial Rounded MT Bold"/>
                <a:cs typeface="Arial Rounded MT Bold"/>
              </a:rPr>
              <a:t>  cores </a:t>
            </a:r>
            <a:r>
              <a:rPr lang="en-US" dirty="0" smtClean="0">
                <a:solidFill>
                  <a:schemeClr val="tx2"/>
                </a:solidFill>
                <a:latin typeface="Arial Rounded MT Bold"/>
                <a:cs typeface="Arial Rounded MT Bold"/>
              </a:rPr>
              <a:t>– a transport operator is a basic building block! </a:t>
            </a:r>
            <a:br>
              <a:rPr lang="en-US" dirty="0" smtClean="0">
                <a:solidFill>
                  <a:schemeClr val="tx2"/>
                </a:solidFill>
                <a:latin typeface="Arial Rounded MT Bold"/>
                <a:cs typeface="Arial Rounded MT Bold"/>
              </a:rPr>
            </a:br>
            <a:endParaRPr lang="en-US" b="1" dirty="0" smtClean="0">
              <a:solidFill>
                <a:srgbClr val="FF0000"/>
              </a:solidFill>
              <a:latin typeface="Arial Rounded MT Bold"/>
              <a:cs typeface="Arial Rounded MT Bold"/>
            </a:endParaRPr>
          </a:p>
          <a:p>
            <a:pPr eaLnBrk="0" hangingPunct="0">
              <a:buFont typeface="Arial"/>
              <a:buChar char="•"/>
              <a:defRPr/>
            </a:pPr>
            <a:r>
              <a:rPr lang="en-US" b="1" dirty="0" smtClean="0">
                <a:solidFill>
                  <a:srgbClr val="FF0000"/>
                </a:solidFill>
                <a:latin typeface="Arial Rounded MT Bold"/>
                <a:cs typeface="Arial Rounded MT Bold"/>
              </a:rPr>
              <a:t> Accurate</a:t>
            </a:r>
            <a:r>
              <a:rPr lang="en-US" b="1" dirty="0" smtClean="0">
                <a:solidFill>
                  <a:schemeClr val="tx2"/>
                </a:solidFill>
                <a:latin typeface="Arial Rounded MT Bold"/>
                <a:cs typeface="Arial Rounded MT Bold"/>
              </a:rPr>
              <a:t> </a:t>
            </a:r>
            <a:r>
              <a:rPr lang="en-US" dirty="0">
                <a:solidFill>
                  <a:schemeClr val="tx2"/>
                </a:solidFill>
                <a:latin typeface="Arial Rounded MT Bold"/>
                <a:cs typeface="Arial Rounded MT Bold"/>
              </a:rPr>
              <a:t>tracer transport is becoming increasingly important:    </a:t>
            </a:r>
            <a:br>
              <a:rPr lang="en-US" dirty="0">
                <a:solidFill>
                  <a:schemeClr val="tx2"/>
                </a:solidFill>
                <a:latin typeface="Arial Rounded MT Bold"/>
                <a:cs typeface="Arial Rounded MT Bold"/>
              </a:rPr>
            </a:br>
            <a:r>
              <a:rPr lang="en-US" dirty="0">
                <a:solidFill>
                  <a:schemeClr val="tx2"/>
                </a:solidFill>
                <a:latin typeface="Arial Rounded MT Bold"/>
                <a:cs typeface="Arial Rounded MT Bold"/>
              </a:rPr>
              <a:t>  </a:t>
            </a:r>
            <a:r>
              <a:rPr lang="en-US" sz="1400" dirty="0" smtClean="0">
                <a:solidFill>
                  <a:schemeClr val="tx2"/>
                </a:solidFill>
                <a:latin typeface="Arial Rounded MT Bold"/>
                <a:cs typeface="Arial Rounded MT Bold"/>
              </a:rPr>
              <a:t>- </a:t>
            </a:r>
            <a:r>
              <a:rPr lang="en-US" sz="1400" dirty="0" smtClean="0">
                <a:solidFill>
                  <a:schemeClr val="tx2"/>
                </a:solidFill>
                <a:latin typeface="Arial Rounded MT Bold"/>
                <a:cs typeface="Arial Rounded MT Bold"/>
              </a:rPr>
              <a:t>M</a:t>
            </a:r>
            <a:r>
              <a:rPr lang="en-US" sz="1400" dirty="0" smtClean="0">
                <a:solidFill>
                  <a:schemeClr val="tx2"/>
                </a:solidFill>
                <a:latin typeface="Arial Rounded MT Bold"/>
                <a:cs typeface="Arial Rounded MT Bold"/>
              </a:rPr>
              <a:t>icrophysics</a:t>
            </a:r>
            <a:r>
              <a:rPr lang="en-US" sz="1400" dirty="0">
                <a:solidFill>
                  <a:schemeClr val="tx2"/>
                </a:solidFill>
                <a:latin typeface="Arial Rounded MT Bold"/>
                <a:cs typeface="Arial Rounded MT Bold"/>
              </a:rPr>
              <a:t>: mass &amp; number concentrations for water vapor, cloud </a:t>
            </a:r>
            <a:r>
              <a:rPr lang="en-US" sz="1400" dirty="0" smtClean="0">
                <a:solidFill>
                  <a:schemeClr val="tx2"/>
                </a:solidFill>
                <a:latin typeface="Arial Rounded MT Bold"/>
                <a:cs typeface="Arial Rounded MT Bold"/>
              </a:rPr>
              <a:t>ice </a:t>
            </a:r>
            <a:r>
              <a:rPr lang="en-US" sz="1400" dirty="0">
                <a:solidFill>
                  <a:schemeClr val="tx2"/>
                </a:solidFill>
                <a:latin typeface="Arial Rounded MT Bold"/>
                <a:cs typeface="Arial Rounded MT Bold"/>
              </a:rPr>
              <a:t>&amp; liquid (rain, </a:t>
            </a:r>
            <a:r>
              <a:rPr lang="en-US" sz="1400" dirty="0" smtClean="0">
                <a:solidFill>
                  <a:schemeClr val="tx2"/>
                </a:solidFill>
                <a:latin typeface="Arial Rounded MT Bold"/>
                <a:cs typeface="Arial Rounded MT Bold"/>
              </a:rPr>
              <a:t>snow, ..) </a:t>
            </a:r>
            <a:br>
              <a:rPr lang="en-US" sz="1400" dirty="0" smtClean="0">
                <a:solidFill>
                  <a:schemeClr val="tx2"/>
                </a:solidFill>
                <a:latin typeface="Arial Rounded MT Bold"/>
                <a:cs typeface="Arial Rounded MT Bold"/>
              </a:rPr>
            </a:br>
            <a:r>
              <a:rPr lang="en-US" sz="1400" dirty="0" smtClean="0">
                <a:solidFill>
                  <a:schemeClr val="tx2"/>
                </a:solidFill>
                <a:latin typeface="Arial Rounded MT Bold"/>
                <a:cs typeface="Arial Rounded MT Bold"/>
              </a:rPr>
              <a:t>  </a:t>
            </a:r>
            <a:r>
              <a:rPr lang="en-US" sz="1400" dirty="0">
                <a:solidFill>
                  <a:schemeClr val="tx2"/>
                </a:solidFill>
                <a:latin typeface="Arial Rounded MT Bold"/>
                <a:cs typeface="Arial Rounded MT Bold"/>
              </a:rPr>
              <a:t> </a:t>
            </a:r>
            <a:r>
              <a:rPr lang="en-US" sz="1400" dirty="0" smtClean="0">
                <a:solidFill>
                  <a:schemeClr val="tx2"/>
                </a:solidFill>
                <a:latin typeface="Arial Rounded MT Bold"/>
                <a:cs typeface="Arial Rounded MT Bold"/>
              </a:rPr>
              <a:t>- A</a:t>
            </a:r>
            <a:r>
              <a:rPr lang="en-US" sz="1400" dirty="0" smtClean="0">
                <a:solidFill>
                  <a:schemeClr val="tx2"/>
                </a:solidFill>
                <a:latin typeface="Arial Rounded MT Bold"/>
                <a:cs typeface="Arial Rounded MT Bold"/>
              </a:rPr>
              <a:t>erosols</a:t>
            </a:r>
            <a:r>
              <a:rPr lang="en-US" sz="1400" dirty="0">
                <a:solidFill>
                  <a:schemeClr val="tx2"/>
                </a:solidFill>
                <a:latin typeface="Arial Rounded MT Bold"/>
                <a:cs typeface="Arial Rounded MT Bold"/>
              </a:rPr>
              <a:t>: sulfate, black carbon, etc. </a:t>
            </a:r>
            <a:r>
              <a:rPr lang="en-US" sz="1400" dirty="0" smtClean="0">
                <a:solidFill>
                  <a:schemeClr val="tx2"/>
                </a:solidFill>
                <a:latin typeface="Arial Rounded MT Bold"/>
                <a:cs typeface="Arial Rounded MT Bold"/>
              </a:rPr>
              <a:t>accounted </a:t>
            </a:r>
            <a:r>
              <a:rPr lang="en-US" sz="1400" dirty="0">
                <a:solidFill>
                  <a:schemeClr val="tx2"/>
                </a:solidFill>
                <a:latin typeface="Arial Rounded MT Bold"/>
                <a:cs typeface="Arial Rounded MT Bold"/>
              </a:rPr>
              <a:t>for in three </a:t>
            </a:r>
            <a:r>
              <a:rPr lang="en-US" sz="1400" dirty="0" smtClean="0">
                <a:solidFill>
                  <a:schemeClr val="tx2"/>
                </a:solidFill>
                <a:latin typeface="Arial Rounded MT Bold"/>
                <a:cs typeface="Arial Rounded MT Bold"/>
              </a:rPr>
              <a:t>modes </a:t>
            </a:r>
            <a:br>
              <a:rPr lang="en-US" sz="1400" dirty="0" smtClean="0">
                <a:solidFill>
                  <a:schemeClr val="tx2"/>
                </a:solidFill>
                <a:latin typeface="Arial Rounded MT Bold"/>
                <a:cs typeface="Arial Rounded MT Bold"/>
              </a:rPr>
            </a:br>
            <a:r>
              <a:rPr lang="en-US" sz="1400" dirty="0" smtClean="0">
                <a:solidFill>
                  <a:schemeClr val="tx2"/>
                </a:solidFill>
                <a:latin typeface="Arial Rounded MT Bold"/>
                <a:cs typeface="Arial Rounded MT Bold"/>
              </a:rPr>
              <a:t>   - </a:t>
            </a:r>
            <a:r>
              <a:rPr lang="en-US" sz="1400" dirty="0" smtClean="0">
                <a:solidFill>
                  <a:schemeClr val="tx2"/>
                </a:solidFill>
                <a:latin typeface="Arial Rounded MT Bold"/>
                <a:cs typeface="Arial Rounded MT Bold"/>
              </a:rPr>
              <a:t>C</a:t>
            </a:r>
            <a:r>
              <a:rPr lang="en-US" sz="1400" dirty="0" smtClean="0">
                <a:solidFill>
                  <a:schemeClr val="tx2"/>
                </a:solidFill>
                <a:latin typeface="Arial Rounded MT Bold"/>
                <a:cs typeface="Arial Rounded MT Bold"/>
              </a:rPr>
              <a:t>hemical </a:t>
            </a:r>
            <a:r>
              <a:rPr lang="en-US" sz="1400" dirty="0">
                <a:solidFill>
                  <a:schemeClr val="tx2"/>
                </a:solidFill>
                <a:latin typeface="Arial Rounded MT Bold"/>
                <a:cs typeface="Arial Rounded MT Bold"/>
              </a:rPr>
              <a:t>species </a:t>
            </a:r>
            <a:r>
              <a:rPr lang="en-US" dirty="0">
                <a:solidFill>
                  <a:schemeClr val="tx2"/>
                </a:solidFill>
                <a:latin typeface="Arial Rounded MT Bold"/>
                <a:cs typeface="Arial Rounded MT Bold"/>
              </a:rPr>
              <a:t/>
            </a:r>
            <a:br>
              <a:rPr lang="en-US" dirty="0">
                <a:solidFill>
                  <a:schemeClr val="tx2"/>
                </a:solidFill>
                <a:latin typeface="Arial Rounded MT Bold"/>
                <a:cs typeface="Arial Rounded MT Bold"/>
              </a:rPr>
            </a:br>
            <a:r>
              <a:rPr lang="en-US" dirty="0">
                <a:solidFill>
                  <a:schemeClr val="tx2"/>
                </a:solidFill>
                <a:latin typeface="Arial Rounded MT Bold"/>
                <a:cs typeface="Arial Rounded MT Bold"/>
              </a:rPr>
              <a:t>   </a:t>
            </a:r>
            <a:r>
              <a:rPr lang="en-US" dirty="0" smtClean="0">
                <a:solidFill>
                  <a:schemeClr val="tx2"/>
                </a:solidFill>
                <a:latin typeface="Arial Rounded MT Bold"/>
                <a:cs typeface="Arial Rounded MT Bold"/>
              </a:rPr>
              <a:t> – </a:t>
            </a:r>
            <a:r>
              <a:rPr lang="en-US" dirty="0">
                <a:solidFill>
                  <a:srgbClr val="FF0000"/>
                </a:solidFill>
                <a:latin typeface="Arial Rounded MT Bold"/>
                <a:cs typeface="Arial Rounded MT Bold"/>
              </a:rPr>
              <a:t>large gradients, features “collapse” to the grid scale, …</a:t>
            </a:r>
            <a:r>
              <a:rPr lang="en-US" dirty="0">
                <a:solidFill>
                  <a:schemeClr val="tx2"/>
                </a:solidFill>
                <a:latin typeface="Arial Rounded MT Bold"/>
                <a:cs typeface="Arial Rounded MT Bold"/>
              </a:rPr>
              <a:t/>
            </a:r>
            <a:br>
              <a:rPr lang="en-US" dirty="0">
                <a:solidFill>
                  <a:schemeClr val="tx2"/>
                </a:solidFill>
                <a:latin typeface="Arial Rounded MT Bold"/>
                <a:cs typeface="Arial Rounded MT Bold"/>
              </a:rPr>
            </a:br>
            <a:endParaRPr lang="en-US" dirty="0" smtClean="0">
              <a:solidFill>
                <a:schemeClr val="tx2"/>
              </a:solidFill>
              <a:latin typeface="Arial Rounded MT Bold"/>
              <a:cs typeface="Arial Rounded MT Bold"/>
            </a:endParaRPr>
          </a:p>
          <a:p>
            <a:pPr marL="0" marR="0" lvl="0" indent="0" defTabSz="457200" rtl="0" eaLnBrk="0" fontAlgn="base" latinLnBrk="0" hangingPunct="0">
              <a:lnSpc>
                <a:spcPct val="100000"/>
              </a:lnSpc>
              <a:spcBef>
                <a:spcPct val="0"/>
              </a:spcBef>
              <a:spcAft>
                <a:spcPct val="0"/>
              </a:spcAft>
              <a:buClrTx/>
              <a:buSzTx/>
              <a:buFont typeface="Arial"/>
              <a:buChar char="•"/>
              <a:tabLst/>
              <a:defRPr/>
            </a:pPr>
            <a:r>
              <a:rPr kumimoji="0" lang="en-US" i="0" u="none" strike="noStrike" kern="1200" cap="none" spc="0" normalizeH="0" noProof="0" dirty="0" smtClean="0">
                <a:ln>
                  <a:noFill/>
                </a:ln>
                <a:solidFill>
                  <a:schemeClr val="tx2"/>
                </a:solidFill>
                <a:effectLst/>
                <a:uLnTx/>
                <a:uFillTx/>
                <a:latin typeface="Arial Rounded MT Bold"/>
                <a:cs typeface="Arial Rounded MT Bold"/>
              </a:rPr>
              <a:t> Consistent air density and tracer mass transport!</a:t>
            </a:r>
            <a:endParaRPr kumimoji="0" lang="en-US" i="0" u="none" strike="noStrike" kern="1200" cap="none" spc="0" normalizeH="0" noProof="0" dirty="0" smtClean="0">
              <a:ln>
                <a:noFill/>
              </a:ln>
              <a:solidFill>
                <a:schemeClr val="tx2"/>
              </a:solidFill>
              <a:effectLst/>
              <a:uLnTx/>
              <a:uFillTx/>
              <a:latin typeface="Arial Rounded MT Bold"/>
              <a:cs typeface="Arial Rounded MT Bold"/>
            </a:endParaRPr>
          </a:p>
          <a:p>
            <a:pPr marL="0" marR="0" lvl="0" indent="0" defTabSz="457200" rtl="0" eaLnBrk="0" fontAlgn="base" latinLnBrk="0" hangingPunct="0">
              <a:lnSpc>
                <a:spcPct val="100000"/>
              </a:lnSpc>
              <a:spcBef>
                <a:spcPct val="0"/>
              </a:spcBef>
              <a:spcAft>
                <a:spcPct val="0"/>
              </a:spcAft>
              <a:buClrTx/>
              <a:buSzTx/>
              <a:tabLst/>
              <a:defRPr/>
            </a:pPr>
            <a:r>
              <a:rPr lang="en-US" dirty="0" smtClean="0">
                <a:solidFill>
                  <a:schemeClr val="tx2"/>
                </a:solidFill>
                <a:latin typeface="Arial Rounded MT Bold"/>
                <a:cs typeface="Arial Rounded MT Bold"/>
              </a:rPr>
              <a:t>  </a:t>
            </a:r>
            <a:r>
              <a:rPr lang="en-US" dirty="0" smtClean="0">
                <a:solidFill>
                  <a:srgbClr val="FF0000"/>
                </a:solidFill>
                <a:latin typeface="Arial Rounded MT Bold"/>
                <a:cs typeface="Arial Rounded MT Bold"/>
              </a:rPr>
              <a:t>- particularly important for chemistry</a:t>
            </a:r>
            <a:endParaRPr kumimoji="0" lang="en-US" i="0" u="none" strike="noStrike" kern="1200" cap="none" spc="0" normalizeH="0" noProof="0" dirty="0" smtClean="0">
              <a:ln>
                <a:noFill/>
              </a:ln>
              <a:solidFill>
                <a:srgbClr val="FF0000"/>
              </a:solidFill>
              <a:effectLst/>
              <a:uLnTx/>
              <a:uFillTx/>
              <a:latin typeface="Arial Rounded MT Bold"/>
              <a:cs typeface="Arial Rounded MT Bold"/>
            </a:endParaRPr>
          </a:p>
          <a:p>
            <a:pPr marL="0" marR="0" lvl="0" indent="0" defTabSz="457200" rtl="0" eaLnBrk="0" fontAlgn="base" latinLnBrk="0" hangingPunct="0">
              <a:lnSpc>
                <a:spcPct val="100000"/>
              </a:lnSpc>
              <a:spcBef>
                <a:spcPct val="0"/>
              </a:spcBef>
              <a:spcAft>
                <a:spcPct val="0"/>
              </a:spcAft>
              <a:buClrTx/>
              <a:buSzTx/>
              <a:tabLst/>
              <a:defRPr/>
            </a:pPr>
            <a:endParaRPr kumimoji="0" lang="en-US" i="0" u="none" strike="noStrike" kern="1200" cap="none" spc="0" normalizeH="0" noProof="0" dirty="0" smtClean="0">
              <a:ln>
                <a:noFill/>
              </a:ln>
              <a:solidFill>
                <a:srgbClr val="FF0000"/>
              </a:solidFill>
              <a:effectLst/>
              <a:uLnTx/>
              <a:uFillTx/>
              <a:latin typeface="Arial Rounded MT Bold"/>
              <a:cs typeface="Arial Rounded MT Bold"/>
            </a:endParaRPr>
          </a:p>
          <a:p>
            <a:pPr marL="0" marR="0" lvl="0" indent="0" defTabSz="457200" rtl="0" eaLnBrk="0" fontAlgn="base" latinLnBrk="0" hangingPunct="0">
              <a:lnSpc>
                <a:spcPct val="100000"/>
              </a:lnSpc>
              <a:spcBef>
                <a:spcPct val="0"/>
              </a:spcBef>
              <a:spcAft>
                <a:spcPct val="0"/>
              </a:spcAft>
              <a:buClrTx/>
              <a:buSzTx/>
              <a:buFont typeface="Arial"/>
              <a:buChar char="•"/>
              <a:tabLst/>
              <a:defRPr/>
            </a:pPr>
            <a:r>
              <a:rPr lang="en-US" dirty="0" smtClean="0">
                <a:solidFill>
                  <a:schemeClr val="tx2"/>
                </a:solidFill>
                <a:latin typeface="Arial Rounded MT Bold"/>
                <a:cs typeface="Arial Rounded MT Bold"/>
              </a:rPr>
              <a:t> Tracer transport can account for most of the computational cost of </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   “resolved” scale dynamics computations </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    - e.g., 26+ tracers to </a:t>
            </a:r>
            <a:r>
              <a:rPr lang="en-US" dirty="0" err="1" smtClean="0">
                <a:solidFill>
                  <a:schemeClr val="tx2"/>
                </a:solidFill>
                <a:latin typeface="Arial Rounded MT Bold"/>
                <a:cs typeface="Arial Rounded MT Bold"/>
              </a:rPr>
              <a:t>prognose</a:t>
            </a:r>
            <a:r>
              <a:rPr lang="en-US" dirty="0" smtClean="0">
                <a:solidFill>
                  <a:schemeClr val="tx2"/>
                </a:solidFill>
                <a:latin typeface="Arial Rounded MT Bold"/>
                <a:cs typeface="Arial Rounded MT Bold"/>
              </a:rPr>
              <a:t> in CAM5; 126+ in chemistry version</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   </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   </a:t>
            </a:r>
            <a:r>
              <a:rPr lang="en-US" dirty="0" smtClean="0">
                <a:solidFill>
                  <a:srgbClr val="FF0000"/>
                </a:solidFill>
                <a:latin typeface="Arial Rounded MT Bold"/>
                <a:cs typeface="Arial Rounded MT Bold"/>
              </a:rPr>
              <a:t>Multi-tracer efficiency </a:t>
            </a:r>
            <a:r>
              <a:rPr lang="en-US" dirty="0" smtClean="0">
                <a:solidFill>
                  <a:schemeClr val="tx2"/>
                </a:solidFill>
                <a:latin typeface="Arial Rounded MT Bold"/>
                <a:cs typeface="Arial Rounded MT Bold"/>
              </a:rPr>
              <a:t>is becoming increasingly </a:t>
            </a:r>
            <a:r>
              <a:rPr lang="en-US" dirty="0" smtClean="0">
                <a:solidFill>
                  <a:schemeClr val="tx2"/>
                </a:solidFill>
                <a:latin typeface="Arial Rounded MT Bold"/>
                <a:cs typeface="Arial Rounded MT Bold"/>
              </a:rPr>
              <a:t>important</a:t>
            </a:r>
            <a:br>
              <a:rPr lang="en-US" dirty="0" smtClean="0">
                <a:solidFill>
                  <a:schemeClr val="tx2"/>
                </a:solidFill>
                <a:latin typeface="Arial Rounded MT Bold"/>
                <a:cs typeface="Arial Rounded MT Bold"/>
              </a:rPr>
            </a:br>
            <a:endParaRPr lang="en-US" dirty="0" smtClean="0">
              <a:solidFill>
                <a:schemeClr val="tx2"/>
              </a:solidFill>
              <a:latin typeface="Arial Rounded MT Bold"/>
              <a:cs typeface="Arial Rounded MT Bold"/>
            </a:endParaRPr>
          </a:p>
          <a:p>
            <a:pPr eaLnBrk="0" hangingPunct="0">
              <a:buFont typeface="Arial"/>
              <a:buChar char="•"/>
              <a:defRPr/>
            </a:pPr>
            <a:r>
              <a:rPr lang="en-US" dirty="0" smtClean="0">
                <a:solidFill>
                  <a:schemeClr val="tx2"/>
                </a:solidFill>
                <a:latin typeface="Arial Rounded MT Bold"/>
                <a:cs typeface="Arial Rounded MT Bold"/>
              </a:rPr>
              <a:t> Compute </a:t>
            </a:r>
            <a:r>
              <a:rPr lang="en-US" dirty="0">
                <a:solidFill>
                  <a:schemeClr val="tx2"/>
                </a:solidFill>
                <a:latin typeface="Arial Rounded MT Bold"/>
                <a:cs typeface="Arial Rounded MT Bold"/>
              </a:rPr>
              <a:t>architectures are </a:t>
            </a:r>
            <a:r>
              <a:rPr lang="en-US" dirty="0" smtClean="0">
                <a:solidFill>
                  <a:schemeClr val="tx2"/>
                </a:solidFill>
                <a:latin typeface="Arial Rounded MT Bold"/>
                <a:cs typeface="Arial Rounded MT Bold"/>
              </a:rPr>
              <a:t>changing: </a:t>
            </a:r>
            <a:r>
              <a:rPr lang="en-US" dirty="0" smtClean="0">
                <a:solidFill>
                  <a:schemeClr val="tx2"/>
                </a:solidFill>
                <a:latin typeface="Arial Rounded MT Bold"/>
                <a:cs typeface="Arial Rounded MT Bold"/>
              </a:rPr>
              <a:t>“</a:t>
            </a:r>
            <a:r>
              <a:rPr lang="en-US" dirty="0">
                <a:solidFill>
                  <a:srgbClr val="FF0000"/>
                </a:solidFill>
                <a:latin typeface="Arial Rounded MT Bold"/>
                <a:cs typeface="Arial Rounded MT Bold"/>
              </a:rPr>
              <a:t>Multi-everything</a:t>
            </a:r>
            <a:r>
              <a:rPr lang="en-US" dirty="0" smtClean="0">
                <a:solidFill>
                  <a:schemeClr val="tx2"/>
                </a:solidFill>
                <a:latin typeface="Arial Rounded MT Bold"/>
                <a:cs typeface="Arial Rounded MT Bold"/>
              </a:rPr>
              <a:t>”</a:t>
            </a:r>
            <a:endParaRPr kumimoji="0" lang="en-US" i="0" u="none" strike="noStrike" kern="1200" cap="none" spc="0" normalizeH="0" baseline="0" noProof="0" dirty="0">
              <a:ln>
                <a:noFill/>
              </a:ln>
              <a:solidFill>
                <a:schemeClr val="tx1"/>
              </a:solidFill>
              <a:effectLst/>
              <a:uLnTx/>
              <a:uFillTx/>
              <a:latin typeface="Arial Rounded MT Bold"/>
              <a:cs typeface="Arial Rounded MT Bold"/>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sz="3200" dirty="0" smtClean="0">
                <a:solidFill>
                  <a:schemeClr val="tx2"/>
                </a:solidFill>
                <a:latin typeface="Optima ExtraBlack" charset="0"/>
              </a:rPr>
              <a:t>Most widely used test case in the literature (global models) ?</a:t>
            </a:r>
            <a:endParaRPr lang="en-US" sz="3200" dirty="0"/>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3" name="Picture 2" descr="WDHJS1992JC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500" y="1281450"/>
            <a:ext cx="5194300" cy="2349500"/>
          </a:xfrm>
          <a:prstGeom prst="rect">
            <a:avLst/>
          </a:prstGeom>
        </p:spPr>
      </p:pic>
      <p:pic>
        <p:nvPicPr>
          <p:cNvPr id="11" name="Picture 3" descr="solid-body1.gif"/>
          <p:cNvPicPr>
            <a:picLocks noChangeAspect="1"/>
          </p:cNvPicPr>
          <p:nvPr/>
        </p:nvPicPr>
        <p:blipFill>
          <a:blip r:embed="rId4"/>
          <a:srcRect/>
          <a:stretch>
            <a:fillRect/>
          </a:stretch>
        </p:blipFill>
        <p:spPr bwMode="auto">
          <a:xfrm>
            <a:off x="2980754" y="4005539"/>
            <a:ext cx="3014662" cy="2176462"/>
          </a:xfrm>
          <a:prstGeom prst="rect">
            <a:avLst/>
          </a:prstGeom>
          <a:noFill/>
          <a:ln w="9525">
            <a:noFill/>
            <a:miter lim="800000"/>
            <a:headEnd/>
            <a:tailEnd/>
          </a:ln>
        </p:spPr>
      </p:pic>
      <p:sp>
        <p:nvSpPr>
          <p:cNvPr id="6" name="Title 1"/>
          <p:cNvSpPr txBox="1">
            <a:spLocks/>
          </p:cNvSpPr>
          <p:nvPr/>
        </p:nvSpPr>
        <p:spPr bwMode="auto">
          <a:xfrm>
            <a:off x="2292600" y="5788465"/>
            <a:ext cx="8959465" cy="7870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457200" rtl="0" eaLnBrk="0" fontAlgn="base" latinLnBrk="0" hangingPunct="0">
              <a:lnSpc>
                <a:spcPct val="100000"/>
              </a:lnSpc>
              <a:spcBef>
                <a:spcPct val="0"/>
              </a:spcBef>
              <a:spcAft>
                <a:spcPct val="0"/>
              </a:spcAft>
              <a:buClrTx/>
              <a:buSzTx/>
              <a:tabLst/>
              <a:defRPr/>
            </a:pPr>
            <a:r>
              <a:rPr kumimoji="0" lang="en-US" sz="240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Test 1: Solid-body</a:t>
            </a:r>
            <a:r>
              <a:rPr kumimoji="0" lang="en-US" sz="2400" i="0" u="none" strike="noStrike" kern="1200" cap="none" spc="0" normalizeH="0" noProof="0" dirty="0" smtClean="0">
                <a:ln>
                  <a:noFill/>
                </a:ln>
                <a:solidFill>
                  <a:schemeClr val="tx2"/>
                </a:solidFill>
                <a:effectLst/>
                <a:uLnTx/>
                <a:uFillTx/>
                <a:latin typeface="Optima ExtraBlack" charset="0"/>
                <a:ea typeface="ＭＳ Ｐゴシック" charset="-128"/>
                <a:cs typeface="ＭＳ Ｐゴシック" charset="-128"/>
              </a:rPr>
              <a:t> advection</a:t>
            </a:r>
            <a:endParaRPr kumimoji="0" lang="en-US" sz="2000" i="0" u="none" strike="noStrike" kern="1200" cap="none" spc="0" normalizeH="0" baseline="0" noProof="0" dirty="0">
              <a:ln>
                <a:noFill/>
              </a:ln>
              <a:solidFill>
                <a:schemeClr val="tx1"/>
              </a:solidFill>
              <a:effectLst/>
              <a:uLnTx/>
              <a:uFillTx/>
              <a:latin typeface="Arial Rounded MT Bold"/>
              <a:ea typeface="ＭＳ Ｐゴシック" charset="-128"/>
              <a:cs typeface="Arial Rounded MT Bold"/>
            </a:endParaRPr>
          </a:p>
        </p:txBody>
      </p:sp>
    </p:spTree>
    <p:extLst>
      <p:ext uri="{BB962C8B-B14F-4D97-AF65-F5344CB8AC3E}">
        <p14:creationId xmlns:p14="http://schemas.microsoft.com/office/powerpoint/2010/main" val="161791904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sz="3200" dirty="0" smtClean="0">
                <a:solidFill>
                  <a:schemeClr val="tx2"/>
                </a:solidFill>
                <a:latin typeface="Optima ExtraBlack" charset="0"/>
              </a:rPr>
              <a:t>Most widely used test case in the literature (global models) ?</a:t>
            </a:r>
            <a:endParaRPr lang="en-US" sz="3200" dirty="0"/>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3" name="Picture 2" descr="WDHJS1992JC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500" y="1281450"/>
            <a:ext cx="5194300" cy="2349500"/>
          </a:xfrm>
          <a:prstGeom prst="rect">
            <a:avLst/>
          </a:prstGeom>
        </p:spPr>
      </p:pic>
      <p:pic>
        <p:nvPicPr>
          <p:cNvPr id="11" name="Picture 3" descr="solid-body1.gif"/>
          <p:cNvPicPr>
            <a:picLocks noChangeAspect="1"/>
          </p:cNvPicPr>
          <p:nvPr/>
        </p:nvPicPr>
        <p:blipFill>
          <a:blip r:embed="rId4"/>
          <a:srcRect/>
          <a:stretch>
            <a:fillRect/>
          </a:stretch>
        </p:blipFill>
        <p:spPr bwMode="auto">
          <a:xfrm>
            <a:off x="2980754" y="4005539"/>
            <a:ext cx="3014662" cy="2176462"/>
          </a:xfrm>
          <a:prstGeom prst="rect">
            <a:avLst/>
          </a:prstGeom>
          <a:noFill/>
          <a:ln w="9525">
            <a:noFill/>
            <a:miter lim="800000"/>
            <a:headEnd/>
            <a:tailEnd/>
          </a:ln>
        </p:spPr>
      </p:pic>
      <p:sp>
        <p:nvSpPr>
          <p:cNvPr id="6" name="Title 1"/>
          <p:cNvSpPr txBox="1">
            <a:spLocks/>
          </p:cNvSpPr>
          <p:nvPr/>
        </p:nvSpPr>
        <p:spPr bwMode="auto">
          <a:xfrm>
            <a:off x="2292600" y="5788465"/>
            <a:ext cx="8959465" cy="7870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457200" rtl="0" eaLnBrk="0" fontAlgn="base" latinLnBrk="0" hangingPunct="0">
              <a:lnSpc>
                <a:spcPct val="100000"/>
              </a:lnSpc>
              <a:spcBef>
                <a:spcPct val="0"/>
              </a:spcBef>
              <a:spcAft>
                <a:spcPct val="0"/>
              </a:spcAft>
              <a:buClrTx/>
              <a:buSzTx/>
              <a:tabLst/>
              <a:defRPr/>
            </a:pPr>
            <a:r>
              <a:rPr kumimoji="0" lang="en-US" sz="240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Test 1: Solid-body</a:t>
            </a:r>
            <a:r>
              <a:rPr kumimoji="0" lang="en-US" sz="2400" i="0" u="none" strike="noStrike" kern="1200" cap="none" spc="0" normalizeH="0" noProof="0" dirty="0" smtClean="0">
                <a:ln>
                  <a:noFill/>
                </a:ln>
                <a:solidFill>
                  <a:schemeClr val="tx2"/>
                </a:solidFill>
                <a:effectLst/>
                <a:uLnTx/>
                <a:uFillTx/>
                <a:latin typeface="Optima ExtraBlack" charset="0"/>
                <a:ea typeface="ＭＳ Ｐゴシック" charset="-128"/>
                <a:cs typeface="ＭＳ Ｐゴシック" charset="-128"/>
              </a:rPr>
              <a:t> advection</a:t>
            </a:r>
            <a:endParaRPr kumimoji="0" lang="en-US" sz="2000" i="0" u="none" strike="noStrike" kern="1200" cap="none" spc="0" normalizeH="0" baseline="0" noProof="0" dirty="0">
              <a:ln>
                <a:noFill/>
              </a:ln>
              <a:solidFill>
                <a:schemeClr val="tx1"/>
              </a:solidFill>
              <a:effectLst/>
              <a:uLnTx/>
              <a:uFillTx/>
              <a:latin typeface="Arial Rounded MT Bold"/>
              <a:ea typeface="ＭＳ Ｐゴシック" charset="-128"/>
              <a:cs typeface="Arial Rounded MT Bold"/>
            </a:endParaRPr>
          </a:p>
        </p:txBody>
      </p:sp>
      <p:sp>
        <p:nvSpPr>
          <p:cNvPr id="2" name="TextBox 1"/>
          <p:cNvSpPr txBox="1"/>
          <p:nvPr/>
        </p:nvSpPr>
        <p:spPr>
          <a:xfrm>
            <a:off x="457200" y="1179511"/>
            <a:ext cx="7446532" cy="2585323"/>
          </a:xfrm>
          <a:prstGeom prst="rect">
            <a:avLst/>
          </a:prstGeom>
          <a:solidFill>
            <a:srgbClr val="FFFFFF"/>
          </a:solidFill>
          <a:effectLst>
            <a:glow rad="101600">
              <a:schemeClr val="accent3">
                <a:satMod val="175000"/>
                <a:alpha val="40000"/>
              </a:schemeClr>
            </a:glow>
          </a:effectLst>
          <a:scene3d>
            <a:camera prst="orthographicFront"/>
            <a:lightRig rig="threePt" dir="t"/>
          </a:scene3d>
          <a:sp3d>
            <a:bevelT/>
          </a:sp3d>
        </p:spPr>
        <p:txBody>
          <a:bodyPr wrap="none" rtlCol="0">
            <a:spAutoFit/>
          </a:bodyPr>
          <a:lstStyle/>
          <a:p>
            <a:r>
              <a:rPr lang="en-US" dirty="0" smtClean="0">
                <a:solidFill>
                  <a:schemeClr val="accent1">
                    <a:lumMod val="75000"/>
                  </a:schemeClr>
                </a:solidFill>
                <a:latin typeface="Arial Rounded MT Bold"/>
                <a:cs typeface="Arial Rounded MT Bold"/>
              </a:rPr>
              <a:t>1. No </a:t>
            </a:r>
            <a:r>
              <a:rPr lang="en-US" dirty="0" smtClean="0">
                <a:solidFill>
                  <a:schemeClr val="accent1">
                    <a:lumMod val="75000"/>
                  </a:schemeClr>
                </a:solidFill>
                <a:latin typeface="Arial Rounded MT Bold"/>
                <a:cs typeface="Arial Rounded MT Bold"/>
              </a:rPr>
              <a:t>deformation only translation:</a:t>
            </a:r>
          </a:p>
          <a:p>
            <a:r>
              <a:rPr lang="en-US" dirty="0" smtClean="0">
                <a:solidFill>
                  <a:schemeClr val="accent1">
                    <a:lumMod val="75000"/>
                  </a:schemeClr>
                </a:solidFill>
                <a:latin typeface="Arial Rounded MT Bold"/>
                <a:cs typeface="Arial Rounded MT Bold"/>
              </a:rPr>
              <a:t/>
            </a:r>
            <a:br>
              <a:rPr lang="en-US" dirty="0" smtClean="0">
                <a:solidFill>
                  <a:schemeClr val="accent1">
                    <a:lumMod val="75000"/>
                  </a:schemeClr>
                </a:solidFill>
                <a:latin typeface="Arial Rounded MT Bold"/>
                <a:cs typeface="Arial Rounded MT Bold"/>
              </a:rPr>
            </a:br>
            <a:r>
              <a:rPr lang="en-US" dirty="0" smtClean="0">
                <a:solidFill>
                  <a:schemeClr val="accent1">
                    <a:lumMod val="75000"/>
                  </a:schemeClr>
                </a:solidFill>
                <a:latin typeface="Arial Rounded MT Bold"/>
                <a:cs typeface="Arial Rounded MT Bold"/>
              </a:rPr>
              <a:t>    -&gt; Flow </a:t>
            </a:r>
            <a:r>
              <a:rPr lang="en-US" dirty="0">
                <a:solidFill>
                  <a:schemeClr val="accent1">
                    <a:lumMod val="75000"/>
                  </a:schemeClr>
                </a:solidFill>
                <a:latin typeface="Arial Rounded MT Bold"/>
                <a:cs typeface="Arial Rounded MT Bold"/>
              </a:rPr>
              <a:t>does not force tracer features to collapse to the </a:t>
            </a:r>
            <a:br>
              <a:rPr lang="en-US" dirty="0">
                <a:solidFill>
                  <a:schemeClr val="accent1">
                    <a:lumMod val="75000"/>
                  </a:schemeClr>
                </a:solidFill>
                <a:latin typeface="Arial Rounded MT Bold"/>
                <a:cs typeface="Arial Rounded MT Bold"/>
              </a:rPr>
            </a:br>
            <a:r>
              <a:rPr lang="en-US" dirty="0" smtClean="0">
                <a:solidFill>
                  <a:schemeClr val="accent1">
                    <a:lumMod val="75000"/>
                  </a:schemeClr>
                </a:solidFill>
                <a:latin typeface="Arial Rounded MT Bold"/>
                <a:cs typeface="Arial Rounded MT Bold"/>
              </a:rPr>
              <a:t>        grid </a:t>
            </a:r>
            <a:r>
              <a:rPr lang="en-US" dirty="0">
                <a:solidFill>
                  <a:schemeClr val="accent1">
                    <a:lumMod val="75000"/>
                  </a:schemeClr>
                </a:solidFill>
                <a:latin typeface="Arial Rounded MT Bold"/>
                <a:cs typeface="Arial Rounded MT Bold"/>
              </a:rPr>
              <a:t>scale (as they do in real applications</a:t>
            </a:r>
            <a:r>
              <a:rPr lang="en-US" dirty="0" smtClean="0">
                <a:solidFill>
                  <a:schemeClr val="accent1">
                    <a:lumMod val="75000"/>
                  </a:schemeClr>
                </a:solidFill>
                <a:latin typeface="Arial Rounded MT Bold"/>
                <a:cs typeface="Arial Rounded MT Bold"/>
              </a:rPr>
              <a:t>)</a:t>
            </a:r>
            <a:br>
              <a:rPr lang="en-US" dirty="0" smtClean="0">
                <a:solidFill>
                  <a:schemeClr val="accent1">
                    <a:lumMod val="75000"/>
                  </a:schemeClr>
                </a:solidFill>
                <a:latin typeface="Arial Rounded MT Bold"/>
                <a:cs typeface="Arial Rounded MT Bold"/>
              </a:rPr>
            </a:br>
            <a:r>
              <a:rPr lang="en-US" dirty="0" smtClean="0">
                <a:solidFill>
                  <a:schemeClr val="accent1">
                    <a:lumMod val="75000"/>
                  </a:schemeClr>
                </a:solidFill>
                <a:latin typeface="Arial Rounded MT Bold"/>
                <a:cs typeface="Arial Rounded MT Bold"/>
              </a:rPr>
              <a:t>     </a:t>
            </a:r>
            <a:br>
              <a:rPr lang="en-US" dirty="0" smtClean="0">
                <a:solidFill>
                  <a:schemeClr val="accent1">
                    <a:lumMod val="75000"/>
                  </a:schemeClr>
                </a:solidFill>
                <a:latin typeface="Arial Rounded MT Bold"/>
                <a:cs typeface="Arial Rounded MT Bold"/>
              </a:rPr>
            </a:br>
            <a:r>
              <a:rPr lang="en-US" dirty="0" smtClean="0">
                <a:solidFill>
                  <a:schemeClr val="accent1">
                    <a:lumMod val="75000"/>
                  </a:schemeClr>
                </a:solidFill>
                <a:latin typeface="Arial Rounded MT Bold"/>
                <a:cs typeface="Arial Rounded MT Bold"/>
              </a:rPr>
              <a:t>2. </a:t>
            </a:r>
            <a:r>
              <a:rPr lang="en-US" dirty="0" smtClean="0">
                <a:solidFill>
                  <a:schemeClr val="accent1">
                    <a:lumMod val="75000"/>
                  </a:schemeClr>
                </a:solidFill>
                <a:latin typeface="Arial Rounded MT Bold"/>
                <a:cs typeface="Arial Rounded MT Bold"/>
              </a:rPr>
              <a:t>No forcing/physics </a:t>
            </a:r>
            <a:br>
              <a:rPr lang="en-US" dirty="0" smtClean="0">
                <a:solidFill>
                  <a:schemeClr val="accent1">
                    <a:lumMod val="75000"/>
                  </a:schemeClr>
                </a:solidFill>
                <a:latin typeface="Arial Rounded MT Bold"/>
                <a:cs typeface="Arial Rounded MT Bold"/>
              </a:rPr>
            </a:br>
            <a:r>
              <a:rPr lang="en-US" dirty="0" smtClean="0">
                <a:solidFill>
                  <a:schemeClr val="accent1">
                    <a:lumMod val="75000"/>
                  </a:schemeClr>
                </a:solidFill>
                <a:latin typeface="Arial Rounded MT Bold"/>
                <a:cs typeface="Arial Rounded MT Bold"/>
              </a:rPr>
              <a:t/>
            </a:r>
            <a:br>
              <a:rPr lang="en-US" dirty="0" smtClean="0">
                <a:solidFill>
                  <a:schemeClr val="accent1">
                    <a:lumMod val="75000"/>
                  </a:schemeClr>
                </a:solidFill>
                <a:latin typeface="Arial Rounded MT Bold"/>
                <a:cs typeface="Arial Rounded MT Bold"/>
              </a:rPr>
            </a:br>
            <a:r>
              <a:rPr lang="en-US" dirty="0" smtClean="0">
                <a:solidFill>
                  <a:schemeClr val="accent1">
                    <a:lumMod val="75000"/>
                  </a:schemeClr>
                </a:solidFill>
                <a:latin typeface="Arial Rounded MT Bold"/>
                <a:cs typeface="Arial Rounded MT Bold"/>
              </a:rPr>
              <a:t>Experienced modelers know that schemes that may perform well</a:t>
            </a:r>
            <a:br>
              <a:rPr lang="en-US" dirty="0" smtClean="0">
                <a:solidFill>
                  <a:schemeClr val="accent1">
                    <a:lumMod val="75000"/>
                  </a:schemeClr>
                </a:solidFill>
                <a:latin typeface="Arial Rounded MT Bold"/>
                <a:cs typeface="Arial Rounded MT Bold"/>
              </a:rPr>
            </a:br>
            <a:r>
              <a:rPr lang="en-US" dirty="0" smtClean="0">
                <a:solidFill>
                  <a:schemeClr val="accent1">
                    <a:lumMod val="75000"/>
                  </a:schemeClr>
                </a:solidFill>
                <a:latin typeface="Arial Rounded MT Bold"/>
                <a:cs typeface="Arial Rounded MT Bold"/>
              </a:rPr>
              <a:t>in idealized settings may “fail” when adding moist physics …!</a:t>
            </a:r>
            <a:endParaRPr lang="en-US" dirty="0">
              <a:solidFill>
                <a:schemeClr val="accent1">
                  <a:lumMod val="75000"/>
                </a:schemeClr>
              </a:solidFill>
              <a:latin typeface="Arial Rounded MT Bold"/>
              <a:cs typeface="Arial Rounded MT Bold"/>
            </a:endParaRPr>
          </a:p>
        </p:txBody>
      </p:sp>
    </p:spTree>
    <p:extLst>
      <p:ext uri="{BB962C8B-B14F-4D97-AF65-F5344CB8AC3E}">
        <p14:creationId xmlns:p14="http://schemas.microsoft.com/office/powerpoint/2010/main" val="21754867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0637" y="2524742"/>
            <a:ext cx="8229600" cy="1143000"/>
          </a:xfrm>
        </p:spPr>
        <p:txBody>
          <a:bodyPr/>
          <a:lstStyle/>
          <a:p>
            <a:r>
              <a:rPr lang="en-US" sz="3200" dirty="0" smtClean="0">
                <a:solidFill>
                  <a:schemeClr val="tx2"/>
                </a:solidFill>
                <a:latin typeface="Optima ExtraBlack" charset="0"/>
              </a:rPr>
              <a:t>Part 2</a:t>
            </a:r>
            <a:endParaRPr lang="en-US" sz="3200" dirty="0"/>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Tree>
    <p:extLst>
      <p:ext uri="{BB962C8B-B14F-4D97-AF65-F5344CB8AC3E}">
        <p14:creationId xmlns:p14="http://schemas.microsoft.com/office/powerpoint/2010/main" val="26334536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1143000"/>
            <a:ext cx="9144000" cy="5715000"/>
          </a:xfrm>
          <a:prstGeom prst="rect">
            <a:avLst/>
          </a:prstGeom>
        </p:spPr>
      </p:pic>
      <p:sp>
        <p:nvSpPr>
          <p:cNvPr id="5" name="TextBox 4"/>
          <p:cNvSpPr txBox="1"/>
          <p:nvPr/>
        </p:nvSpPr>
        <p:spPr>
          <a:xfrm>
            <a:off x="116786" y="2630954"/>
            <a:ext cx="4789543" cy="1938992"/>
          </a:xfrm>
          <a:prstGeom prst="rect">
            <a:avLst/>
          </a:prstGeom>
          <a:noFill/>
        </p:spPr>
        <p:txBody>
          <a:bodyPr wrap="none" rtlCol="0">
            <a:spAutoFit/>
          </a:bodyPr>
          <a:lstStyle/>
          <a:p>
            <a:pPr algn="ctr"/>
            <a:r>
              <a:rPr lang="en-US" sz="4000" dirty="0" smtClean="0">
                <a:solidFill>
                  <a:schemeClr val="bg1"/>
                </a:solidFill>
                <a:latin typeface="Engravers MT"/>
                <a:cs typeface="Engravers MT"/>
              </a:rPr>
              <a:t>The </a:t>
            </a:r>
          </a:p>
          <a:p>
            <a:pPr algn="ctr"/>
            <a:r>
              <a:rPr lang="en-US" sz="4000" dirty="0" smtClean="0">
                <a:solidFill>
                  <a:schemeClr val="bg1"/>
                </a:solidFill>
                <a:latin typeface="Engravers MT"/>
                <a:cs typeface="Engravers MT"/>
              </a:rPr>
              <a:t>terminator </a:t>
            </a:r>
          </a:p>
          <a:p>
            <a:pPr algn="ctr"/>
            <a:r>
              <a:rPr lang="en-US" sz="4000" dirty="0" smtClean="0">
                <a:solidFill>
                  <a:schemeClr val="bg1"/>
                </a:solidFill>
                <a:latin typeface="Engravers MT"/>
                <a:cs typeface="Engravers MT"/>
              </a:rPr>
              <a:t>test</a:t>
            </a:r>
            <a:endParaRPr lang="en-US" sz="4000" dirty="0">
              <a:solidFill>
                <a:schemeClr val="bg1"/>
              </a:solidFill>
              <a:latin typeface="Engravers MT"/>
              <a:cs typeface="Engravers MT"/>
            </a:endParaRPr>
          </a:p>
        </p:txBody>
      </p:sp>
      <p:pic>
        <p:nvPicPr>
          <p:cNvPr id="6" name="Picture 5"/>
          <p:cNvPicPr>
            <a:picLocks noChangeAspect="1"/>
          </p:cNvPicPr>
          <p:nvPr/>
        </p:nvPicPr>
        <p:blipFill>
          <a:blip r:embed="rId3"/>
          <a:stretch>
            <a:fillRect/>
          </a:stretch>
        </p:blipFill>
        <p:spPr>
          <a:xfrm>
            <a:off x="145663" y="207657"/>
            <a:ext cx="1914678" cy="660234"/>
          </a:xfrm>
          <a:prstGeom prst="rect">
            <a:avLst/>
          </a:prstGeom>
        </p:spPr>
      </p:pic>
      <p:pic>
        <p:nvPicPr>
          <p:cNvPr id="7" name="Picture 6"/>
          <p:cNvPicPr>
            <a:picLocks noChangeAspect="1"/>
          </p:cNvPicPr>
          <p:nvPr/>
        </p:nvPicPr>
        <p:blipFill>
          <a:blip r:embed="rId4"/>
          <a:stretch>
            <a:fillRect/>
          </a:stretch>
        </p:blipFill>
        <p:spPr>
          <a:xfrm>
            <a:off x="6795844" y="170835"/>
            <a:ext cx="2172977" cy="697056"/>
          </a:xfrm>
          <a:prstGeom prst="rect">
            <a:avLst/>
          </a:prstGeom>
        </p:spPr>
      </p:pic>
      <p:pic>
        <p:nvPicPr>
          <p:cNvPr id="8" name="Picture 7"/>
          <p:cNvPicPr>
            <a:picLocks noChangeAspect="1"/>
          </p:cNvPicPr>
          <p:nvPr/>
        </p:nvPicPr>
        <p:blipFill>
          <a:blip r:embed="rId5"/>
          <a:stretch>
            <a:fillRect/>
          </a:stretch>
        </p:blipFill>
        <p:spPr>
          <a:xfrm>
            <a:off x="4026458" y="129492"/>
            <a:ext cx="733067" cy="738399"/>
          </a:xfrm>
          <a:prstGeom prst="rect">
            <a:avLst/>
          </a:prstGeom>
        </p:spPr>
      </p:pic>
    </p:spTree>
    <p:extLst>
      <p:ext uri="{BB962C8B-B14F-4D97-AF65-F5344CB8AC3E}">
        <p14:creationId xmlns:p14="http://schemas.microsoft.com/office/powerpoint/2010/main" val="29120860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16" name="Rectangle 15"/>
          <p:cNvSpPr/>
          <p:nvPr/>
        </p:nvSpPr>
        <p:spPr>
          <a:xfrm>
            <a:off x="4041775" y="4021742"/>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357244" y="6133390"/>
            <a:ext cx="181114" cy="240423"/>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510600" y="4787719"/>
            <a:ext cx="1644563" cy="767345"/>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132332" y="3798961"/>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47801" y="6021999"/>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510600" y="4564938"/>
            <a:ext cx="1438066"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461000" y="4579938"/>
            <a:ext cx="1871663" cy="876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a:t>
            </a:r>
          </a:p>
        </p:txBody>
      </p:sp>
      <p:sp>
        <p:nvSpPr>
          <p:cNvPr id="31" name="Rectangle 30"/>
          <p:cNvSpPr/>
          <p:nvPr/>
        </p:nvSpPr>
        <p:spPr>
          <a:xfrm>
            <a:off x="4284732" y="3951361"/>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498970" y="1663004"/>
            <a:ext cx="8134720" cy="38920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rPr>
              <a:t>Go </a:t>
            </a:r>
            <a:r>
              <a:rPr lang="en-US" sz="2800" dirty="0">
                <a:solidFill>
                  <a:schemeClr val="tx1"/>
                </a:solidFill>
              </a:rPr>
              <a:t>a step beyond inert </a:t>
            </a:r>
            <a:r>
              <a:rPr lang="en-US" sz="2800" dirty="0" smtClean="0">
                <a:solidFill>
                  <a:schemeClr val="tx1"/>
                </a:solidFill>
              </a:rPr>
              <a:t>transport testing, </a:t>
            </a:r>
            <a:r>
              <a:rPr lang="en-US" sz="2800" dirty="0">
                <a:solidFill>
                  <a:schemeClr val="tx1"/>
                </a:solidFill>
              </a:rPr>
              <a:t>that is, add non-linear </a:t>
            </a:r>
            <a:r>
              <a:rPr lang="en-US" sz="2800" dirty="0" smtClean="0">
                <a:solidFill>
                  <a:schemeClr val="tx1"/>
                </a:solidFill>
              </a:rPr>
              <a:t>forcing </a:t>
            </a:r>
            <a:r>
              <a:rPr lang="en-US" sz="2800" dirty="0">
                <a:solidFill>
                  <a:schemeClr val="tx1"/>
                </a:solidFill>
              </a:rPr>
              <a:t>to idealized </a:t>
            </a:r>
            <a:r>
              <a:rPr lang="en-US" sz="2800" dirty="0" smtClean="0">
                <a:solidFill>
                  <a:schemeClr val="tx1"/>
                </a:solidFill>
              </a:rPr>
              <a:t>flow problem! </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a:solidFill>
                  <a:schemeClr val="tx1"/>
                </a:solidFill>
              </a:rPr>
              <a:t>A</a:t>
            </a:r>
            <a:r>
              <a:rPr lang="en-US" sz="2800" dirty="0" smtClean="0">
                <a:solidFill>
                  <a:schemeClr val="tx1"/>
                </a:solidFill>
              </a:rPr>
              <a:t>t </a:t>
            </a:r>
            <a:r>
              <a:rPr lang="en-US" sz="2800" dirty="0">
                <a:solidFill>
                  <a:schemeClr val="tx1"/>
                </a:solidFill>
              </a:rPr>
              <a:t>the same time keep things simple enough to be able </a:t>
            </a:r>
            <a:r>
              <a:rPr lang="en-US" sz="2800" dirty="0" smtClean="0">
                <a:solidFill>
                  <a:schemeClr val="tx1"/>
                </a:solidFill>
              </a:rPr>
              <a:t>determine/understand  cause </a:t>
            </a:r>
            <a:r>
              <a:rPr lang="en-US" sz="2800" dirty="0">
                <a:solidFill>
                  <a:schemeClr val="tx1"/>
                </a:solidFill>
              </a:rPr>
              <a:t>and effect</a:t>
            </a:r>
            <a:br>
              <a:rPr lang="en-US" sz="2800" dirty="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An option: simplified chemical reactions </a:t>
            </a:r>
            <a:br>
              <a:rPr lang="en-US" sz="2800" dirty="0" smtClean="0">
                <a:solidFill>
                  <a:schemeClr val="tx1"/>
                </a:solidFill>
              </a:rPr>
            </a:br>
            <a:r>
              <a:rPr lang="en-US" sz="2800" dirty="0" smtClean="0">
                <a:solidFill>
                  <a:schemeClr val="tx1"/>
                </a:solidFill>
              </a:rPr>
              <a:t>(right-hand side is products of mixing ratios) </a:t>
            </a:r>
            <a:endParaRPr lang="en-US" sz="2800" dirty="0">
              <a:solidFill>
                <a:schemeClr val="tx1"/>
              </a:solidFill>
            </a:endParaRPr>
          </a:p>
        </p:txBody>
      </p:sp>
    </p:spTree>
    <p:extLst>
      <p:ext uri="{BB962C8B-B14F-4D97-AF65-F5344CB8AC3E}">
        <p14:creationId xmlns:p14="http://schemas.microsoft.com/office/powerpoint/2010/main" val="177867563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16" name="Rectangle 15"/>
          <p:cNvSpPr/>
          <p:nvPr/>
        </p:nvSpPr>
        <p:spPr>
          <a:xfrm>
            <a:off x="4041775" y="4021742"/>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357244" y="6133390"/>
            <a:ext cx="181114" cy="240423"/>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510600" y="4787719"/>
            <a:ext cx="1644563" cy="767345"/>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132332" y="3798961"/>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47801" y="6021999"/>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510600" y="4564938"/>
            <a:ext cx="1438066"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461000" y="4579938"/>
            <a:ext cx="1871663" cy="876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a:t>
            </a:r>
          </a:p>
        </p:txBody>
      </p:sp>
      <p:sp>
        <p:nvSpPr>
          <p:cNvPr id="31" name="Rectangle 30"/>
          <p:cNvSpPr/>
          <p:nvPr/>
        </p:nvSpPr>
        <p:spPr>
          <a:xfrm>
            <a:off x="4284732" y="3951361"/>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11073" y="852602"/>
            <a:ext cx="7395023" cy="1477328"/>
          </a:xfrm>
          <a:prstGeom prst="rect">
            <a:avLst/>
          </a:prstGeom>
          <a:noFill/>
        </p:spPr>
        <p:txBody>
          <a:bodyPr wrap="none" rtlCol="0">
            <a:spAutoFit/>
          </a:bodyPr>
          <a:lstStyle/>
          <a:p>
            <a:r>
              <a:rPr lang="en-US" dirty="0" smtClean="0"/>
              <a:t>Create a simple framework to investigate possible benefits/issues with</a:t>
            </a:r>
            <a:br>
              <a:rPr lang="en-US" dirty="0" smtClean="0"/>
            </a:br>
            <a:r>
              <a:rPr lang="en-US" dirty="0" smtClean="0"/>
              <a:t>“higher-order” spatial coupling between dynamics and physics:</a:t>
            </a:r>
            <a:br>
              <a:rPr lang="en-US" dirty="0" smtClean="0"/>
            </a:br>
            <a:r>
              <a:rPr lang="en-US" dirty="0" smtClean="0"/>
              <a:t/>
            </a:r>
            <a:br>
              <a:rPr lang="en-US" dirty="0" smtClean="0"/>
            </a:br>
            <a:r>
              <a:rPr lang="en-US" dirty="0" smtClean="0"/>
              <a:t>- running physics on a different grid than dynamics</a:t>
            </a:r>
            <a:br>
              <a:rPr lang="en-US" dirty="0" smtClean="0"/>
            </a:br>
            <a:r>
              <a:rPr lang="en-US" dirty="0" smtClean="0"/>
              <a:t>- pass sub-grid-scale variance of tracers (from dynamics) to physics </a:t>
            </a:r>
            <a:endParaRPr lang="en-US" dirty="0"/>
          </a:p>
        </p:txBody>
      </p:sp>
      <p:pic>
        <p:nvPicPr>
          <p:cNvPr id="4" name="Picture 3"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350" y="2467539"/>
            <a:ext cx="4888992" cy="3553968"/>
          </a:xfrm>
          <a:prstGeom prst="rect">
            <a:avLst/>
          </a:prstGeom>
        </p:spPr>
      </p:pic>
      <p:sp>
        <p:nvSpPr>
          <p:cNvPr id="6" name="TextBox 5"/>
          <p:cNvSpPr txBox="1"/>
          <p:nvPr/>
        </p:nvSpPr>
        <p:spPr>
          <a:xfrm>
            <a:off x="2394991" y="208437"/>
            <a:ext cx="4194603" cy="523220"/>
          </a:xfrm>
          <a:prstGeom prst="rect">
            <a:avLst/>
          </a:prstGeom>
          <a:noFill/>
        </p:spPr>
        <p:txBody>
          <a:bodyPr wrap="none" rtlCol="0">
            <a:spAutoFit/>
          </a:bodyPr>
          <a:lstStyle/>
          <a:p>
            <a:r>
              <a:rPr lang="en-US" sz="2800" b="1" dirty="0" smtClean="0"/>
              <a:t>Longer term motivation</a:t>
            </a:r>
            <a:endParaRPr lang="en-US" sz="2800" b="1" dirty="0"/>
          </a:p>
        </p:txBody>
      </p:sp>
    </p:spTree>
    <p:extLst>
      <p:ext uri="{BB962C8B-B14F-4D97-AF65-F5344CB8AC3E}">
        <p14:creationId xmlns:p14="http://schemas.microsoft.com/office/powerpoint/2010/main" val="16078159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16" name="Rectangle 15"/>
          <p:cNvSpPr/>
          <p:nvPr/>
        </p:nvSpPr>
        <p:spPr>
          <a:xfrm>
            <a:off x="4041775" y="4021742"/>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357244" y="6133390"/>
            <a:ext cx="181114" cy="240423"/>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510600" y="4787719"/>
            <a:ext cx="1644563" cy="767345"/>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132332" y="3798961"/>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47801" y="6021999"/>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510600" y="4564938"/>
            <a:ext cx="1438066"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461000" y="4579938"/>
            <a:ext cx="1871663" cy="876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a:t>
            </a:r>
          </a:p>
        </p:txBody>
      </p:sp>
      <p:sp>
        <p:nvSpPr>
          <p:cNvPr id="31" name="Rectangle 30"/>
          <p:cNvSpPr/>
          <p:nvPr/>
        </p:nvSpPr>
        <p:spPr>
          <a:xfrm>
            <a:off x="4284732" y="3951361"/>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624" y="59666"/>
            <a:ext cx="6848813" cy="6314147"/>
          </a:xfrm>
          <a:prstGeom prst="rect">
            <a:avLst/>
          </a:prstGeom>
        </p:spPr>
      </p:pic>
    </p:spTree>
    <p:extLst>
      <p:ext uri="{BB962C8B-B14F-4D97-AF65-F5344CB8AC3E}">
        <p14:creationId xmlns:p14="http://schemas.microsoft.com/office/powerpoint/2010/main" val="13382243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66000"/>
            <a:ext cx="8229600" cy="1143000"/>
          </a:xfrm>
        </p:spPr>
        <p:txBody>
          <a:bodyPr/>
          <a:lstStyle/>
          <a:p>
            <a:r>
              <a:rPr lang="en-US" sz="3200" dirty="0" smtClean="0">
                <a:solidFill>
                  <a:schemeClr val="tx2"/>
                </a:solidFill>
                <a:latin typeface="Optima ExtraBlack" charset="0"/>
              </a:rPr>
              <a:t>Some things that I will NOT talk about</a:t>
            </a:r>
            <a:endParaRPr lang="en-US" sz="3200" dirty="0"/>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2" name="TextBox 1"/>
          <p:cNvSpPr txBox="1"/>
          <p:nvPr/>
        </p:nvSpPr>
        <p:spPr>
          <a:xfrm>
            <a:off x="248171" y="977000"/>
            <a:ext cx="8718027" cy="1477328"/>
          </a:xfrm>
          <a:prstGeom prst="rect">
            <a:avLst/>
          </a:prstGeom>
          <a:noFill/>
        </p:spPr>
        <p:txBody>
          <a:bodyPr wrap="none" rtlCol="0">
            <a:spAutoFit/>
          </a:bodyPr>
          <a:lstStyle/>
          <a:p>
            <a:pPr marL="342900" indent="-342900">
              <a:buAutoNum type="arabicPeriod"/>
            </a:pPr>
            <a:r>
              <a:rPr lang="en-US" dirty="0" smtClean="0">
                <a:solidFill>
                  <a:schemeClr val="tx2"/>
                </a:solidFill>
                <a:latin typeface="Arial Rounded MT Bold"/>
                <a:cs typeface="Arial Rounded MT Bold"/>
              </a:rPr>
              <a:t>Release of Spectral-Element (SE) dynamical core in CAM:</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SE </a:t>
            </a:r>
            <a:r>
              <a:rPr lang="en-US" dirty="0">
                <a:solidFill>
                  <a:schemeClr val="tx2"/>
                </a:solidFill>
                <a:latin typeface="Arial Rounded MT Bold"/>
                <a:cs typeface="Arial Rounded MT Bold"/>
              </a:rPr>
              <a:t>1 degree CAM5 “AMIP” </a:t>
            </a:r>
            <a:r>
              <a:rPr lang="en-US" dirty="0" smtClean="0">
                <a:solidFill>
                  <a:schemeClr val="tx2"/>
                </a:solidFill>
                <a:latin typeface="Arial Rounded MT Bold"/>
                <a:cs typeface="Arial Rounded MT Bold"/>
              </a:rPr>
              <a:t>configuration </a:t>
            </a:r>
            <a:r>
              <a:rPr lang="en-US" dirty="0">
                <a:solidFill>
                  <a:schemeClr val="tx2"/>
                </a:solidFill>
                <a:latin typeface="Arial Rounded MT Bold"/>
                <a:cs typeface="Arial Rounded MT Bold"/>
              </a:rPr>
              <a:t>are now scientifically supported!</a:t>
            </a:r>
            <a:br>
              <a:rPr lang="en-US" dirty="0">
                <a:solidFill>
                  <a:schemeClr val="tx2"/>
                </a:solidFill>
                <a:latin typeface="Arial Rounded MT Bold"/>
                <a:cs typeface="Arial Rounded MT Bold"/>
              </a:rPr>
            </a:br>
            <a:r>
              <a:rPr lang="en-US" dirty="0" smtClean="0">
                <a:solidFill>
                  <a:schemeClr val="tx2"/>
                </a:solidFill>
                <a:latin typeface="Arial Rounded MT Bold"/>
                <a:cs typeface="Arial Rounded MT Bold"/>
              </a:rPr>
              <a:t>(SE supports mesh-refinement)</a:t>
            </a:r>
          </a:p>
          <a:p>
            <a:endParaRPr lang="en-US" dirty="0" smtClean="0">
              <a:solidFill>
                <a:schemeClr val="tx2"/>
              </a:solidFill>
              <a:latin typeface="Arial Rounded MT Bold"/>
              <a:cs typeface="Arial Rounded MT Bold"/>
            </a:endParaRPr>
          </a:p>
        </p:txBody>
      </p:sp>
      <p:pic>
        <p:nvPicPr>
          <p:cNvPr id="10" name="Picture 9" descr="Screen Shot 2013-07-23 at 12.30.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71" y="2454328"/>
            <a:ext cx="6293551" cy="3766667"/>
          </a:xfrm>
          <a:prstGeom prst="rect">
            <a:avLst/>
          </a:prstGeom>
        </p:spPr>
      </p:pic>
      <p:sp>
        <p:nvSpPr>
          <p:cNvPr id="12" name="Rectangle 11"/>
          <p:cNvSpPr/>
          <p:nvPr/>
        </p:nvSpPr>
        <p:spPr>
          <a:xfrm>
            <a:off x="6748834" y="2496848"/>
            <a:ext cx="2163085" cy="646331"/>
          </a:xfrm>
          <a:prstGeom prst="rect">
            <a:avLst/>
          </a:prstGeom>
        </p:spPr>
        <p:txBody>
          <a:bodyPr wrap="none">
            <a:spAutoFit/>
          </a:bodyPr>
          <a:lstStyle/>
          <a:p>
            <a:pPr algn="ctr"/>
            <a:r>
              <a:rPr lang="en-US" dirty="0" smtClean="0">
                <a:solidFill>
                  <a:schemeClr val="tx2"/>
                </a:solidFill>
                <a:latin typeface="Arial Rounded MT Bold"/>
                <a:cs typeface="Arial Rounded MT Bold"/>
              </a:rPr>
              <a:t>SE </a:t>
            </a:r>
            <a:r>
              <a:rPr lang="en-US" dirty="0">
                <a:solidFill>
                  <a:schemeClr val="tx2"/>
                </a:solidFill>
                <a:latin typeface="Arial Rounded MT Bold"/>
                <a:cs typeface="Arial Rounded MT Bold"/>
              </a:rPr>
              <a:t>supports </a:t>
            </a:r>
            <a:r>
              <a:rPr lang="en-US" dirty="0" smtClean="0">
                <a:solidFill>
                  <a:schemeClr val="tx2"/>
                </a:solidFill>
                <a:latin typeface="Arial Rounded MT Bold"/>
                <a:cs typeface="Arial Rounded MT Bold"/>
              </a:rPr>
              <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mesh</a:t>
            </a:r>
            <a:r>
              <a:rPr lang="en-US" dirty="0">
                <a:solidFill>
                  <a:schemeClr val="tx2"/>
                </a:solidFill>
                <a:latin typeface="Arial Rounded MT Bold"/>
                <a:cs typeface="Arial Rounded MT Bold"/>
              </a:rPr>
              <a:t>-</a:t>
            </a:r>
            <a:r>
              <a:rPr lang="en-US" dirty="0" smtClean="0">
                <a:solidFill>
                  <a:schemeClr val="tx2"/>
                </a:solidFill>
                <a:latin typeface="Arial Rounded MT Bold"/>
                <a:cs typeface="Arial Rounded MT Bold"/>
              </a:rPr>
              <a:t>refinement</a:t>
            </a:r>
            <a:endParaRPr lang="en-US" dirty="0">
              <a:solidFill>
                <a:schemeClr val="tx2"/>
              </a:solidFill>
              <a:latin typeface="Arial Rounded MT Bold"/>
              <a:cs typeface="Arial Rounded MT Bold"/>
            </a:endParaRPr>
          </a:p>
        </p:txBody>
      </p:sp>
      <p:pic>
        <p:nvPicPr>
          <p:cNvPr id="13" name="Picture 12"/>
          <p:cNvPicPr/>
          <p:nvPr/>
        </p:nvPicPr>
        <p:blipFill>
          <a:blip r:embed="rId4" cstate="print"/>
          <a:srcRect l="36058" t="19231" r="21795" b="15385"/>
          <a:stretch>
            <a:fillRect/>
          </a:stretch>
        </p:blipFill>
        <p:spPr bwMode="auto">
          <a:xfrm>
            <a:off x="6785309" y="3374512"/>
            <a:ext cx="2180889" cy="2114550"/>
          </a:xfrm>
          <a:prstGeom prst="rect">
            <a:avLst/>
          </a:prstGeom>
          <a:noFill/>
          <a:ln w="9525">
            <a:noFill/>
            <a:miter lim="800000"/>
            <a:headEnd/>
            <a:tailEnd/>
          </a:ln>
        </p:spPr>
      </p:pic>
    </p:spTree>
    <p:extLst>
      <p:ext uri="{BB962C8B-B14F-4D97-AF65-F5344CB8AC3E}">
        <p14:creationId xmlns:p14="http://schemas.microsoft.com/office/powerpoint/2010/main" val="17184950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“Inspiration” 1: </a:t>
            </a:r>
            <a:br>
              <a:rPr lang="en-US" dirty="0" smtClean="0"/>
            </a:br>
            <a:r>
              <a:rPr lang="en-US" dirty="0" smtClean="0"/>
              <a:t>Photolysis driven chemistry</a:t>
            </a:r>
            <a:endParaRPr lang="en-US" dirty="0"/>
          </a:p>
        </p:txBody>
      </p:sp>
      <p:pic>
        <p:nvPicPr>
          <p:cNvPr id="4" name="Picture 3" desc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021" y="2173549"/>
            <a:ext cx="8265779" cy="3182325"/>
          </a:xfrm>
          <a:prstGeom prst="rect">
            <a:avLst/>
          </a:prstGeom>
        </p:spPr>
      </p:pic>
      <p:pic>
        <p:nvPicPr>
          <p:cNvPr id="6" name="Picture 5" descr="header_essl.jpg"/>
          <p:cNvPicPr>
            <a:picLocks noChangeAspect="1"/>
          </p:cNvPicPr>
          <p:nvPr/>
        </p:nvPicPr>
        <p:blipFill>
          <a:blip r:embed="rId3"/>
          <a:srcRect/>
          <a:stretch>
            <a:fillRect/>
          </a:stretch>
        </p:blipFill>
        <p:spPr bwMode="auto">
          <a:xfrm>
            <a:off x="0" y="6373813"/>
            <a:ext cx="9144000" cy="484187"/>
          </a:xfrm>
          <a:prstGeom prst="rect">
            <a:avLst/>
          </a:prstGeom>
          <a:noFill/>
          <a:ln w="9525">
            <a:noFill/>
            <a:miter lim="800000"/>
            <a:headEnd/>
            <a:tailEnd/>
          </a:ln>
        </p:spPr>
      </p:pic>
    </p:spTree>
    <p:extLst>
      <p:ext uri="{BB962C8B-B14F-4D97-AF65-F5344CB8AC3E}">
        <p14:creationId xmlns:p14="http://schemas.microsoft.com/office/powerpoint/2010/main" val="30513751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0"/>
            <a:ext cx="9144000" cy="1143000"/>
          </a:xfrm>
        </p:spPr>
        <p:txBody>
          <a:bodyPr/>
          <a:lstStyle/>
          <a:p>
            <a:r>
              <a:rPr lang="en-US" dirty="0" smtClean="0"/>
              <a:t>“Inspiration” 2: “Preserving sums” </a:t>
            </a:r>
            <a:endParaRPr lang="en-US" dirty="0"/>
          </a:p>
        </p:txBody>
      </p:sp>
      <p:pic>
        <p:nvPicPr>
          <p:cNvPr id="6"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3" name="Picture 2"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62" y="1297892"/>
            <a:ext cx="7319123" cy="4691746"/>
          </a:xfrm>
          <a:prstGeom prst="rect">
            <a:avLst/>
          </a:prstGeom>
        </p:spPr>
      </p:pic>
    </p:spTree>
    <p:extLst>
      <p:ext uri="{BB962C8B-B14F-4D97-AF65-F5344CB8AC3E}">
        <p14:creationId xmlns:p14="http://schemas.microsoft.com/office/powerpoint/2010/main" val="4921964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0"/>
            <a:ext cx="9144000" cy="1143000"/>
          </a:xfrm>
        </p:spPr>
        <p:txBody>
          <a:bodyPr/>
          <a:lstStyle/>
          <a:p>
            <a:r>
              <a:rPr lang="en-US" dirty="0" smtClean="0"/>
              <a:t>“Inspiration” 2: “Preserving sums” </a:t>
            </a:r>
            <a:endParaRPr lang="en-US" dirty="0"/>
          </a:p>
        </p:txBody>
      </p:sp>
      <p:pic>
        <p:nvPicPr>
          <p:cNvPr id="6"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09" y="1027027"/>
            <a:ext cx="8690391" cy="5346786"/>
          </a:xfrm>
          <a:prstGeom prst="rect">
            <a:avLst/>
          </a:prstGeom>
        </p:spPr>
      </p:pic>
    </p:spTree>
    <p:extLst>
      <p:ext uri="{BB962C8B-B14F-4D97-AF65-F5344CB8AC3E}">
        <p14:creationId xmlns:p14="http://schemas.microsoft.com/office/powerpoint/2010/main" val="359528841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0"/>
            <a:ext cx="9144000" cy="1143000"/>
          </a:xfrm>
        </p:spPr>
        <p:txBody>
          <a:bodyPr/>
          <a:lstStyle/>
          <a:p>
            <a:r>
              <a:rPr lang="en-US" dirty="0" smtClean="0"/>
              <a:t>“Inspiration” 2: “Preserving sums” </a:t>
            </a:r>
            <a:endParaRPr lang="en-US" dirty="0"/>
          </a:p>
        </p:txBody>
      </p:sp>
      <p:pic>
        <p:nvPicPr>
          <p:cNvPr id="6"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09" y="1027027"/>
            <a:ext cx="8690391" cy="5346786"/>
          </a:xfrm>
          <a:prstGeom prst="rect">
            <a:avLst/>
          </a:prstGeom>
        </p:spPr>
      </p:pic>
      <p:sp>
        <p:nvSpPr>
          <p:cNvPr id="4" name="Rounded Rectangle 3"/>
          <p:cNvSpPr/>
          <p:nvPr/>
        </p:nvSpPr>
        <p:spPr>
          <a:xfrm>
            <a:off x="967699" y="1572294"/>
            <a:ext cx="6925096" cy="41272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00"/>
                </a:solidFill>
              </a:rPr>
              <a:t>For a test to assess how well sums are preserved for inert linear transport (no chemistry) see Lauritzen and </a:t>
            </a:r>
            <a:r>
              <a:rPr lang="en-US" sz="2400" b="1" dirty="0" err="1" smtClean="0">
                <a:solidFill>
                  <a:srgbClr val="000000"/>
                </a:solidFill>
              </a:rPr>
              <a:t>Thuburn</a:t>
            </a:r>
            <a:r>
              <a:rPr lang="en-US" sz="2400" b="1" dirty="0" smtClean="0">
                <a:solidFill>
                  <a:srgbClr val="000000"/>
                </a:solidFill>
              </a:rPr>
              <a:t> (2011, QJRMS)</a:t>
            </a:r>
            <a:endParaRPr lang="en-US" sz="2400" b="1" dirty="0">
              <a:solidFill>
                <a:srgbClr val="000000"/>
              </a:solidFill>
            </a:endParaRPr>
          </a:p>
        </p:txBody>
      </p:sp>
    </p:spTree>
    <p:extLst>
      <p:ext uri="{BB962C8B-B14F-4D97-AF65-F5344CB8AC3E}">
        <p14:creationId xmlns:p14="http://schemas.microsoft.com/office/powerpoint/2010/main" val="33764907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Beyond passive idealized transport testing: “Toy” chemistry</a:t>
            </a:r>
            <a:endParaRPr lang="en-US" dirty="0"/>
          </a:p>
        </p:txBody>
      </p:sp>
      <p:sp>
        <p:nvSpPr>
          <p:cNvPr id="5" name="TextBox 4"/>
          <p:cNvSpPr txBox="1"/>
          <p:nvPr/>
        </p:nvSpPr>
        <p:spPr>
          <a:xfrm>
            <a:off x="665293" y="2116550"/>
            <a:ext cx="7411366" cy="646331"/>
          </a:xfrm>
          <a:prstGeom prst="rect">
            <a:avLst/>
          </a:prstGeom>
          <a:noFill/>
        </p:spPr>
        <p:txBody>
          <a:bodyPr wrap="none" rtlCol="0">
            <a:spAutoFit/>
          </a:bodyPr>
          <a:lstStyle/>
          <a:p>
            <a:r>
              <a:rPr lang="en-US" dirty="0" smtClean="0"/>
              <a:t>Two Chlorine species (</a:t>
            </a:r>
            <a:r>
              <a:rPr lang="en-US" dirty="0" err="1" smtClean="0"/>
              <a:t>Cl</a:t>
            </a:r>
            <a:r>
              <a:rPr lang="en-US" dirty="0" smtClean="0"/>
              <a:t> and Cl2) that react non-linearly: k1&gt;&gt;k2 - terminator</a:t>
            </a:r>
            <a:br>
              <a:rPr lang="en-US" dirty="0" smtClean="0"/>
            </a:br>
            <a:r>
              <a:rPr lang="en-US" dirty="0" smtClean="0"/>
              <a:t>Total amount of Chlorine (</a:t>
            </a:r>
            <a:r>
              <a:rPr lang="en-US" dirty="0" err="1" smtClean="0"/>
              <a:t>Cly</a:t>
            </a:r>
            <a:r>
              <a:rPr lang="en-US" dirty="0" smtClean="0"/>
              <a:t>=2*Cl+Cl2) is conserved. </a:t>
            </a:r>
            <a:endParaRPr lang="en-US" dirty="0"/>
          </a:p>
        </p:txBody>
      </p:sp>
      <p:pic>
        <p:nvPicPr>
          <p:cNvPr id="6" name="Picture 5" desc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336" y="2953968"/>
            <a:ext cx="3517092" cy="1832590"/>
          </a:xfrm>
          <a:prstGeom prst="rect">
            <a:avLst/>
          </a:prstGeom>
        </p:spPr>
      </p:pic>
      <p:pic>
        <p:nvPicPr>
          <p:cNvPr id="7" name="Picture 10" descr="solid-body1.gif"/>
          <p:cNvPicPr>
            <a:picLocks noChangeAspect="1"/>
          </p:cNvPicPr>
          <p:nvPr/>
        </p:nvPicPr>
        <p:blipFill>
          <a:blip r:embed="rId3"/>
          <a:srcRect/>
          <a:stretch>
            <a:fillRect/>
          </a:stretch>
        </p:blipFill>
        <p:spPr bwMode="auto">
          <a:xfrm>
            <a:off x="4445057" y="4549074"/>
            <a:ext cx="2963889" cy="2139805"/>
          </a:xfrm>
          <a:prstGeom prst="rect">
            <a:avLst/>
          </a:prstGeom>
          <a:noFill/>
          <a:ln w="9525">
            <a:noFill/>
            <a:miter lim="800000"/>
            <a:headEnd/>
            <a:tailEnd/>
          </a:ln>
        </p:spPr>
      </p:pic>
      <p:pic>
        <p:nvPicPr>
          <p:cNvPr id="9" name="Picture 8" descr="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662" y="2953968"/>
            <a:ext cx="2156591" cy="1017029"/>
          </a:xfrm>
          <a:prstGeom prst="rect">
            <a:avLst/>
          </a:prstGeom>
        </p:spPr>
      </p:pic>
      <p:sp>
        <p:nvSpPr>
          <p:cNvPr id="3" name="TextBox 2"/>
          <p:cNvSpPr txBox="1"/>
          <p:nvPr/>
        </p:nvSpPr>
        <p:spPr>
          <a:xfrm>
            <a:off x="457200" y="4963747"/>
            <a:ext cx="3451749" cy="369332"/>
          </a:xfrm>
          <a:prstGeom prst="rect">
            <a:avLst/>
          </a:prstGeom>
          <a:noFill/>
        </p:spPr>
        <p:txBody>
          <a:bodyPr wrap="none" rtlCol="0">
            <a:spAutoFit/>
          </a:bodyPr>
          <a:lstStyle/>
          <a:p>
            <a:r>
              <a:rPr lang="en-US" dirty="0" smtClean="0"/>
              <a:t>Figure shows k</a:t>
            </a:r>
            <a:r>
              <a:rPr lang="en-US" baseline="-25000" dirty="0" smtClean="0"/>
              <a:t>1</a:t>
            </a:r>
            <a:r>
              <a:rPr lang="en-US" dirty="0" smtClean="0"/>
              <a:t> (k</a:t>
            </a:r>
            <a:r>
              <a:rPr lang="en-US" baseline="-25000" dirty="0" smtClean="0"/>
              <a:t>2</a:t>
            </a:r>
            <a:r>
              <a:rPr lang="en-US" dirty="0" smtClean="0"/>
              <a:t> is constant)</a:t>
            </a:r>
            <a:endParaRPr lang="en-US" dirty="0"/>
          </a:p>
        </p:txBody>
      </p:sp>
      <p:sp>
        <p:nvSpPr>
          <p:cNvPr id="4" name="TextBox 3"/>
          <p:cNvSpPr txBox="1"/>
          <p:nvPr/>
        </p:nvSpPr>
        <p:spPr>
          <a:xfrm>
            <a:off x="7408946" y="4876151"/>
            <a:ext cx="1818527" cy="646331"/>
          </a:xfrm>
          <a:prstGeom prst="rect">
            <a:avLst/>
          </a:prstGeom>
          <a:noFill/>
        </p:spPr>
        <p:txBody>
          <a:bodyPr wrap="none" rtlCol="0">
            <a:spAutoFit/>
          </a:bodyPr>
          <a:lstStyle/>
          <a:p>
            <a:r>
              <a:rPr lang="en-US" dirty="0" smtClean="0"/>
              <a:t>Figure illustrating</a:t>
            </a:r>
          </a:p>
          <a:p>
            <a:r>
              <a:rPr lang="en-US" dirty="0" smtClean="0"/>
              <a:t>Flow field</a:t>
            </a:r>
            <a:endParaRPr lang="en-US" dirty="0"/>
          </a:p>
        </p:txBody>
      </p:sp>
      <p:pic>
        <p:nvPicPr>
          <p:cNvPr id="10" name="Picture 9" descr="header_essl.jpg"/>
          <p:cNvPicPr>
            <a:picLocks noChangeAspect="1"/>
          </p:cNvPicPr>
          <p:nvPr/>
        </p:nvPicPr>
        <p:blipFill>
          <a:blip r:embed="rId5"/>
          <a:srcRect/>
          <a:stretch>
            <a:fillRect/>
          </a:stretch>
        </p:blipFill>
        <p:spPr bwMode="auto">
          <a:xfrm>
            <a:off x="0" y="6373813"/>
            <a:ext cx="9144000" cy="484187"/>
          </a:xfrm>
          <a:prstGeom prst="rect">
            <a:avLst/>
          </a:prstGeom>
          <a:noFill/>
          <a:ln w="9525">
            <a:noFill/>
            <a:miter lim="800000"/>
            <a:headEnd/>
            <a:tailEnd/>
          </a:ln>
        </p:spPr>
      </p:pic>
    </p:spTree>
    <p:extLst>
      <p:ext uri="{BB962C8B-B14F-4D97-AF65-F5344CB8AC3E}">
        <p14:creationId xmlns:p14="http://schemas.microsoft.com/office/powerpoint/2010/main" val="12200402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vie-mono.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42" y="626749"/>
            <a:ext cx="9144000" cy="5149645"/>
          </a:xfrm>
          <a:prstGeom prst="rect">
            <a:avLst/>
          </a:prstGeom>
        </p:spPr>
      </p:pic>
      <p:pic>
        <p:nvPicPr>
          <p:cNvPr id="9" name="Picture 8" descr="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40" y="5242398"/>
            <a:ext cx="1874716" cy="884099"/>
          </a:xfrm>
          <a:prstGeom prst="rect">
            <a:avLst/>
          </a:prstGeom>
        </p:spPr>
      </p:pic>
      <p:sp>
        <p:nvSpPr>
          <p:cNvPr id="10" name="TextBox 9"/>
          <p:cNvSpPr txBox="1"/>
          <p:nvPr/>
        </p:nvSpPr>
        <p:spPr>
          <a:xfrm>
            <a:off x="215140" y="4314327"/>
            <a:ext cx="1773442" cy="923330"/>
          </a:xfrm>
          <a:prstGeom prst="rect">
            <a:avLst/>
          </a:prstGeom>
          <a:noFill/>
        </p:spPr>
        <p:txBody>
          <a:bodyPr wrap="none" rtlCol="0">
            <a:spAutoFit/>
          </a:bodyPr>
          <a:lstStyle/>
          <a:p>
            <a:r>
              <a:rPr lang="en-US" dirty="0" smtClean="0"/>
              <a:t>Non-linear </a:t>
            </a:r>
          </a:p>
          <a:p>
            <a:r>
              <a:rPr lang="en-US" dirty="0" smtClean="0"/>
              <a:t>“terminator-toy” </a:t>
            </a:r>
          </a:p>
          <a:p>
            <a:r>
              <a:rPr lang="en-US" dirty="0"/>
              <a:t>c</a:t>
            </a:r>
            <a:r>
              <a:rPr lang="en-US" dirty="0" smtClean="0"/>
              <a:t>hemistry:</a:t>
            </a:r>
            <a:endParaRPr lang="en-US" dirty="0"/>
          </a:p>
        </p:txBody>
      </p:sp>
      <p:sp>
        <p:nvSpPr>
          <p:cNvPr id="3" name="TextBox 2"/>
          <p:cNvSpPr txBox="1"/>
          <p:nvPr/>
        </p:nvSpPr>
        <p:spPr>
          <a:xfrm>
            <a:off x="204783" y="43733"/>
            <a:ext cx="497652" cy="584776"/>
          </a:xfrm>
          <a:prstGeom prst="rect">
            <a:avLst/>
          </a:prstGeom>
          <a:noFill/>
        </p:spPr>
        <p:txBody>
          <a:bodyPr wrap="none" rtlCol="0">
            <a:spAutoFit/>
          </a:bodyPr>
          <a:lstStyle/>
          <a:p>
            <a:r>
              <a:rPr lang="en-US" sz="3200" dirty="0" err="1" smtClean="0"/>
              <a:t>Cl</a:t>
            </a:r>
            <a:endParaRPr lang="en-US" sz="3200" dirty="0"/>
          </a:p>
        </p:txBody>
      </p:sp>
      <p:sp>
        <p:nvSpPr>
          <p:cNvPr id="7" name="TextBox 6"/>
          <p:cNvSpPr txBox="1"/>
          <p:nvPr/>
        </p:nvSpPr>
        <p:spPr>
          <a:xfrm>
            <a:off x="5036256" y="75730"/>
            <a:ext cx="724344" cy="584776"/>
          </a:xfrm>
          <a:prstGeom prst="rect">
            <a:avLst/>
          </a:prstGeom>
          <a:noFill/>
        </p:spPr>
        <p:txBody>
          <a:bodyPr wrap="none" rtlCol="0">
            <a:spAutoFit/>
          </a:bodyPr>
          <a:lstStyle/>
          <a:p>
            <a:r>
              <a:rPr lang="en-US" sz="3200" dirty="0" smtClean="0"/>
              <a:t>Cl</a:t>
            </a:r>
            <a:r>
              <a:rPr lang="en-US" sz="3200" baseline="-25000" dirty="0" smtClean="0"/>
              <a:t>2</a:t>
            </a:r>
            <a:endParaRPr lang="en-US" sz="3200" baseline="-25000" dirty="0"/>
          </a:p>
        </p:txBody>
      </p:sp>
      <p:sp>
        <p:nvSpPr>
          <p:cNvPr id="8" name="TextBox 7"/>
          <p:cNvSpPr txBox="1"/>
          <p:nvPr/>
        </p:nvSpPr>
        <p:spPr>
          <a:xfrm>
            <a:off x="6549483" y="5573194"/>
            <a:ext cx="2579485" cy="584776"/>
          </a:xfrm>
          <a:prstGeom prst="rect">
            <a:avLst/>
          </a:prstGeom>
          <a:noFill/>
        </p:spPr>
        <p:txBody>
          <a:bodyPr wrap="none" rtlCol="0">
            <a:spAutoFit/>
          </a:bodyPr>
          <a:lstStyle/>
          <a:p>
            <a:r>
              <a:rPr lang="en-US" sz="3200" dirty="0" err="1" smtClean="0"/>
              <a:t>Cl</a:t>
            </a:r>
            <a:r>
              <a:rPr lang="en-US" sz="3200" baseline="-25000" dirty="0" err="1" smtClean="0"/>
              <a:t>y</a:t>
            </a:r>
            <a:r>
              <a:rPr lang="en-US" sz="3200" dirty="0" smtClean="0"/>
              <a:t>=Cl+2*Cl</a:t>
            </a:r>
            <a:r>
              <a:rPr lang="en-US" sz="3200" baseline="-25000" dirty="0" smtClean="0"/>
              <a:t>2</a:t>
            </a:r>
            <a:endParaRPr lang="en-US" sz="3200" baseline="-25000" dirty="0"/>
          </a:p>
        </p:txBody>
      </p:sp>
      <p:pic>
        <p:nvPicPr>
          <p:cNvPr id="11" name="Picture 10" descr="header_essl.jpg"/>
          <p:cNvPicPr>
            <a:picLocks noChangeAspect="1"/>
          </p:cNvPicPr>
          <p:nvPr/>
        </p:nvPicPr>
        <p:blipFill>
          <a:blip r:embed="rId4"/>
          <a:srcRect/>
          <a:stretch>
            <a:fillRect/>
          </a:stretch>
        </p:blipFill>
        <p:spPr bwMode="auto">
          <a:xfrm>
            <a:off x="0" y="6373813"/>
            <a:ext cx="9144000" cy="484187"/>
          </a:xfrm>
          <a:prstGeom prst="rect">
            <a:avLst/>
          </a:prstGeom>
          <a:noFill/>
          <a:ln w="9525">
            <a:noFill/>
            <a:miter lim="800000"/>
            <a:headEnd/>
            <a:tailEnd/>
          </a:ln>
        </p:spPr>
      </p:pic>
    </p:spTree>
    <p:extLst>
      <p:ext uri="{BB962C8B-B14F-4D97-AF65-F5344CB8AC3E}">
        <p14:creationId xmlns:p14="http://schemas.microsoft.com/office/powerpoint/2010/main" val="28194308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16" name="Rectangle 15"/>
          <p:cNvSpPr/>
          <p:nvPr/>
        </p:nvSpPr>
        <p:spPr>
          <a:xfrm>
            <a:off x="4041775" y="4021742"/>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357244" y="6133390"/>
            <a:ext cx="181114" cy="240423"/>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510600" y="4787719"/>
            <a:ext cx="1644563" cy="767345"/>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132332" y="3798961"/>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47801" y="6021999"/>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510600" y="4564938"/>
            <a:ext cx="1438066"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461000" y="4579938"/>
            <a:ext cx="1871663" cy="876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a:t>
            </a:r>
          </a:p>
        </p:txBody>
      </p:sp>
      <p:sp>
        <p:nvSpPr>
          <p:cNvPr id="31" name="Rectangle 30"/>
          <p:cNvSpPr/>
          <p:nvPr/>
        </p:nvSpPr>
        <p:spPr>
          <a:xfrm>
            <a:off x="4284732" y="3951361"/>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529" y="73021"/>
            <a:ext cx="6809050" cy="6300791"/>
          </a:xfrm>
          <a:prstGeom prst="rect">
            <a:avLst/>
          </a:prstGeom>
        </p:spPr>
      </p:pic>
    </p:spTree>
    <p:extLst>
      <p:ext uri="{BB962C8B-B14F-4D97-AF65-F5344CB8AC3E}">
        <p14:creationId xmlns:p14="http://schemas.microsoft.com/office/powerpoint/2010/main" val="14195150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0637" y="2524742"/>
            <a:ext cx="8229600" cy="1143000"/>
          </a:xfrm>
        </p:spPr>
        <p:txBody>
          <a:bodyPr/>
          <a:lstStyle/>
          <a:p>
            <a:r>
              <a:rPr lang="en-US" sz="3200" dirty="0" smtClean="0">
                <a:solidFill>
                  <a:schemeClr val="tx2"/>
                </a:solidFill>
                <a:latin typeface="Optima ExtraBlack" charset="0"/>
              </a:rPr>
              <a:t>These are the basic ideas … </a:t>
            </a:r>
            <a:br>
              <a:rPr lang="en-US" sz="3200" dirty="0" smtClean="0">
                <a:solidFill>
                  <a:schemeClr val="tx2"/>
                </a:solidFill>
                <a:latin typeface="Optima ExtraBlack" charset="0"/>
              </a:rPr>
            </a:br>
            <a:r>
              <a:rPr lang="en-US" sz="3200" dirty="0" smtClean="0">
                <a:solidFill>
                  <a:schemeClr val="tx2"/>
                </a:solidFill>
                <a:latin typeface="Optima ExtraBlack" charset="0"/>
              </a:rPr>
              <a:t/>
            </a:r>
            <a:br>
              <a:rPr lang="en-US" sz="3200" dirty="0" smtClean="0">
                <a:solidFill>
                  <a:schemeClr val="tx2"/>
                </a:solidFill>
                <a:latin typeface="Optima ExtraBlack" charset="0"/>
              </a:rPr>
            </a:br>
            <a:r>
              <a:rPr lang="en-US" sz="3200" dirty="0" smtClean="0">
                <a:solidFill>
                  <a:schemeClr val="tx2"/>
                </a:solidFill>
                <a:latin typeface="Optima ExtraBlack" charset="0"/>
              </a:rPr>
              <a:t>Exact test case specification is still work-in-progress …</a:t>
            </a:r>
            <a:endParaRPr lang="en-US" sz="3200" dirty="0"/>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Tree>
    <p:extLst>
      <p:ext uri="{BB962C8B-B14F-4D97-AF65-F5344CB8AC3E}">
        <p14:creationId xmlns:p14="http://schemas.microsoft.com/office/powerpoint/2010/main" val="13616275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0637" y="2524742"/>
            <a:ext cx="8229600" cy="1143000"/>
          </a:xfrm>
        </p:spPr>
        <p:txBody>
          <a:bodyPr/>
          <a:lstStyle/>
          <a:p>
            <a:r>
              <a:rPr lang="en-US" sz="3200" dirty="0" smtClean="0">
                <a:solidFill>
                  <a:schemeClr val="tx2"/>
                </a:solidFill>
                <a:latin typeface="Optima ExtraBlack" charset="0"/>
              </a:rPr>
              <a:t>Part 1</a:t>
            </a:r>
            <a:endParaRPr lang="en-US" sz="3200" dirty="0"/>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Tree>
    <p:extLst>
      <p:ext uri="{BB962C8B-B14F-4D97-AF65-F5344CB8AC3E}">
        <p14:creationId xmlns:p14="http://schemas.microsoft.com/office/powerpoint/2010/main" val="7780212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6" name="Title 1"/>
          <p:cNvSpPr txBox="1">
            <a:spLocks/>
          </p:cNvSpPr>
          <p:nvPr/>
        </p:nvSpPr>
        <p:spPr bwMode="auto">
          <a:xfrm>
            <a:off x="184535" y="3454400"/>
            <a:ext cx="895946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endParaRPr lang="en-US" sz="2000" dirty="0" smtClean="0">
              <a:solidFill>
                <a:schemeClr val="tx2"/>
              </a:solidFill>
              <a:latin typeface="Arial Rounded MT Bold"/>
              <a:cs typeface="Arial Rounded MT Bold"/>
            </a:endParaRPr>
          </a:p>
          <a:p>
            <a:pPr lvl="0" eaLnBrk="0" hangingPunct="0">
              <a:defRPr/>
            </a:pPr>
            <a:r>
              <a:rPr lang="en-US" sz="2000" dirty="0" smtClean="0">
                <a:solidFill>
                  <a:schemeClr val="tx2"/>
                </a:solidFill>
                <a:latin typeface="Arial Rounded MT Bold"/>
                <a:cs typeface="Arial Rounded MT Bold"/>
              </a:rPr>
              <a:t>Facilitate scheme </a:t>
            </a:r>
            <a:r>
              <a:rPr lang="en-US" sz="2000" dirty="0" err="1" smtClean="0">
                <a:solidFill>
                  <a:schemeClr val="tx2"/>
                </a:solidFill>
                <a:latin typeface="Arial Rounded MT Bold"/>
                <a:cs typeface="Arial Rounded MT Bold"/>
              </a:rPr>
              <a:t>intercomparison</a:t>
            </a:r>
            <a:r>
              <a:rPr lang="en-US" sz="2000" dirty="0" smtClean="0">
                <a:solidFill>
                  <a:schemeClr val="tx2"/>
                </a:solidFill>
                <a:latin typeface="Arial Rounded MT Bold"/>
                <a:cs typeface="Arial Rounded MT Bold"/>
              </a:rPr>
              <a:t> (model development)</a:t>
            </a:r>
            <a:br>
              <a:rPr lang="en-US" sz="2000" dirty="0" smtClean="0">
                <a:solidFill>
                  <a:schemeClr val="tx2"/>
                </a:solidFill>
                <a:latin typeface="Arial Rounded MT Bold"/>
                <a:cs typeface="Arial Rounded MT Bold"/>
              </a:rPr>
            </a:br>
            <a:r>
              <a:rPr lang="en-US" sz="1400" dirty="0" smtClean="0">
                <a:solidFill>
                  <a:schemeClr val="tx2"/>
                </a:solidFill>
                <a:latin typeface="Arial Rounded MT Bold"/>
                <a:cs typeface="Arial Rounded MT Bold"/>
              </a:rPr>
              <a:t>(specific guidelines on resolution, test case configuration)</a:t>
            </a:r>
            <a:br>
              <a:rPr lang="en-US" sz="1400" dirty="0" smtClean="0">
                <a:solidFill>
                  <a:schemeClr val="tx2"/>
                </a:solidFill>
                <a:latin typeface="Arial Rounded MT Bold"/>
                <a:cs typeface="Arial Rounded MT Bold"/>
              </a:rPr>
            </a:br>
            <a:endParaRPr lang="en-US" sz="1400" dirty="0" smtClean="0">
              <a:solidFill>
                <a:schemeClr val="tx2"/>
              </a:solidFill>
              <a:latin typeface="Arial Rounded MT Bold"/>
              <a:cs typeface="Arial Rounded MT Bold"/>
            </a:endParaRPr>
          </a:p>
          <a:p>
            <a:pPr lvl="0" eaLnBrk="0" hangingPunct="0">
              <a:defRPr/>
            </a:pPr>
            <a:r>
              <a:rPr lang="en-US" sz="2000" dirty="0" smtClean="0">
                <a:solidFill>
                  <a:schemeClr val="tx2"/>
                </a:solidFill>
                <a:latin typeface="Arial Rounded MT Bold"/>
                <a:cs typeface="Arial Rounded MT Bold"/>
              </a:rPr>
              <a:t>Assess important aspects of accuracy in geophysical fluid dynamics</a:t>
            </a:r>
            <a:br>
              <a:rPr lang="en-US" sz="2000" dirty="0" smtClean="0">
                <a:solidFill>
                  <a:schemeClr val="tx2"/>
                </a:solidFill>
                <a:latin typeface="Arial Rounded MT Bold"/>
                <a:cs typeface="Arial Rounded MT Bold"/>
              </a:rPr>
            </a:br>
            <a:r>
              <a:rPr lang="en-US" sz="2000" dirty="0" smtClean="0">
                <a:solidFill>
                  <a:schemeClr val="tx2"/>
                </a:solidFill>
                <a:latin typeface="Arial Rounded MT Bold"/>
                <a:cs typeface="Arial Rounded MT Bold"/>
              </a:rPr>
              <a:t>(that we believe current idealized testing does not!) using a “minimal”</a:t>
            </a:r>
          </a:p>
          <a:p>
            <a:pPr lvl="0" eaLnBrk="0" hangingPunct="0">
              <a:defRPr/>
            </a:pPr>
            <a:r>
              <a:rPr lang="en-US" sz="2000" dirty="0" smtClean="0">
                <a:solidFill>
                  <a:schemeClr val="tx2"/>
                </a:solidFill>
                <a:latin typeface="Arial Rounded MT Bold"/>
                <a:cs typeface="Arial Rounded MT Bold"/>
              </a:rPr>
              <a:t>test case suite</a:t>
            </a:r>
            <a:br>
              <a:rPr lang="en-US" sz="2000" dirty="0" smtClean="0">
                <a:solidFill>
                  <a:schemeClr val="tx2"/>
                </a:solidFill>
                <a:latin typeface="Arial Rounded MT Bold"/>
                <a:cs typeface="Arial Rounded MT Bold"/>
              </a:rPr>
            </a:br>
            <a:endParaRPr lang="en-US" sz="2000" dirty="0" smtClean="0">
              <a:solidFill>
                <a:schemeClr val="tx2"/>
              </a:solidFill>
              <a:latin typeface="Arial Rounded MT Bold"/>
              <a:cs typeface="Arial Rounded MT Bold"/>
            </a:endParaRPr>
          </a:p>
          <a:p>
            <a:pPr lvl="0" eaLnBrk="0" hangingPunct="0">
              <a:defRPr/>
            </a:pPr>
            <a:r>
              <a:rPr lang="en-US" sz="2000" dirty="0" smtClean="0">
                <a:solidFill>
                  <a:schemeClr val="tx2"/>
                </a:solidFill>
                <a:latin typeface="Arial Rounded MT Bold"/>
                <a:cs typeface="Arial Rounded MT Bold"/>
              </a:rPr>
              <a:t>Keep things simple !!!! </a:t>
            </a:r>
            <a:br>
              <a:rPr lang="en-US" sz="2000" dirty="0" smtClean="0">
                <a:solidFill>
                  <a:schemeClr val="tx2"/>
                </a:solidFill>
                <a:latin typeface="Arial Rounded MT Bold"/>
                <a:cs typeface="Arial Rounded MT Bold"/>
              </a:rPr>
            </a:br>
            <a:r>
              <a:rPr lang="en-US" sz="2000" dirty="0" smtClean="0">
                <a:solidFill>
                  <a:schemeClr val="tx2"/>
                </a:solidFill>
                <a:latin typeface="Arial Rounded MT Bold"/>
                <a:cs typeface="Arial Rounded MT Bold"/>
              </a:rPr>
              <a:t>Only 2 analytical wind fields and 4 initial conditions – the rest is diagnostics!</a:t>
            </a:r>
          </a:p>
          <a:p>
            <a:pPr lvl="0" eaLnBrk="0" hangingPunct="0">
              <a:defRPr/>
            </a:pPr>
            <a:r>
              <a:rPr lang="en-US" sz="1400" dirty="0" smtClean="0">
                <a:solidFill>
                  <a:schemeClr val="tx2"/>
                </a:solidFill>
                <a:latin typeface="Arial Rounded MT Bold"/>
                <a:cs typeface="Arial Rounded MT Bold"/>
              </a:rPr>
              <a:t>(almost any test case suite could be extended to include more tests that could provide more insights into specific aspects of accuracy particularly useful for some classes of schemes and applications)</a:t>
            </a:r>
            <a:br>
              <a:rPr lang="en-US" sz="1400" dirty="0" smtClean="0">
                <a:solidFill>
                  <a:schemeClr val="tx2"/>
                </a:solidFill>
                <a:latin typeface="Arial Rounded MT Bold"/>
                <a:cs typeface="Arial Rounded MT Bold"/>
              </a:rPr>
            </a:br>
            <a:endParaRPr lang="en-US" sz="1400" dirty="0" smtClean="0">
              <a:solidFill>
                <a:schemeClr val="tx2"/>
              </a:solidFill>
              <a:latin typeface="Arial Rounded MT Bold"/>
              <a:cs typeface="Arial Rounded MT Bold"/>
            </a:endParaRPr>
          </a:p>
          <a:p>
            <a:pPr lvl="0" eaLnBrk="0" hangingPunct="0">
              <a:defRPr/>
            </a:pPr>
            <a:r>
              <a:rPr lang="en-US" sz="2000" dirty="0" smtClean="0">
                <a:solidFill>
                  <a:schemeClr val="tx2"/>
                </a:solidFill>
                <a:latin typeface="Arial Rounded MT Bold"/>
                <a:cs typeface="Arial Rounded MT Bold"/>
              </a:rPr>
              <a:t>Assume that scheme developers have already tested their scheme with simpler test cases (solid-body rotation, etc.) and we do not ask modelers to report on them</a:t>
            </a:r>
          </a:p>
          <a:p>
            <a:pPr lvl="0" eaLnBrk="0" hangingPunct="0">
              <a:defRPr/>
            </a:pPr>
            <a:endParaRPr lang="en-US" sz="2000" dirty="0" smtClean="0">
              <a:solidFill>
                <a:schemeClr val="tx2"/>
              </a:solidFill>
              <a:latin typeface="Arial Rounded MT Bold"/>
              <a:cs typeface="Arial Rounded MT Bold"/>
            </a:endParaRPr>
          </a:p>
          <a:p>
            <a:pPr lvl="0" eaLnBrk="0" hangingPunct="0">
              <a:defRPr/>
            </a:pP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endParaRPr lang="en-US" sz="2000" dirty="0" smtClean="0">
              <a:solidFill>
                <a:schemeClr val="tx2"/>
              </a:solidFill>
              <a:latin typeface="Arial Rounded MT Bold"/>
              <a:cs typeface="Arial Rounded MT Bold"/>
            </a:endParaRPr>
          </a:p>
        </p:txBody>
      </p:sp>
      <p:sp>
        <p:nvSpPr>
          <p:cNvPr id="8" name="Title 1"/>
          <p:cNvSpPr>
            <a:spLocks noGrp="1"/>
          </p:cNvSpPr>
          <p:nvPr>
            <p:ph type="title"/>
          </p:nvPr>
        </p:nvSpPr>
        <p:spPr>
          <a:xfrm>
            <a:off x="457200" y="420201"/>
            <a:ext cx="8229600" cy="1143000"/>
          </a:xfrm>
        </p:spPr>
        <p:txBody>
          <a:bodyPr/>
          <a:lstStyle/>
          <a:p>
            <a:r>
              <a:rPr lang="en-US" sz="3200" dirty="0" smtClean="0">
                <a:solidFill>
                  <a:schemeClr val="tx2"/>
                </a:solidFill>
                <a:latin typeface="Optima ExtraBlack" charset="0"/>
              </a:rPr>
              <a:t>Design objectives</a:t>
            </a:r>
            <a:r>
              <a:rPr lang="en-US" sz="3200" dirty="0" smtClean="0"/>
              <a:t/>
            </a:r>
            <a:br>
              <a:rPr lang="en-US" sz="3200" dirty="0" smtClean="0"/>
            </a:b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66000"/>
            <a:ext cx="8229600" cy="1143000"/>
          </a:xfrm>
        </p:spPr>
        <p:txBody>
          <a:bodyPr/>
          <a:lstStyle/>
          <a:p>
            <a:r>
              <a:rPr lang="en-US" sz="3200" dirty="0" smtClean="0">
                <a:solidFill>
                  <a:schemeClr val="tx2"/>
                </a:solidFill>
                <a:latin typeface="Optima ExtraBlack" charset="0"/>
              </a:rPr>
              <a:t>Some things that I will NOT talk about</a:t>
            </a:r>
            <a:endParaRPr lang="en-US" sz="3200" dirty="0"/>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2" name="TextBox 1"/>
          <p:cNvSpPr txBox="1"/>
          <p:nvPr/>
        </p:nvSpPr>
        <p:spPr>
          <a:xfrm>
            <a:off x="248171" y="977000"/>
            <a:ext cx="8718027" cy="1477328"/>
          </a:xfrm>
          <a:prstGeom prst="rect">
            <a:avLst/>
          </a:prstGeom>
          <a:noFill/>
        </p:spPr>
        <p:txBody>
          <a:bodyPr wrap="none" rtlCol="0">
            <a:spAutoFit/>
          </a:bodyPr>
          <a:lstStyle/>
          <a:p>
            <a:pPr marL="342900" indent="-342900">
              <a:buAutoNum type="arabicPeriod"/>
            </a:pPr>
            <a:r>
              <a:rPr lang="en-US" dirty="0" smtClean="0">
                <a:solidFill>
                  <a:schemeClr val="tx2"/>
                </a:solidFill>
                <a:latin typeface="Arial Rounded MT Bold"/>
                <a:cs typeface="Arial Rounded MT Bold"/>
              </a:rPr>
              <a:t>Release of Spectral-Element (SE) dynamical core in CAM:</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SE </a:t>
            </a:r>
            <a:r>
              <a:rPr lang="en-US" dirty="0">
                <a:solidFill>
                  <a:schemeClr val="tx2"/>
                </a:solidFill>
                <a:latin typeface="Arial Rounded MT Bold"/>
                <a:cs typeface="Arial Rounded MT Bold"/>
              </a:rPr>
              <a:t>1 degree CAM5 “AMIP” </a:t>
            </a:r>
            <a:r>
              <a:rPr lang="en-US" dirty="0" smtClean="0">
                <a:solidFill>
                  <a:schemeClr val="tx2"/>
                </a:solidFill>
                <a:latin typeface="Arial Rounded MT Bold"/>
                <a:cs typeface="Arial Rounded MT Bold"/>
              </a:rPr>
              <a:t>configuration </a:t>
            </a:r>
            <a:r>
              <a:rPr lang="en-US" dirty="0">
                <a:solidFill>
                  <a:schemeClr val="tx2"/>
                </a:solidFill>
                <a:latin typeface="Arial Rounded MT Bold"/>
                <a:cs typeface="Arial Rounded MT Bold"/>
              </a:rPr>
              <a:t>are now scientifically supported!</a:t>
            </a:r>
            <a:br>
              <a:rPr lang="en-US" dirty="0">
                <a:solidFill>
                  <a:schemeClr val="tx2"/>
                </a:solidFill>
                <a:latin typeface="Arial Rounded MT Bold"/>
                <a:cs typeface="Arial Rounded MT Bold"/>
              </a:rPr>
            </a:br>
            <a:r>
              <a:rPr lang="en-US" dirty="0" smtClean="0">
                <a:solidFill>
                  <a:schemeClr val="tx2"/>
                </a:solidFill>
                <a:latin typeface="Arial Rounded MT Bold"/>
                <a:cs typeface="Arial Rounded MT Bold"/>
              </a:rPr>
              <a:t>(SE supports mesh-refinement)</a:t>
            </a:r>
          </a:p>
          <a:p>
            <a:endParaRPr lang="en-US" dirty="0" smtClean="0">
              <a:solidFill>
                <a:schemeClr val="tx2"/>
              </a:solidFill>
              <a:latin typeface="Arial Rounded MT Bold"/>
              <a:cs typeface="Arial Rounded MT Bold"/>
            </a:endParaRPr>
          </a:p>
        </p:txBody>
      </p:sp>
      <p:pic>
        <p:nvPicPr>
          <p:cNvPr id="3" name="Picture 2" descr="Screen Shot 2013-07-23 at 12.33.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404" y="2313087"/>
            <a:ext cx="4900285" cy="4060726"/>
          </a:xfrm>
          <a:prstGeom prst="rect">
            <a:avLst/>
          </a:prstGeom>
        </p:spPr>
      </p:pic>
    </p:spTree>
    <p:extLst>
      <p:ext uri="{BB962C8B-B14F-4D97-AF65-F5344CB8AC3E}">
        <p14:creationId xmlns:p14="http://schemas.microsoft.com/office/powerpoint/2010/main" val="23187548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6" name="Title 1"/>
          <p:cNvSpPr txBox="1">
            <a:spLocks/>
          </p:cNvSpPr>
          <p:nvPr/>
        </p:nvSpPr>
        <p:spPr bwMode="auto">
          <a:xfrm>
            <a:off x="184535" y="3280711"/>
            <a:ext cx="895946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n-US" sz="2000" dirty="0" smtClean="0">
                <a:solidFill>
                  <a:srgbClr val="FF0000"/>
                </a:solidFill>
                <a:latin typeface="Arial Rounded MT Bold"/>
                <a:cs typeface="Arial Rounded MT Bold"/>
              </a:rPr>
              <a:t>community asked to bring solutions to new test suite</a:t>
            </a:r>
          </a:p>
          <a:p>
            <a:pPr lvl="0" algn="ctr" eaLnBrk="0" hangingPunct="0">
              <a:defRPr/>
            </a:pP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endParaRPr lang="en-US" sz="2000" dirty="0" smtClean="0">
              <a:solidFill>
                <a:schemeClr val="tx2"/>
              </a:solidFill>
              <a:latin typeface="Arial Rounded MT Bold"/>
              <a:cs typeface="Arial Rounded MT Bold"/>
            </a:endParaRPr>
          </a:p>
          <a:p>
            <a:pPr lvl="0" eaLnBrk="0" hangingPunct="0">
              <a:defRPr/>
            </a:pPr>
            <a:r>
              <a:rPr lang="en-US" sz="2000" dirty="0" smtClean="0">
                <a:solidFill>
                  <a:schemeClr val="tx2"/>
                </a:solidFill>
                <a:latin typeface="Arial Rounded MT Bold"/>
                <a:cs typeface="Arial Rounded MT Bold"/>
              </a:rPr>
              <a:t>Passive &amp; inert idealized 2D transport test cases designed to assess:       </a:t>
            </a:r>
          </a:p>
          <a:p>
            <a:pPr lvl="0" eaLnBrk="0" hangingPunct="0">
              <a:defRPr/>
            </a:pPr>
            <a:endParaRPr lang="en-US" sz="2000" dirty="0" smtClean="0">
              <a:solidFill>
                <a:schemeClr val="tx2"/>
              </a:solidFill>
              <a:latin typeface="Arial Rounded MT Bold"/>
              <a:cs typeface="Arial Rounded MT Bold"/>
            </a:endParaRPr>
          </a:p>
          <a:p>
            <a:pPr marL="457200" lvl="0" indent="-457200" eaLnBrk="0" hangingPunct="0">
              <a:defRPr/>
            </a:pPr>
            <a:r>
              <a:rPr lang="en-US" sz="2000" dirty="0" smtClean="0">
                <a:solidFill>
                  <a:schemeClr val="tx2"/>
                </a:solidFill>
                <a:latin typeface="Arial Rounded MT Bold"/>
                <a:cs typeface="Arial Rounded MT Bold"/>
              </a:rPr>
              <a:t>1. Numerical order of convergence </a:t>
            </a:r>
            <a:r>
              <a:rPr lang="en-US" sz="1100" dirty="0" smtClean="0">
                <a:solidFill>
                  <a:schemeClr val="tx2"/>
                </a:solidFill>
                <a:latin typeface="Arial Rounded MT Bold"/>
                <a:cs typeface="Arial Rounded MT Bold"/>
              </a:rPr>
              <a:t>(C</a:t>
            </a:r>
            <a:r>
              <a:rPr lang="en-US" sz="1100" baseline="30000" dirty="0" smtClean="0">
                <a:solidFill>
                  <a:schemeClr val="tx2"/>
                </a:solidFill>
                <a:latin typeface="Arial Rounded MT Bold"/>
                <a:cs typeface="Arial Rounded MT Bold"/>
              </a:rPr>
              <a:t>∞</a:t>
            </a:r>
            <a:r>
              <a:rPr lang="en-US" sz="1100" dirty="0" smtClean="0">
                <a:solidFill>
                  <a:schemeClr val="tx2"/>
                </a:solidFill>
                <a:latin typeface="Arial Rounded MT Bold"/>
                <a:cs typeface="Arial Rounded MT Bold"/>
              </a:rPr>
              <a:t> initial conditions) – </a:t>
            </a:r>
            <a:r>
              <a:rPr lang="en-US" sz="1100" dirty="0" err="1" smtClean="0">
                <a:solidFill>
                  <a:schemeClr val="tx2"/>
                </a:solidFill>
                <a:latin typeface="Lucida Grande"/>
                <a:ea typeface="Lucida Grande"/>
                <a:cs typeface="Lucida Grande"/>
              </a:rPr>
              <a:t>Δ</a:t>
            </a:r>
            <a:r>
              <a:rPr lang="en-US" sz="1100" dirty="0" err="1" smtClean="0">
                <a:solidFill>
                  <a:schemeClr val="tx2"/>
                </a:solidFill>
                <a:latin typeface="Arial Rounded MT Bold"/>
                <a:cs typeface="Arial Rounded MT Bold"/>
              </a:rPr>
              <a:t>x</a:t>
            </a:r>
            <a:r>
              <a:rPr lang="en-US" sz="1100" dirty="0" smtClean="0">
                <a:solidFill>
                  <a:schemeClr val="tx2"/>
                </a:solidFill>
                <a:latin typeface="Arial Rounded MT Bold"/>
                <a:cs typeface="Arial Rounded MT Bold"/>
              </a:rPr>
              <a:t> in [0.3</a:t>
            </a:r>
            <a:r>
              <a:rPr lang="en-US" sz="1100" baseline="30000" dirty="0" smtClean="0">
                <a:solidFill>
                  <a:schemeClr val="tx2"/>
                </a:solidFill>
                <a:latin typeface="Arial Rounded MT Bold"/>
                <a:cs typeface="Arial Rounded MT Bold"/>
              </a:rPr>
              <a:t>o</a:t>
            </a:r>
            <a:r>
              <a:rPr lang="en-US" sz="1100" dirty="0" smtClean="0">
                <a:solidFill>
                  <a:schemeClr val="tx2"/>
                </a:solidFill>
                <a:latin typeface="Arial Rounded MT Bold"/>
                <a:cs typeface="Arial Rounded MT Bold"/>
              </a:rPr>
              <a:t> ,3</a:t>
            </a:r>
            <a:r>
              <a:rPr lang="en-US" sz="1100" baseline="30000" dirty="0" smtClean="0">
                <a:solidFill>
                  <a:schemeClr val="tx2"/>
                </a:solidFill>
                <a:latin typeface="Arial Rounded MT Bold"/>
                <a:cs typeface="Arial Rounded MT Bold"/>
              </a:rPr>
              <a:t>o</a:t>
            </a:r>
            <a:r>
              <a:rPr lang="en-US" sz="1100" dirty="0" smtClean="0">
                <a:solidFill>
                  <a:schemeClr val="tx2"/>
                </a:solidFill>
                <a:latin typeface="Arial Rounded MT Bold"/>
                <a:cs typeface="Arial Rounded MT Bold"/>
              </a:rPr>
              <a:t>]</a:t>
            </a:r>
          </a:p>
          <a:p>
            <a:pPr marL="457200" lvl="0" indent="-457200" eaLnBrk="0" hangingPunct="0">
              <a:defRPr/>
            </a:pPr>
            <a:r>
              <a:rPr lang="en-US" sz="2000" dirty="0" smtClean="0">
                <a:solidFill>
                  <a:schemeClr val="tx2"/>
                </a:solidFill>
                <a:latin typeface="Arial Rounded MT Bold"/>
                <a:cs typeface="Arial Rounded MT Bold"/>
              </a:rPr>
              <a:t>2. “Minimal” resolution </a:t>
            </a:r>
            <a:r>
              <a:rPr lang="en-US" sz="1100" dirty="0" smtClean="0">
                <a:solidFill>
                  <a:schemeClr val="tx2"/>
                </a:solidFill>
                <a:latin typeface="Arial Rounded MT Bold"/>
                <a:cs typeface="Arial Rounded MT Bold"/>
              </a:rPr>
              <a:t>(C</a:t>
            </a:r>
            <a:r>
              <a:rPr lang="en-US" sz="1100" baseline="30000" dirty="0" smtClean="0">
                <a:solidFill>
                  <a:schemeClr val="tx2"/>
                </a:solidFill>
                <a:latin typeface="Arial Rounded MT Bold"/>
                <a:cs typeface="Arial Rounded MT Bold"/>
              </a:rPr>
              <a:t>1</a:t>
            </a:r>
            <a:r>
              <a:rPr lang="en-US" sz="1100" dirty="0" smtClean="0">
                <a:solidFill>
                  <a:schemeClr val="tx2"/>
                </a:solidFill>
                <a:latin typeface="Arial Rounded MT Bold"/>
                <a:cs typeface="Arial Rounded MT Bold"/>
              </a:rPr>
              <a:t> initial conditions)</a:t>
            </a:r>
            <a:endParaRPr lang="en-US" sz="2000" dirty="0" smtClean="0">
              <a:solidFill>
                <a:schemeClr val="tx2"/>
              </a:solidFill>
              <a:latin typeface="Arial Rounded MT Bold"/>
              <a:cs typeface="Arial Rounded MT Bold"/>
            </a:endParaRPr>
          </a:p>
          <a:p>
            <a:pPr marL="457200" lvl="0" indent="-457200" eaLnBrk="0" hangingPunct="0">
              <a:defRPr/>
            </a:pPr>
            <a:r>
              <a:rPr lang="en-US" sz="2000" dirty="0">
                <a:solidFill>
                  <a:schemeClr val="tx2"/>
                </a:solidFill>
                <a:latin typeface="Arial Rounded MT Bold"/>
                <a:cs typeface="Arial Rounded MT Bold"/>
              </a:rPr>
              <a:t>3</a:t>
            </a:r>
            <a:r>
              <a:rPr lang="en-US" sz="2000" dirty="0" smtClean="0">
                <a:solidFill>
                  <a:schemeClr val="tx2"/>
                </a:solidFill>
                <a:latin typeface="Arial Rounded MT Bold"/>
                <a:cs typeface="Arial Rounded MT Bold"/>
              </a:rPr>
              <a:t>. </a:t>
            </a:r>
            <a:r>
              <a:rPr lang="en-US" sz="2000" dirty="0" smtClean="0">
                <a:solidFill>
                  <a:schemeClr val="accent2">
                    <a:lumMod val="75000"/>
                  </a:schemeClr>
                </a:solidFill>
                <a:latin typeface="Arial Rounded MT Bold"/>
                <a:cs typeface="Arial Rounded MT Bold"/>
              </a:rPr>
              <a:t>Ability of transport scheme to preserve filaments</a:t>
            </a:r>
          </a:p>
          <a:p>
            <a:pPr marL="457200" lvl="0" indent="-457200" eaLnBrk="0" hangingPunct="0">
              <a:defRPr/>
            </a:pPr>
            <a:r>
              <a:rPr lang="en-US" sz="2000" dirty="0">
                <a:solidFill>
                  <a:schemeClr val="tx2"/>
                </a:solidFill>
                <a:latin typeface="Arial Rounded MT Bold"/>
                <a:cs typeface="Arial Rounded MT Bold"/>
              </a:rPr>
              <a:t>4</a:t>
            </a:r>
            <a:r>
              <a:rPr lang="en-US" sz="2000" dirty="0" smtClean="0">
                <a:solidFill>
                  <a:schemeClr val="tx2"/>
                </a:solidFill>
                <a:latin typeface="Arial Rounded MT Bold"/>
                <a:cs typeface="Arial Rounded MT Bold"/>
              </a:rPr>
              <a:t>. </a:t>
            </a:r>
            <a:r>
              <a:rPr lang="en-US" sz="2000" dirty="0" smtClean="0">
                <a:solidFill>
                  <a:schemeClr val="tx2"/>
                </a:solidFill>
                <a:latin typeface="Arial Rounded MT Bold"/>
                <a:cs typeface="Arial Rounded MT Bold"/>
              </a:rPr>
              <a:t>Ability of transport scheme to transport “rough” distributions</a:t>
            </a:r>
          </a:p>
          <a:p>
            <a:pPr lvl="0" eaLnBrk="0" hangingPunct="0">
              <a:defRPr/>
            </a:pPr>
            <a:r>
              <a:rPr lang="en-US" sz="2000" dirty="0">
                <a:solidFill>
                  <a:schemeClr val="tx2"/>
                </a:solidFill>
                <a:latin typeface="Arial Rounded MT Bold"/>
                <a:cs typeface="Arial Rounded MT Bold"/>
              </a:rPr>
              <a:t>5</a:t>
            </a:r>
            <a:r>
              <a:rPr lang="en-US" sz="2000" dirty="0" smtClean="0">
                <a:solidFill>
                  <a:schemeClr val="tx2"/>
                </a:solidFill>
                <a:latin typeface="Arial Rounded MT Bold"/>
                <a:cs typeface="Arial Rounded MT Bold"/>
              </a:rPr>
              <a:t>. </a:t>
            </a:r>
            <a:r>
              <a:rPr lang="en-US" sz="2000" dirty="0" smtClean="0">
                <a:solidFill>
                  <a:srgbClr val="953735"/>
                </a:solidFill>
                <a:latin typeface="Arial Rounded MT Bold"/>
                <a:cs typeface="Arial Rounded MT Bold"/>
              </a:rPr>
              <a:t>Ability of the transport scheme to preserve pre-existing functional</a:t>
            </a:r>
            <a:br>
              <a:rPr lang="en-US" sz="2000" dirty="0" smtClean="0">
                <a:solidFill>
                  <a:srgbClr val="953735"/>
                </a:solidFill>
                <a:latin typeface="Arial Rounded MT Bold"/>
                <a:cs typeface="Arial Rounded MT Bold"/>
              </a:rPr>
            </a:br>
            <a:r>
              <a:rPr lang="en-US" sz="2000" dirty="0" smtClean="0">
                <a:solidFill>
                  <a:srgbClr val="953735"/>
                </a:solidFill>
                <a:latin typeface="Arial Rounded MT Bold"/>
                <a:cs typeface="Arial Rounded MT Bold"/>
              </a:rPr>
              <a:t>    relations between species (e.g., N</a:t>
            </a:r>
            <a:r>
              <a:rPr lang="en-US" sz="2000" baseline="-25000" dirty="0" smtClean="0">
                <a:solidFill>
                  <a:srgbClr val="953735"/>
                </a:solidFill>
                <a:latin typeface="Arial Rounded MT Bold"/>
                <a:cs typeface="Arial Rounded MT Bold"/>
              </a:rPr>
              <a:t>2</a:t>
            </a:r>
            <a:r>
              <a:rPr lang="en-US" sz="2000" dirty="0" smtClean="0">
                <a:solidFill>
                  <a:srgbClr val="953735"/>
                </a:solidFill>
                <a:latin typeface="Arial Rounded MT Bold"/>
                <a:cs typeface="Arial Rounded MT Bold"/>
              </a:rPr>
              <a:t>O-NO</a:t>
            </a:r>
            <a:r>
              <a:rPr lang="en-US" sz="2000" baseline="-25000" dirty="0" smtClean="0">
                <a:solidFill>
                  <a:srgbClr val="953735"/>
                </a:solidFill>
                <a:latin typeface="Arial Rounded MT Bold"/>
                <a:cs typeface="Arial Rounded MT Bold"/>
              </a:rPr>
              <a:t>y</a:t>
            </a:r>
            <a:r>
              <a:rPr lang="en-US" sz="2000" dirty="0" smtClean="0">
                <a:solidFill>
                  <a:srgbClr val="953735"/>
                </a:solidFill>
                <a:latin typeface="Arial Rounded MT Bold"/>
                <a:cs typeface="Arial Rounded MT Bold"/>
              </a:rPr>
              <a:t>, family of species, …)</a:t>
            </a:r>
          </a:p>
          <a:p>
            <a:pPr lvl="0" eaLnBrk="0" hangingPunct="0">
              <a:defRPr/>
            </a:pPr>
            <a:endParaRPr lang="en-US" sz="2000" dirty="0" smtClean="0">
              <a:solidFill>
                <a:schemeClr val="tx2"/>
              </a:solidFill>
              <a:latin typeface="Arial Rounded MT Bold"/>
              <a:cs typeface="Arial Rounded MT Bold"/>
            </a:endParaRPr>
          </a:p>
          <a:p>
            <a:r>
              <a:rPr lang="en-US" sz="2000" dirty="0" smtClean="0">
                <a:solidFill>
                  <a:schemeClr val="tx2"/>
                </a:solidFill>
                <a:latin typeface="Arial Rounded MT Bold"/>
                <a:cs typeface="Arial Rounded MT Bold"/>
              </a:rPr>
              <a:t>under challenging flow conditions</a:t>
            </a:r>
            <a:br>
              <a:rPr lang="en-US" sz="2000" dirty="0" smtClean="0">
                <a:solidFill>
                  <a:schemeClr val="tx2"/>
                </a:solidFill>
                <a:latin typeface="Arial Rounded MT Bold"/>
                <a:cs typeface="Arial Rounded MT Bold"/>
              </a:rPr>
            </a:b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r>
              <a:rPr lang="en-US" sz="2000" dirty="0" smtClean="0">
                <a:solidFill>
                  <a:schemeClr val="tx2"/>
                </a:solidFill>
                <a:latin typeface="Arial Rounded MT Bold"/>
                <a:cs typeface="Arial Rounded MT Bold"/>
              </a:rPr>
              <a:t>		</a:t>
            </a:r>
            <a:r>
              <a:rPr lang="en-US" sz="2000" dirty="0" err="1" smtClean="0">
                <a:latin typeface="Arial Rounded MT Bold"/>
                <a:cs typeface="Arial Rounded MT Bold"/>
              </a:rPr>
              <a:t>u(λ</a:t>
            </a:r>
            <a:r>
              <a:rPr lang="en-US" sz="2000" dirty="0" smtClean="0">
                <a:latin typeface="Arial Rounded MT Bold"/>
                <a:cs typeface="Arial Rounded MT Bold"/>
              </a:rPr>
              <a:t>, </a:t>
            </a:r>
            <a:r>
              <a:rPr lang="en-US" sz="2000" dirty="0" err="1" smtClean="0">
                <a:latin typeface="Arial Rounded MT Bold"/>
                <a:cs typeface="Arial Rounded MT Bold"/>
              </a:rPr>
              <a:t>θ</a:t>
            </a:r>
            <a:r>
              <a:rPr lang="en-US" sz="2000" dirty="0" smtClean="0">
                <a:latin typeface="Arial Rounded MT Bold"/>
                <a:cs typeface="Arial Rounded MT Bold"/>
              </a:rPr>
              <a:t>, </a:t>
            </a:r>
            <a:r>
              <a:rPr lang="en-US" sz="2000" dirty="0" err="1" smtClean="0">
                <a:latin typeface="Arial Rounded MT Bold"/>
                <a:cs typeface="Arial Rounded MT Bold"/>
              </a:rPr>
              <a:t>t</a:t>
            </a:r>
            <a:r>
              <a:rPr lang="en-US" sz="2000" dirty="0" smtClean="0">
                <a:latin typeface="Arial Rounded MT Bold"/>
                <a:cs typeface="Arial Rounded MT Bold"/>
              </a:rPr>
              <a:t>)  = </a:t>
            </a:r>
            <a:r>
              <a:rPr lang="en-US" sz="2000" dirty="0" err="1" smtClean="0">
                <a:latin typeface="Arial Rounded MT Bold"/>
                <a:cs typeface="Arial Rounded MT Bold"/>
              </a:rPr>
              <a:t>κ</a:t>
            </a:r>
            <a:r>
              <a:rPr lang="en-US" sz="2000" dirty="0" smtClean="0">
                <a:latin typeface="Arial Rounded MT Bold"/>
                <a:cs typeface="Arial Rounded MT Bold"/>
              </a:rPr>
              <a:t> sin2(λ’) sin(2θ) </a:t>
            </a:r>
            <a:r>
              <a:rPr lang="en-US" sz="2000" dirty="0" err="1" smtClean="0">
                <a:latin typeface="Arial Rounded MT Bold"/>
                <a:cs typeface="Arial Rounded MT Bold"/>
              </a:rPr>
              <a:t>cos(πt</a:t>
            </a:r>
            <a:r>
              <a:rPr lang="en-US" sz="2000" dirty="0" smtClean="0">
                <a:latin typeface="Arial Rounded MT Bold"/>
                <a:cs typeface="Arial Rounded MT Bold"/>
              </a:rPr>
              <a:t>/T ) + 2π </a:t>
            </a:r>
            <a:r>
              <a:rPr lang="en-US" sz="2000" dirty="0" err="1" smtClean="0">
                <a:latin typeface="Arial Rounded MT Bold"/>
                <a:cs typeface="Arial Rounded MT Bold"/>
              </a:rPr>
              <a:t>cos(θ</a:t>
            </a:r>
            <a:r>
              <a:rPr lang="en-US" sz="2000" dirty="0" smtClean="0">
                <a:latin typeface="Arial Rounded MT Bold"/>
                <a:cs typeface="Arial Rounded MT Bold"/>
              </a:rPr>
              <a:t>)/T </a:t>
            </a:r>
          </a:p>
          <a:p>
            <a:r>
              <a:rPr lang="en-US" sz="2000" dirty="0" smtClean="0">
                <a:latin typeface="Arial Rounded MT Bold"/>
                <a:cs typeface="Arial Rounded MT Bold"/>
              </a:rPr>
              <a:t>		</a:t>
            </a:r>
            <a:r>
              <a:rPr lang="en-US" sz="2000" dirty="0" err="1" smtClean="0">
                <a:latin typeface="Arial Rounded MT Bold"/>
                <a:cs typeface="Arial Rounded MT Bold"/>
              </a:rPr>
              <a:t>v(λ</a:t>
            </a:r>
            <a:r>
              <a:rPr lang="en-US" sz="2000" dirty="0" smtClean="0">
                <a:latin typeface="Arial Rounded MT Bold"/>
                <a:cs typeface="Arial Rounded MT Bold"/>
              </a:rPr>
              <a:t>, </a:t>
            </a:r>
            <a:r>
              <a:rPr lang="en-US" sz="2000" dirty="0" err="1" smtClean="0">
                <a:latin typeface="Arial Rounded MT Bold"/>
                <a:cs typeface="Arial Rounded MT Bold"/>
              </a:rPr>
              <a:t>θ</a:t>
            </a:r>
            <a:r>
              <a:rPr lang="en-US" sz="2000" dirty="0" smtClean="0">
                <a:latin typeface="Arial Rounded MT Bold"/>
                <a:cs typeface="Arial Rounded MT Bold"/>
              </a:rPr>
              <a:t>, </a:t>
            </a:r>
            <a:r>
              <a:rPr lang="en-US" sz="2000" dirty="0" err="1" smtClean="0">
                <a:latin typeface="Arial Rounded MT Bold"/>
                <a:cs typeface="Arial Rounded MT Bold"/>
              </a:rPr>
              <a:t>t</a:t>
            </a:r>
            <a:r>
              <a:rPr lang="en-US" sz="2000" dirty="0" smtClean="0">
                <a:latin typeface="Arial Rounded MT Bold"/>
                <a:cs typeface="Arial Rounded MT Bold"/>
              </a:rPr>
              <a:t>)  = </a:t>
            </a:r>
            <a:r>
              <a:rPr lang="en-US" sz="2000" dirty="0" err="1" smtClean="0">
                <a:latin typeface="Arial Rounded MT Bold"/>
                <a:cs typeface="Arial Rounded MT Bold"/>
              </a:rPr>
              <a:t>κ</a:t>
            </a:r>
            <a:r>
              <a:rPr lang="en-US" sz="2000" dirty="0" smtClean="0">
                <a:latin typeface="Arial Rounded MT Bold"/>
                <a:cs typeface="Arial Rounded MT Bold"/>
              </a:rPr>
              <a:t> sin(2λ’) </a:t>
            </a:r>
            <a:r>
              <a:rPr lang="en-US" sz="2000" dirty="0" err="1" smtClean="0">
                <a:latin typeface="Arial Rounded MT Bold"/>
                <a:cs typeface="Arial Rounded MT Bold"/>
              </a:rPr>
              <a:t>cos(θ</a:t>
            </a:r>
            <a:r>
              <a:rPr lang="en-US" sz="2000" dirty="0" smtClean="0">
                <a:latin typeface="Arial Rounded MT Bold"/>
                <a:cs typeface="Arial Rounded MT Bold"/>
              </a:rPr>
              <a:t>) </a:t>
            </a:r>
            <a:r>
              <a:rPr lang="en-US" sz="2000" dirty="0" err="1" smtClean="0">
                <a:latin typeface="Arial Rounded MT Bold"/>
                <a:cs typeface="Arial Rounded MT Bold"/>
              </a:rPr>
              <a:t>cos(πt</a:t>
            </a:r>
            <a:r>
              <a:rPr lang="en-US" sz="2000" dirty="0" smtClean="0">
                <a:latin typeface="Arial Rounded MT Bold"/>
                <a:cs typeface="Arial Rounded MT Bold"/>
              </a:rPr>
              <a:t>/T ), </a:t>
            </a:r>
            <a:endParaRPr lang="en-US" sz="2000" dirty="0" smtClean="0">
              <a:solidFill>
                <a:schemeClr val="tx2"/>
              </a:solidFill>
              <a:latin typeface="Arial Rounded MT Bold"/>
              <a:cs typeface="Arial Rounded MT Bold"/>
            </a:endParaRPr>
          </a:p>
          <a:p>
            <a:pPr lvl="0" eaLnBrk="0" hangingPunct="0">
              <a:defRPr/>
            </a:pPr>
            <a:r>
              <a:rPr lang="en-US" sz="1400" dirty="0" smtClean="0">
                <a:solidFill>
                  <a:schemeClr val="tx2"/>
                </a:solidFill>
                <a:latin typeface="Arial Rounded MT Bold"/>
                <a:cs typeface="Arial Rounded MT Bold"/>
              </a:rPr>
              <a:t>(Nair and Lauritzen, 2010, JCP).</a:t>
            </a:r>
          </a:p>
          <a:p>
            <a:pPr lvl="0" eaLnBrk="0" hangingPunct="0">
              <a:defRPr/>
            </a:pPr>
            <a:endParaRPr lang="en-US" sz="2000" dirty="0" smtClean="0">
              <a:solidFill>
                <a:schemeClr val="tx2"/>
              </a:solidFill>
              <a:latin typeface="Arial Rounded MT Bold"/>
              <a:cs typeface="Arial Rounded MT Bold"/>
            </a:endParaRPr>
          </a:p>
          <a:p>
            <a:pPr lvl="0" eaLnBrk="0" hangingPunct="0">
              <a:defRPr/>
            </a:pPr>
            <a:r>
              <a:rPr lang="en-US" sz="2000" dirty="0">
                <a:solidFill>
                  <a:schemeClr val="tx2"/>
                </a:solidFill>
                <a:latin typeface="Arial Rounded MT Bold"/>
                <a:cs typeface="Arial Rounded MT Bold"/>
              </a:rPr>
              <a:t>6</a:t>
            </a:r>
            <a:r>
              <a:rPr lang="en-US" sz="2000" dirty="0" smtClean="0">
                <a:solidFill>
                  <a:schemeClr val="tx2"/>
                </a:solidFill>
                <a:latin typeface="Arial Rounded MT Bold"/>
                <a:cs typeface="Arial Rounded MT Bold"/>
              </a:rPr>
              <a:t>. </a:t>
            </a:r>
            <a:r>
              <a:rPr lang="en-US" sz="2000" dirty="0" smtClean="0">
                <a:solidFill>
                  <a:schemeClr val="tx2"/>
                </a:solidFill>
                <a:latin typeface="Arial Rounded MT Bold"/>
                <a:cs typeface="Arial Rounded MT Bold"/>
              </a:rPr>
              <a:t>Transport under divergent flow conditions (forces modelers to consider coupling between air and tracer mass; at least for finite-volume based schemes)</a:t>
            </a:r>
          </a:p>
          <a:p>
            <a:pPr lvl="0" eaLnBrk="0" hangingPunct="0">
              <a:defRPr/>
            </a:pPr>
            <a:endParaRPr lang="en-US" sz="2000" dirty="0" smtClean="0">
              <a:solidFill>
                <a:schemeClr val="tx2"/>
              </a:solidFill>
              <a:latin typeface="Arial Rounded MT Bold"/>
              <a:cs typeface="Arial Rounded MT Bold"/>
            </a:endParaRPr>
          </a:p>
          <a:p>
            <a:pPr lvl="0" eaLnBrk="0" hangingPunct="0">
              <a:defRPr/>
            </a:pP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endParaRPr lang="en-US" sz="2000" dirty="0" smtClean="0">
              <a:solidFill>
                <a:schemeClr val="tx2"/>
              </a:solidFill>
              <a:latin typeface="Arial Rounded MT Bold"/>
              <a:cs typeface="Arial Rounded MT Bold"/>
            </a:endParaRPr>
          </a:p>
        </p:txBody>
      </p:sp>
      <p:sp>
        <p:nvSpPr>
          <p:cNvPr id="8" name="Title 1"/>
          <p:cNvSpPr>
            <a:spLocks noGrp="1"/>
          </p:cNvSpPr>
          <p:nvPr>
            <p:ph type="title"/>
          </p:nvPr>
        </p:nvSpPr>
        <p:spPr>
          <a:xfrm>
            <a:off x="457200" y="148812"/>
            <a:ext cx="8229600" cy="1143000"/>
          </a:xfrm>
        </p:spPr>
        <p:txBody>
          <a:bodyPr/>
          <a:lstStyle/>
          <a:p>
            <a:r>
              <a:rPr lang="en-US" sz="3200" dirty="0" smtClean="0">
                <a:solidFill>
                  <a:schemeClr val="tx2"/>
                </a:solidFill>
                <a:latin typeface="Optima ExtraBlack" charset="0"/>
              </a:rPr>
              <a:t>NCAR Workshop (March, 2011)</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6" name="TextBox 5"/>
          <p:cNvSpPr txBox="1"/>
          <p:nvPr/>
        </p:nvSpPr>
        <p:spPr>
          <a:xfrm>
            <a:off x="0" y="5998098"/>
            <a:ext cx="9144000" cy="369332"/>
          </a:xfrm>
          <a:prstGeom prst="rect">
            <a:avLst/>
          </a:prstGeom>
          <a:noFill/>
        </p:spPr>
        <p:txBody>
          <a:bodyPr wrap="square" rtlCol="0">
            <a:spAutoFit/>
          </a:bodyPr>
          <a:lstStyle/>
          <a:p>
            <a:pPr algn="ctr"/>
            <a:r>
              <a:rPr lang="pl-PL" dirty="0" smtClean="0"/>
              <a:t>http</a:t>
            </a:r>
            <a:r>
              <a:rPr lang="pl-PL" dirty="0"/>
              <a:t>://</a:t>
            </a:r>
            <a:r>
              <a:rPr lang="pl-PL" dirty="0" err="1"/>
              <a:t>www.geosci</a:t>
            </a:r>
            <a:r>
              <a:rPr lang="pl-PL" dirty="0"/>
              <a:t>-model-</a:t>
            </a:r>
            <a:r>
              <a:rPr lang="pl-PL" dirty="0" err="1"/>
              <a:t>dev.net</a:t>
            </a:r>
            <a:r>
              <a:rPr lang="pl-PL" dirty="0"/>
              <a:t>/5/887/2012/gmd-5-887-2012.</a:t>
            </a:r>
            <a:r>
              <a:rPr lang="pl-PL" dirty="0" smtClean="0"/>
              <a:t>pdf</a:t>
            </a:r>
            <a:endParaRPr lang="en-US" dirty="0"/>
          </a:p>
        </p:txBody>
      </p:sp>
      <p:pic>
        <p:nvPicPr>
          <p:cNvPr id="2" name="Picture 1" descr="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59" y="1546617"/>
            <a:ext cx="8665550" cy="3980517"/>
          </a:xfrm>
          <a:prstGeom prst="rect">
            <a:avLst/>
          </a:prstGeom>
        </p:spPr>
      </p:pic>
      <p:pic>
        <p:nvPicPr>
          <p:cNvPr id="9" name="Picture 8" descr="Screen Shot 2012-09-17 at 11.42.1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2592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6" name="TextBox 5"/>
          <p:cNvSpPr txBox="1"/>
          <p:nvPr/>
        </p:nvSpPr>
        <p:spPr>
          <a:xfrm>
            <a:off x="0" y="184666"/>
            <a:ext cx="9144000" cy="369332"/>
          </a:xfrm>
          <a:prstGeom prst="rect">
            <a:avLst/>
          </a:prstGeom>
          <a:noFill/>
        </p:spPr>
        <p:txBody>
          <a:bodyPr wrap="square" rtlCol="0">
            <a:spAutoFit/>
          </a:bodyPr>
          <a:lstStyle/>
          <a:p>
            <a:pPr algn="ctr"/>
            <a:r>
              <a:rPr lang="en-US" dirty="0"/>
              <a:t>C</a:t>
            </a:r>
            <a:r>
              <a:rPr lang="en-US" dirty="0" smtClean="0"/>
              <a:t>omparison</a:t>
            </a:r>
            <a:r>
              <a:rPr lang="en-US" dirty="0" smtClean="0"/>
              <a:t>/”database” </a:t>
            </a:r>
            <a:r>
              <a:rPr lang="en-US" dirty="0" smtClean="0"/>
              <a:t>manuscript:</a:t>
            </a:r>
            <a:endParaRPr lang="en-US" dirty="0"/>
          </a:p>
        </p:txBody>
      </p:sp>
      <p:sp>
        <p:nvSpPr>
          <p:cNvPr id="2" name="TextBox 1"/>
          <p:cNvSpPr txBox="1"/>
          <p:nvPr/>
        </p:nvSpPr>
        <p:spPr>
          <a:xfrm>
            <a:off x="41061" y="5933521"/>
            <a:ext cx="3962067" cy="369332"/>
          </a:xfrm>
          <a:prstGeom prst="rect">
            <a:avLst/>
          </a:prstGeom>
          <a:noFill/>
        </p:spPr>
        <p:txBody>
          <a:bodyPr wrap="none" rtlCol="0">
            <a:spAutoFit/>
          </a:bodyPr>
          <a:lstStyle/>
          <a:p>
            <a:r>
              <a:rPr lang="en-US" dirty="0" smtClean="0"/>
              <a:t>Lauritzen et al., </a:t>
            </a:r>
            <a:r>
              <a:rPr lang="en-US" dirty="0" smtClean="0"/>
              <a:t>2013, “</a:t>
            </a:r>
            <a:r>
              <a:rPr lang="en-US" dirty="0" smtClean="0"/>
              <a:t>almost done”</a:t>
            </a:r>
            <a:r>
              <a:rPr lang="en-US" dirty="0" smtClean="0"/>
              <a:t>)</a:t>
            </a:r>
            <a:endParaRPr lang="en-US" dirty="0"/>
          </a:p>
        </p:txBody>
      </p:sp>
      <p:pic>
        <p:nvPicPr>
          <p:cNvPr id="3" name="Picture 2"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31" y="934352"/>
            <a:ext cx="8662633" cy="4858272"/>
          </a:xfrm>
          <a:prstGeom prst="rect">
            <a:avLst/>
          </a:prstGeom>
        </p:spPr>
      </p:pic>
      <p:sp>
        <p:nvSpPr>
          <p:cNvPr id="5" name="Oval 4"/>
          <p:cNvSpPr/>
          <p:nvPr/>
        </p:nvSpPr>
        <p:spPr>
          <a:xfrm>
            <a:off x="6244683" y="1799068"/>
            <a:ext cx="1209624" cy="634965"/>
          </a:xfrm>
          <a:prstGeom prst="ellipse">
            <a:avLst/>
          </a:prstGeom>
          <a:gradFill flip="none" rotWithShape="1">
            <a:gsLst>
              <a:gs pos="0">
                <a:schemeClr val="accent1">
                  <a:tint val="100000"/>
                  <a:shade val="100000"/>
                  <a:satMod val="130000"/>
                  <a:alpha val="10000"/>
                </a:schemeClr>
              </a:gs>
              <a:gs pos="100000">
                <a:schemeClr val="accent1">
                  <a:tint val="50000"/>
                  <a:shade val="100000"/>
                  <a:satMod val="350000"/>
                  <a:alpha val="1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6" name="TextBox 5"/>
          <p:cNvSpPr txBox="1"/>
          <p:nvPr/>
        </p:nvSpPr>
        <p:spPr>
          <a:xfrm>
            <a:off x="0" y="184666"/>
            <a:ext cx="9144000" cy="369332"/>
          </a:xfrm>
          <a:prstGeom prst="rect">
            <a:avLst/>
          </a:prstGeom>
          <a:noFill/>
        </p:spPr>
        <p:txBody>
          <a:bodyPr wrap="square" rtlCol="0">
            <a:spAutoFit/>
          </a:bodyPr>
          <a:lstStyle/>
          <a:p>
            <a:pPr algn="ctr"/>
            <a:r>
              <a:rPr lang="en-US" dirty="0"/>
              <a:t>C</a:t>
            </a:r>
            <a:r>
              <a:rPr lang="en-US" dirty="0" smtClean="0"/>
              <a:t>omparison</a:t>
            </a:r>
            <a:r>
              <a:rPr lang="en-US" dirty="0" smtClean="0"/>
              <a:t>/”database” </a:t>
            </a:r>
            <a:r>
              <a:rPr lang="en-US" dirty="0" smtClean="0"/>
              <a:t>manuscript: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91" y="738664"/>
            <a:ext cx="7065569" cy="5224692"/>
          </a:xfrm>
          <a:prstGeom prst="rect">
            <a:avLst/>
          </a:prstGeom>
        </p:spPr>
      </p:pic>
      <p:sp>
        <p:nvSpPr>
          <p:cNvPr id="2" name="TextBox 1"/>
          <p:cNvSpPr txBox="1"/>
          <p:nvPr/>
        </p:nvSpPr>
        <p:spPr>
          <a:xfrm>
            <a:off x="41061" y="5933521"/>
            <a:ext cx="3962067" cy="369332"/>
          </a:xfrm>
          <a:prstGeom prst="rect">
            <a:avLst/>
          </a:prstGeom>
          <a:noFill/>
        </p:spPr>
        <p:txBody>
          <a:bodyPr wrap="none" rtlCol="0">
            <a:spAutoFit/>
          </a:bodyPr>
          <a:lstStyle/>
          <a:p>
            <a:r>
              <a:rPr lang="en-US" dirty="0" smtClean="0"/>
              <a:t>Lauritzen et al., </a:t>
            </a:r>
            <a:r>
              <a:rPr lang="en-US" dirty="0" smtClean="0"/>
              <a:t>2013, “</a:t>
            </a:r>
            <a:r>
              <a:rPr lang="en-US" dirty="0" smtClean="0"/>
              <a:t>almost done”</a:t>
            </a:r>
            <a:r>
              <a:rPr lang="en-US" dirty="0" smtClean="0"/>
              <a:t>)</a:t>
            </a:r>
            <a:endParaRPr lang="en-US" dirty="0"/>
          </a:p>
        </p:txBody>
      </p:sp>
      <p:sp>
        <p:nvSpPr>
          <p:cNvPr id="8" name="Right Arrow 7"/>
          <p:cNvSpPr/>
          <p:nvPr/>
        </p:nvSpPr>
        <p:spPr>
          <a:xfrm>
            <a:off x="481743" y="1600200"/>
            <a:ext cx="423350" cy="2335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481743" y="1833788"/>
            <a:ext cx="423350" cy="2335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496341" y="4381951"/>
            <a:ext cx="423350" cy="2335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496341" y="3909134"/>
            <a:ext cx="423350" cy="2335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67727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7" name="Picture 10" descr="solid-body1.gif"/>
          <p:cNvPicPr>
            <a:picLocks noChangeAspect="1"/>
          </p:cNvPicPr>
          <p:nvPr/>
        </p:nvPicPr>
        <p:blipFill>
          <a:blip r:embed="rId3"/>
          <a:srcRect/>
          <a:stretch>
            <a:fillRect/>
          </a:stretch>
        </p:blipFill>
        <p:spPr bwMode="auto">
          <a:xfrm>
            <a:off x="1301551" y="335829"/>
            <a:ext cx="6478192" cy="4676988"/>
          </a:xfrm>
          <a:prstGeom prst="rect">
            <a:avLst/>
          </a:prstGeom>
          <a:noFill/>
          <a:ln w="9525">
            <a:noFill/>
            <a:miter lim="800000"/>
            <a:headEnd/>
            <a:tailEnd/>
          </a:ln>
        </p:spPr>
      </p:pic>
      <p:sp>
        <p:nvSpPr>
          <p:cNvPr id="9" name="Title 1"/>
          <p:cNvSpPr txBox="1">
            <a:spLocks/>
          </p:cNvSpPr>
          <p:nvPr/>
        </p:nvSpPr>
        <p:spPr bwMode="auto">
          <a:xfrm>
            <a:off x="184535" y="5330080"/>
            <a:ext cx="8638829" cy="87249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p>
            <a:pPr lvl="0" eaLnBrk="0" hangingPunct="0">
              <a:defRPr/>
            </a:pP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r>
              <a:rPr lang="en-US" sz="2000" dirty="0" smtClean="0">
                <a:solidFill>
                  <a:schemeClr val="tx2"/>
                </a:solidFill>
                <a:latin typeface="Arial Rounded MT Bold"/>
                <a:cs typeface="Arial Rounded MT Bold"/>
              </a:rPr>
              <a:t>CSLAM = Conservative Semi-</a:t>
            </a:r>
            <a:r>
              <a:rPr lang="en-US" sz="2000" dirty="0" err="1" smtClean="0">
                <a:solidFill>
                  <a:schemeClr val="tx2"/>
                </a:solidFill>
                <a:latin typeface="Arial Rounded MT Bold"/>
                <a:cs typeface="Arial Rounded MT Bold"/>
              </a:rPr>
              <a:t>LAgrangian</a:t>
            </a:r>
            <a:r>
              <a:rPr lang="en-US" sz="2000" dirty="0" smtClean="0">
                <a:solidFill>
                  <a:schemeClr val="tx2"/>
                </a:solidFill>
                <a:latin typeface="Arial Rounded MT Bold"/>
                <a:cs typeface="Arial Rounded MT Bold"/>
              </a:rPr>
              <a:t> Multi-tracer scheme</a:t>
            </a:r>
            <a:br>
              <a:rPr lang="en-US" sz="2000" dirty="0" smtClean="0">
                <a:solidFill>
                  <a:schemeClr val="tx2"/>
                </a:solidFill>
                <a:latin typeface="Arial Rounded MT Bold"/>
                <a:cs typeface="Arial Rounded MT Bold"/>
              </a:rPr>
            </a:br>
            <a:r>
              <a:rPr lang="en-US" sz="1400" dirty="0" smtClean="0">
                <a:solidFill>
                  <a:schemeClr val="tx2"/>
                </a:solidFill>
                <a:latin typeface="Lucida Grande"/>
                <a:ea typeface="Lucida Grande"/>
                <a:cs typeface="Lucida Grande"/>
              </a:rPr>
              <a:t>Lauritzen et al. (2010,JCP), Harris et al. (2011), Lauritzen et al. (2011,JCP)</a:t>
            </a:r>
            <a:endParaRPr lang="en-US" sz="2000" dirty="0" smtClean="0">
              <a:solidFill>
                <a:schemeClr val="tx2"/>
              </a:solidFill>
              <a:latin typeface="Arial Rounded MT Bold"/>
              <a:cs typeface="Arial Rounded MT Bold"/>
            </a:endParaRPr>
          </a:p>
          <a:p>
            <a:pPr lvl="0" eaLnBrk="0" hangingPunct="0">
              <a:defRPr/>
            </a:pPr>
            <a:endParaRPr lang="en-US" sz="2000" dirty="0" smtClean="0">
              <a:solidFill>
                <a:schemeClr val="tx2"/>
              </a:solidFill>
              <a:latin typeface="Arial Rounded MT Bold"/>
              <a:cs typeface="Arial Rounded MT Bold"/>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8" name="Title 1"/>
          <p:cNvSpPr>
            <a:spLocks noGrp="1"/>
          </p:cNvSpPr>
          <p:nvPr>
            <p:ph type="title"/>
          </p:nvPr>
        </p:nvSpPr>
        <p:spPr>
          <a:xfrm>
            <a:off x="457200" y="0"/>
            <a:ext cx="8229600" cy="1143000"/>
          </a:xfrm>
        </p:spPr>
        <p:txBody>
          <a:bodyPr/>
          <a:lstStyle/>
          <a:p>
            <a:r>
              <a:rPr lang="en-US" sz="3200" dirty="0" smtClean="0">
                <a:solidFill>
                  <a:schemeClr val="tx2"/>
                </a:solidFill>
                <a:latin typeface="Optima ExtraBlack" charset="0"/>
              </a:rPr>
              <a:t>1. Numerical convergence rate</a:t>
            </a:r>
            <a:br>
              <a:rPr lang="en-US" sz="3200" dirty="0" smtClean="0">
                <a:solidFill>
                  <a:schemeClr val="tx2"/>
                </a:solidFill>
                <a:latin typeface="Optima ExtraBlack" charset="0"/>
              </a:rPr>
            </a:br>
            <a:r>
              <a:rPr lang="en-US" sz="1200" dirty="0" smtClean="0">
                <a:solidFill>
                  <a:schemeClr val="tx2"/>
                </a:solidFill>
                <a:latin typeface="Optima ExtraBlack" charset="0"/>
              </a:rPr>
              <a:t>in the resolution range approximately 3° to 0.3° (i.e. from </a:t>
            </a:r>
            <a:r>
              <a:rPr lang="en-US" sz="1200" dirty="0" err="1" smtClean="0">
                <a:solidFill>
                  <a:schemeClr val="tx2"/>
                </a:solidFill>
                <a:latin typeface="Optima ExtraBlack" charset="0"/>
              </a:rPr>
              <a:t>paleo</a:t>
            </a:r>
            <a:r>
              <a:rPr lang="en-US" sz="1200" dirty="0" smtClean="0">
                <a:solidFill>
                  <a:schemeClr val="tx2"/>
                </a:solidFill>
                <a:latin typeface="Optima ExtraBlack" charset="0"/>
              </a:rPr>
              <a:t> to high resolution climate modeling)</a:t>
            </a:r>
            <a:endParaRPr lang="en-US" sz="3200" dirty="0"/>
          </a:p>
        </p:txBody>
      </p:sp>
      <p:sp>
        <p:nvSpPr>
          <p:cNvPr id="7" name="TextBox 6"/>
          <p:cNvSpPr txBox="1"/>
          <p:nvPr/>
        </p:nvSpPr>
        <p:spPr>
          <a:xfrm>
            <a:off x="0" y="6096814"/>
            <a:ext cx="2787943" cy="276999"/>
          </a:xfrm>
          <a:prstGeom prst="rect">
            <a:avLst/>
          </a:prstGeom>
          <a:noFill/>
        </p:spPr>
        <p:txBody>
          <a:bodyPr wrap="none" rtlCol="0">
            <a:spAutoFit/>
          </a:bodyPr>
          <a:lstStyle/>
          <a:p>
            <a:r>
              <a:rPr lang="en-US" sz="1200" dirty="0" smtClean="0"/>
              <a:t>Lauritzen et al. (</a:t>
            </a:r>
            <a:r>
              <a:rPr lang="en-US" sz="1200" dirty="0" smtClean="0"/>
              <a:t>2013, “almost done”),</a:t>
            </a:r>
            <a:endParaRPr lang="en-US" sz="12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375" y="1018125"/>
            <a:ext cx="5918200" cy="15292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4368" y="2667000"/>
            <a:ext cx="5771614" cy="1524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8375" y="4390428"/>
            <a:ext cx="5918200" cy="1529074"/>
          </a:xfrm>
          <a:prstGeom prst="rect">
            <a:avLst/>
          </a:prstGeom>
        </p:spPr>
      </p:pic>
    </p:spTree>
    <p:extLst>
      <p:ext uri="{BB962C8B-B14F-4D97-AF65-F5344CB8AC3E}">
        <p14:creationId xmlns:p14="http://schemas.microsoft.com/office/powerpoint/2010/main" val="254071801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8" name="Title 1"/>
          <p:cNvSpPr>
            <a:spLocks noGrp="1"/>
          </p:cNvSpPr>
          <p:nvPr>
            <p:ph type="title"/>
          </p:nvPr>
        </p:nvSpPr>
        <p:spPr>
          <a:xfrm>
            <a:off x="457200" y="0"/>
            <a:ext cx="8229600" cy="1143000"/>
          </a:xfrm>
        </p:spPr>
        <p:txBody>
          <a:bodyPr/>
          <a:lstStyle/>
          <a:p>
            <a:r>
              <a:rPr lang="en-US" sz="3200" dirty="0" smtClean="0">
                <a:solidFill>
                  <a:schemeClr val="tx2"/>
                </a:solidFill>
                <a:latin typeface="Optima ExtraBlack" charset="0"/>
              </a:rPr>
              <a:t>1. Numerical convergence rate</a:t>
            </a:r>
            <a:br>
              <a:rPr lang="en-US" sz="3200" dirty="0" smtClean="0">
                <a:solidFill>
                  <a:schemeClr val="tx2"/>
                </a:solidFill>
                <a:latin typeface="Optima ExtraBlack" charset="0"/>
              </a:rPr>
            </a:br>
            <a:r>
              <a:rPr lang="en-US" sz="1200" dirty="0" smtClean="0">
                <a:solidFill>
                  <a:schemeClr val="tx2"/>
                </a:solidFill>
                <a:latin typeface="Optima ExtraBlack" charset="0"/>
              </a:rPr>
              <a:t>in the resolution range approximately 3° to 0.3° (i.e. from </a:t>
            </a:r>
            <a:r>
              <a:rPr lang="en-US" sz="1200" dirty="0" err="1" smtClean="0">
                <a:solidFill>
                  <a:schemeClr val="tx2"/>
                </a:solidFill>
                <a:latin typeface="Optima ExtraBlack" charset="0"/>
              </a:rPr>
              <a:t>paleo</a:t>
            </a:r>
            <a:r>
              <a:rPr lang="en-US" sz="1200" dirty="0" smtClean="0">
                <a:solidFill>
                  <a:schemeClr val="tx2"/>
                </a:solidFill>
                <a:latin typeface="Optima ExtraBlack" charset="0"/>
              </a:rPr>
              <a:t> to high resolution climate modeling)</a:t>
            </a:r>
            <a:endParaRPr lang="en-US" sz="32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375" y="1018125"/>
            <a:ext cx="5918200" cy="15292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4368" y="2667000"/>
            <a:ext cx="5771614" cy="1524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8375" y="4390428"/>
            <a:ext cx="5918200" cy="1529074"/>
          </a:xfrm>
          <a:prstGeom prst="rect">
            <a:avLst/>
          </a:prstGeom>
        </p:spPr>
      </p:pic>
      <p:sp>
        <p:nvSpPr>
          <p:cNvPr id="2" name="Rounded Rectangle 1"/>
          <p:cNvSpPr/>
          <p:nvPr/>
        </p:nvSpPr>
        <p:spPr>
          <a:xfrm>
            <a:off x="934290" y="1270135"/>
            <a:ext cx="6977980" cy="482667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sz="2400" dirty="0" smtClean="0"/>
              <a:t>Initial condition and flow (except the poles) is infinitely smooth: Hence schemes should (at high enough resolution) converge at their formal order of accuracy!</a:t>
            </a:r>
            <a:br>
              <a:rPr lang="en-US" sz="2400" dirty="0" smtClean="0"/>
            </a:br>
            <a:endParaRPr lang="en-US" sz="2400" dirty="0" smtClean="0"/>
          </a:p>
          <a:p>
            <a:pPr marL="285750" indent="-285750">
              <a:buFont typeface="Arial"/>
              <a:buChar char="•"/>
            </a:pPr>
            <a:r>
              <a:rPr lang="en-US" sz="2400" dirty="0" smtClean="0"/>
              <a:t>Slope: Schemes differ significantly in when asymptotic convergence is achieved</a:t>
            </a:r>
            <a:br>
              <a:rPr lang="en-US" sz="2400" dirty="0" smtClean="0"/>
            </a:br>
            <a:endParaRPr lang="en-US" sz="2400" dirty="0" smtClean="0"/>
          </a:p>
          <a:p>
            <a:pPr marL="285750" indent="-285750">
              <a:buFont typeface="Arial"/>
              <a:buChar char="•"/>
            </a:pPr>
            <a:r>
              <a:rPr lang="en-US" sz="2400" dirty="0" smtClean="0"/>
              <a:t>Absolute values: test diagnostic 2</a:t>
            </a:r>
            <a:endParaRPr lang="en-US" sz="2400" dirty="0"/>
          </a:p>
        </p:txBody>
      </p:sp>
      <p:sp>
        <p:nvSpPr>
          <p:cNvPr id="12" name="TextBox 11"/>
          <p:cNvSpPr txBox="1"/>
          <p:nvPr/>
        </p:nvSpPr>
        <p:spPr>
          <a:xfrm>
            <a:off x="0" y="6096814"/>
            <a:ext cx="2787943" cy="276999"/>
          </a:xfrm>
          <a:prstGeom prst="rect">
            <a:avLst/>
          </a:prstGeom>
          <a:noFill/>
        </p:spPr>
        <p:txBody>
          <a:bodyPr wrap="none" rtlCol="0">
            <a:spAutoFit/>
          </a:bodyPr>
          <a:lstStyle/>
          <a:p>
            <a:r>
              <a:rPr lang="en-US" sz="1200" dirty="0" smtClean="0"/>
              <a:t>Lauritzen et al. (</a:t>
            </a:r>
            <a:r>
              <a:rPr lang="en-US" sz="1200" dirty="0" smtClean="0"/>
              <a:t>2013, “almost done”),</a:t>
            </a:r>
            <a:endParaRPr lang="en-US" sz="1200" dirty="0"/>
          </a:p>
        </p:txBody>
      </p:sp>
    </p:spTree>
    <p:extLst>
      <p:ext uri="{BB962C8B-B14F-4D97-AF65-F5344CB8AC3E}">
        <p14:creationId xmlns:p14="http://schemas.microsoft.com/office/powerpoint/2010/main" val="138464653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8" name="Title 1"/>
          <p:cNvSpPr>
            <a:spLocks noGrp="1"/>
          </p:cNvSpPr>
          <p:nvPr>
            <p:ph type="title"/>
          </p:nvPr>
        </p:nvSpPr>
        <p:spPr>
          <a:xfrm>
            <a:off x="457200" y="0"/>
            <a:ext cx="8229600" cy="1143000"/>
          </a:xfrm>
        </p:spPr>
        <p:txBody>
          <a:bodyPr/>
          <a:lstStyle/>
          <a:p>
            <a:r>
              <a:rPr lang="en-US" sz="3200" dirty="0" smtClean="0">
                <a:solidFill>
                  <a:schemeClr val="tx2"/>
                </a:solidFill>
                <a:latin typeface="Optima ExtraBlack" charset="0"/>
              </a:rPr>
              <a:t>1. Numerical convergence rate</a:t>
            </a:r>
            <a:br>
              <a:rPr lang="en-US" sz="3200" dirty="0" smtClean="0">
                <a:solidFill>
                  <a:schemeClr val="tx2"/>
                </a:solidFill>
                <a:latin typeface="Optima ExtraBlack" charset="0"/>
              </a:rPr>
            </a:br>
            <a:r>
              <a:rPr lang="en-US" sz="1200" dirty="0" smtClean="0">
                <a:solidFill>
                  <a:schemeClr val="tx2"/>
                </a:solidFill>
                <a:latin typeface="Optima ExtraBlack" charset="0"/>
              </a:rPr>
              <a:t>in the resolution range approximately 3° to 0.3° (i.e. from </a:t>
            </a:r>
            <a:r>
              <a:rPr lang="en-US" sz="1200" dirty="0" err="1" smtClean="0">
                <a:solidFill>
                  <a:schemeClr val="tx2"/>
                </a:solidFill>
                <a:latin typeface="Optima ExtraBlack" charset="0"/>
              </a:rPr>
              <a:t>paleo</a:t>
            </a:r>
            <a:r>
              <a:rPr lang="en-US" sz="1200" dirty="0" smtClean="0">
                <a:solidFill>
                  <a:schemeClr val="tx2"/>
                </a:solidFill>
                <a:latin typeface="Optima ExtraBlack" charset="0"/>
              </a:rPr>
              <a:t> to high resolution climate modeling)</a:t>
            </a:r>
            <a:endParaRPr lang="en-US" sz="32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 y="1696999"/>
            <a:ext cx="8975375" cy="3153026"/>
          </a:xfrm>
          <a:prstGeom prst="rect">
            <a:avLst/>
          </a:prstGeom>
        </p:spPr>
      </p:pic>
      <p:sp>
        <p:nvSpPr>
          <p:cNvPr id="9" name="TextBox 8"/>
          <p:cNvSpPr txBox="1"/>
          <p:nvPr/>
        </p:nvSpPr>
        <p:spPr>
          <a:xfrm>
            <a:off x="0" y="958334"/>
            <a:ext cx="9144000" cy="369332"/>
          </a:xfrm>
          <a:prstGeom prst="rect">
            <a:avLst/>
          </a:prstGeom>
          <a:noFill/>
        </p:spPr>
        <p:txBody>
          <a:bodyPr wrap="square" rtlCol="0">
            <a:spAutoFit/>
          </a:bodyPr>
          <a:lstStyle/>
          <a:p>
            <a:pPr algn="ctr"/>
            <a:r>
              <a:rPr lang="en-US" dirty="0" smtClean="0"/>
              <a:t>un = unlimited scheme     sp = shape-preserving version of scheme</a:t>
            </a:r>
            <a:endParaRPr lang="en-US" dirty="0"/>
          </a:p>
        </p:txBody>
      </p:sp>
      <p:sp>
        <p:nvSpPr>
          <p:cNvPr id="10" name="TextBox 9"/>
          <p:cNvSpPr txBox="1"/>
          <p:nvPr/>
        </p:nvSpPr>
        <p:spPr>
          <a:xfrm>
            <a:off x="1131942" y="1327666"/>
            <a:ext cx="5301451" cy="369332"/>
          </a:xfrm>
          <a:prstGeom prst="rect">
            <a:avLst/>
          </a:prstGeom>
          <a:noFill/>
        </p:spPr>
        <p:txBody>
          <a:bodyPr wrap="none" rtlCol="0">
            <a:spAutoFit/>
          </a:bodyPr>
          <a:lstStyle/>
          <a:p>
            <a:r>
              <a:rPr lang="en-US" dirty="0" smtClean="0"/>
              <a:t>In scheme acronym labels: CN </a:t>
            </a:r>
            <a:r>
              <a:rPr lang="en-US" dirty="0" smtClean="0"/>
              <a:t>= Courant Number</a:t>
            </a:r>
            <a:endParaRPr lang="en-US" dirty="0"/>
          </a:p>
        </p:txBody>
      </p:sp>
      <p:sp>
        <p:nvSpPr>
          <p:cNvPr id="11" name="TextBox 10"/>
          <p:cNvSpPr txBox="1"/>
          <p:nvPr/>
        </p:nvSpPr>
        <p:spPr>
          <a:xfrm>
            <a:off x="0" y="6096814"/>
            <a:ext cx="2787943" cy="276999"/>
          </a:xfrm>
          <a:prstGeom prst="rect">
            <a:avLst/>
          </a:prstGeom>
          <a:noFill/>
        </p:spPr>
        <p:txBody>
          <a:bodyPr wrap="none" rtlCol="0">
            <a:spAutoFit/>
          </a:bodyPr>
          <a:lstStyle/>
          <a:p>
            <a:r>
              <a:rPr lang="en-US" sz="1200" dirty="0" smtClean="0"/>
              <a:t>Lauritzen et al. (</a:t>
            </a:r>
            <a:r>
              <a:rPr lang="en-US" sz="1200" dirty="0" smtClean="0"/>
              <a:t>2013, “almost done”),</a:t>
            </a:r>
            <a:endParaRPr lang="en-US" sz="1200" dirty="0"/>
          </a:p>
        </p:txBody>
      </p:sp>
      <p:sp>
        <p:nvSpPr>
          <p:cNvPr id="2" name="TextBox 1"/>
          <p:cNvSpPr txBox="1"/>
          <p:nvPr/>
        </p:nvSpPr>
        <p:spPr>
          <a:xfrm>
            <a:off x="335761" y="4960869"/>
            <a:ext cx="5611144" cy="369332"/>
          </a:xfrm>
          <a:prstGeom prst="rect">
            <a:avLst/>
          </a:prstGeom>
          <a:noFill/>
        </p:spPr>
        <p:txBody>
          <a:bodyPr wrap="none" rtlCol="0">
            <a:spAutoFit/>
          </a:bodyPr>
          <a:lstStyle/>
          <a:p>
            <a:r>
              <a:rPr lang="en-US" dirty="0" smtClean="0"/>
              <a:t>K</a:t>
            </a:r>
            <a:r>
              <a:rPr lang="en-US" baseline="-25000" dirty="0" smtClean="0"/>
              <a:t>2</a:t>
            </a:r>
            <a:r>
              <a:rPr lang="en-US" dirty="0" smtClean="0"/>
              <a:t> = Least-squares regression to l2 </a:t>
            </a:r>
            <a:r>
              <a:rPr lang="en-US" dirty="0"/>
              <a:t>in range </a:t>
            </a:r>
            <a:r>
              <a:rPr lang="en-US" dirty="0" smtClean="0"/>
              <a:t>[0.2</a:t>
            </a:r>
            <a:r>
              <a:rPr lang="en-US" dirty="0"/>
              <a:t>°</a:t>
            </a:r>
            <a:r>
              <a:rPr lang="en-US" dirty="0" smtClean="0"/>
              <a:t>,3°] </a:t>
            </a:r>
            <a:endParaRPr lang="en-US" dirty="0"/>
          </a:p>
        </p:txBody>
      </p:sp>
      <p:sp>
        <p:nvSpPr>
          <p:cNvPr id="3" name="TextBox 2"/>
          <p:cNvSpPr txBox="1"/>
          <p:nvPr/>
        </p:nvSpPr>
        <p:spPr>
          <a:xfrm>
            <a:off x="335761" y="5450483"/>
            <a:ext cx="7908648" cy="646331"/>
          </a:xfrm>
          <a:prstGeom prst="rect">
            <a:avLst/>
          </a:prstGeom>
          <a:noFill/>
        </p:spPr>
        <p:txBody>
          <a:bodyPr wrap="none" rtlCol="0">
            <a:spAutoFit/>
          </a:bodyPr>
          <a:lstStyle/>
          <a:p>
            <a:r>
              <a:rPr lang="en-US" dirty="0" smtClean="0"/>
              <a:t>Note: resolution range was deliberately chosen to challenge schemes</a:t>
            </a:r>
            <a:br>
              <a:rPr lang="en-US" dirty="0" smtClean="0"/>
            </a:br>
            <a:r>
              <a:rPr lang="en-US" dirty="0" smtClean="0"/>
              <a:t>(for a resolution range with finer resolutions features would be well-resolved)</a:t>
            </a:r>
            <a:endParaRPr lang="en-US" dirty="0"/>
          </a:p>
        </p:txBody>
      </p:sp>
    </p:spTree>
    <p:extLst>
      <p:ext uri="{BB962C8B-B14F-4D97-AF65-F5344CB8AC3E}">
        <p14:creationId xmlns:p14="http://schemas.microsoft.com/office/powerpoint/2010/main" val="165276519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8" name="Title 1"/>
          <p:cNvSpPr>
            <a:spLocks noGrp="1"/>
          </p:cNvSpPr>
          <p:nvPr>
            <p:ph type="title"/>
          </p:nvPr>
        </p:nvSpPr>
        <p:spPr>
          <a:xfrm>
            <a:off x="457200" y="0"/>
            <a:ext cx="8229600" cy="1143000"/>
          </a:xfrm>
        </p:spPr>
        <p:txBody>
          <a:bodyPr/>
          <a:lstStyle/>
          <a:p>
            <a:r>
              <a:rPr lang="en-US" sz="3200" dirty="0" smtClean="0">
                <a:solidFill>
                  <a:schemeClr val="tx2"/>
                </a:solidFill>
                <a:latin typeface="Optima ExtraBlack" charset="0"/>
              </a:rPr>
              <a:t>1. Numerical convergence rate</a:t>
            </a:r>
            <a:br>
              <a:rPr lang="en-US" sz="3200" dirty="0" smtClean="0">
                <a:solidFill>
                  <a:schemeClr val="tx2"/>
                </a:solidFill>
                <a:latin typeface="Optima ExtraBlack" charset="0"/>
              </a:rPr>
            </a:br>
            <a:r>
              <a:rPr lang="en-US" sz="1200" dirty="0" smtClean="0">
                <a:solidFill>
                  <a:schemeClr val="tx2"/>
                </a:solidFill>
                <a:latin typeface="Optima ExtraBlack" charset="0"/>
              </a:rPr>
              <a:t>in the resolution range approximately 3° to 0.3° (i.e. from </a:t>
            </a:r>
            <a:r>
              <a:rPr lang="en-US" sz="1200" dirty="0" err="1" smtClean="0">
                <a:solidFill>
                  <a:schemeClr val="tx2"/>
                </a:solidFill>
                <a:latin typeface="Optima ExtraBlack" charset="0"/>
              </a:rPr>
              <a:t>paleo</a:t>
            </a:r>
            <a:r>
              <a:rPr lang="en-US" sz="1200" dirty="0" smtClean="0">
                <a:solidFill>
                  <a:schemeClr val="tx2"/>
                </a:solidFill>
                <a:latin typeface="Optima ExtraBlack" charset="0"/>
              </a:rPr>
              <a:t> to high resolution climate modeling)</a:t>
            </a:r>
            <a:endParaRPr lang="en-US" sz="32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 y="1696999"/>
            <a:ext cx="8975375" cy="3153026"/>
          </a:xfrm>
          <a:prstGeom prst="rect">
            <a:avLst/>
          </a:prstGeom>
        </p:spPr>
      </p:pic>
      <p:sp>
        <p:nvSpPr>
          <p:cNvPr id="9" name="TextBox 8"/>
          <p:cNvSpPr txBox="1"/>
          <p:nvPr/>
        </p:nvSpPr>
        <p:spPr>
          <a:xfrm>
            <a:off x="0" y="958334"/>
            <a:ext cx="9144000" cy="369332"/>
          </a:xfrm>
          <a:prstGeom prst="rect">
            <a:avLst/>
          </a:prstGeom>
          <a:noFill/>
        </p:spPr>
        <p:txBody>
          <a:bodyPr wrap="square" rtlCol="0">
            <a:spAutoFit/>
          </a:bodyPr>
          <a:lstStyle/>
          <a:p>
            <a:pPr algn="ctr"/>
            <a:r>
              <a:rPr lang="en-US" dirty="0" smtClean="0"/>
              <a:t>un = unlimited scheme     sp = shape-preserving version of scheme</a:t>
            </a:r>
            <a:endParaRPr lang="en-US" dirty="0"/>
          </a:p>
        </p:txBody>
      </p:sp>
      <p:sp>
        <p:nvSpPr>
          <p:cNvPr id="10" name="TextBox 9"/>
          <p:cNvSpPr txBox="1"/>
          <p:nvPr/>
        </p:nvSpPr>
        <p:spPr>
          <a:xfrm>
            <a:off x="1131942" y="1327666"/>
            <a:ext cx="5301451" cy="369332"/>
          </a:xfrm>
          <a:prstGeom prst="rect">
            <a:avLst/>
          </a:prstGeom>
          <a:noFill/>
        </p:spPr>
        <p:txBody>
          <a:bodyPr wrap="none" rtlCol="0">
            <a:spAutoFit/>
          </a:bodyPr>
          <a:lstStyle/>
          <a:p>
            <a:r>
              <a:rPr lang="en-US" dirty="0" smtClean="0"/>
              <a:t>In scheme acronym labels: CN </a:t>
            </a:r>
            <a:r>
              <a:rPr lang="en-US" dirty="0" smtClean="0"/>
              <a:t>= Courant Number</a:t>
            </a:r>
            <a:endParaRPr lang="en-US" dirty="0"/>
          </a:p>
        </p:txBody>
      </p:sp>
      <p:sp>
        <p:nvSpPr>
          <p:cNvPr id="11" name="TextBox 10"/>
          <p:cNvSpPr txBox="1"/>
          <p:nvPr/>
        </p:nvSpPr>
        <p:spPr>
          <a:xfrm>
            <a:off x="0" y="6096814"/>
            <a:ext cx="2787943" cy="276999"/>
          </a:xfrm>
          <a:prstGeom prst="rect">
            <a:avLst/>
          </a:prstGeom>
          <a:noFill/>
        </p:spPr>
        <p:txBody>
          <a:bodyPr wrap="none" rtlCol="0">
            <a:spAutoFit/>
          </a:bodyPr>
          <a:lstStyle/>
          <a:p>
            <a:r>
              <a:rPr lang="en-US" sz="1200" dirty="0" smtClean="0"/>
              <a:t>Lauritzen et al. (</a:t>
            </a:r>
            <a:r>
              <a:rPr lang="en-US" sz="1200" dirty="0" smtClean="0"/>
              <a:t>2013, “almost done”),</a:t>
            </a:r>
            <a:endParaRPr lang="en-US" sz="1200" dirty="0"/>
          </a:p>
        </p:txBody>
      </p:sp>
      <p:sp>
        <p:nvSpPr>
          <p:cNvPr id="2" name="TextBox 1"/>
          <p:cNvSpPr txBox="1"/>
          <p:nvPr/>
        </p:nvSpPr>
        <p:spPr>
          <a:xfrm>
            <a:off x="335761" y="4960869"/>
            <a:ext cx="5611144" cy="369332"/>
          </a:xfrm>
          <a:prstGeom prst="rect">
            <a:avLst/>
          </a:prstGeom>
          <a:noFill/>
        </p:spPr>
        <p:txBody>
          <a:bodyPr wrap="none" rtlCol="0">
            <a:spAutoFit/>
          </a:bodyPr>
          <a:lstStyle/>
          <a:p>
            <a:r>
              <a:rPr lang="en-US" dirty="0" smtClean="0"/>
              <a:t>K</a:t>
            </a:r>
            <a:r>
              <a:rPr lang="en-US" baseline="-25000" dirty="0" smtClean="0"/>
              <a:t>2</a:t>
            </a:r>
            <a:r>
              <a:rPr lang="en-US" dirty="0" smtClean="0"/>
              <a:t> = Least-squares regression to l2 </a:t>
            </a:r>
            <a:r>
              <a:rPr lang="en-US" dirty="0"/>
              <a:t>in range </a:t>
            </a:r>
            <a:r>
              <a:rPr lang="en-US" dirty="0" smtClean="0"/>
              <a:t>[0.2</a:t>
            </a:r>
            <a:r>
              <a:rPr lang="en-US" dirty="0"/>
              <a:t>°</a:t>
            </a:r>
            <a:r>
              <a:rPr lang="en-US" dirty="0" smtClean="0"/>
              <a:t>,3°] </a:t>
            </a:r>
            <a:endParaRPr lang="en-US" dirty="0"/>
          </a:p>
        </p:txBody>
      </p:sp>
      <p:sp>
        <p:nvSpPr>
          <p:cNvPr id="3" name="TextBox 2"/>
          <p:cNvSpPr txBox="1"/>
          <p:nvPr/>
        </p:nvSpPr>
        <p:spPr>
          <a:xfrm>
            <a:off x="335761" y="5450483"/>
            <a:ext cx="7908648" cy="646331"/>
          </a:xfrm>
          <a:prstGeom prst="rect">
            <a:avLst/>
          </a:prstGeom>
          <a:noFill/>
        </p:spPr>
        <p:txBody>
          <a:bodyPr wrap="none" rtlCol="0">
            <a:spAutoFit/>
          </a:bodyPr>
          <a:lstStyle/>
          <a:p>
            <a:r>
              <a:rPr lang="en-US" dirty="0" smtClean="0"/>
              <a:t>Note: resolution range was deliberately chosen to challenge schemes</a:t>
            </a:r>
            <a:br>
              <a:rPr lang="en-US" dirty="0" smtClean="0"/>
            </a:br>
            <a:r>
              <a:rPr lang="en-US" dirty="0" smtClean="0"/>
              <a:t>(for a resolution range with finer resolutions features would be well-resolved)</a:t>
            </a:r>
            <a:endParaRPr lang="en-US" dirty="0"/>
          </a:p>
        </p:txBody>
      </p:sp>
      <p:sp>
        <p:nvSpPr>
          <p:cNvPr id="4" name="Rounded Rectangle 3"/>
          <p:cNvSpPr/>
          <p:nvPr/>
        </p:nvSpPr>
        <p:spPr>
          <a:xfrm>
            <a:off x="1240854" y="1824907"/>
            <a:ext cx="6145878" cy="6423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Ordering of x-axis will be explained in a moment!</a:t>
            </a:r>
            <a:endParaRPr lang="en-US" dirty="0">
              <a:solidFill>
                <a:srgbClr val="FF0000"/>
              </a:solidFill>
            </a:endParaRPr>
          </a:p>
        </p:txBody>
      </p:sp>
    </p:spTree>
    <p:extLst>
      <p:ext uri="{BB962C8B-B14F-4D97-AF65-F5344CB8AC3E}">
        <p14:creationId xmlns:p14="http://schemas.microsoft.com/office/powerpoint/2010/main" val="29293798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8" name="Title 1"/>
          <p:cNvSpPr>
            <a:spLocks noGrp="1"/>
          </p:cNvSpPr>
          <p:nvPr>
            <p:ph type="title"/>
          </p:nvPr>
        </p:nvSpPr>
        <p:spPr>
          <a:xfrm>
            <a:off x="457200" y="0"/>
            <a:ext cx="8229600" cy="1143000"/>
          </a:xfrm>
        </p:spPr>
        <p:txBody>
          <a:bodyPr/>
          <a:lstStyle/>
          <a:p>
            <a:r>
              <a:rPr lang="en-US" sz="3200" dirty="0" smtClean="0">
                <a:solidFill>
                  <a:schemeClr val="tx2"/>
                </a:solidFill>
                <a:latin typeface="Optima ExtraBlack" charset="0"/>
              </a:rPr>
              <a:t>1. Numerical convergence rate</a:t>
            </a:r>
            <a:br>
              <a:rPr lang="en-US" sz="3200" dirty="0" smtClean="0">
                <a:solidFill>
                  <a:schemeClr val="tx2"/>
                </a:solidFill>
                <a:latin typeface="Optima ExtraBlack" charset="0"/>
              </a:rPr>
            </a:br>
            <a:r>
              <a:rPr lang="en-US" sz="1200" dirty="0" smtClean="0">
                <a:solidFill>
                  <a:schemeClr val="tx2"/>
                </a:solidFill>
                <a:latin typeface="Optima ExtraBlack" charset="0"/>
              </a:rPr>
              <a:t>in the resolution range approximately 3° to 0.3° (i.e. from </a:t>
            </a:r>
            <a:r>
              <a:rPr lang="en-US" sz="1200" dirty="0" err="1" smtClean="0">
                <a:solidFill>
                  <a:schemeClr val="tx2"/>
                </a:solidFill>
                <a:latin typeface="Optima ExtraBlack" charset="0"/>
              </a:rPr>
              <a:t>paleo</a:t>
            </a:r>
            <a:r>
              <a:rPr lang="en-US" sz="1200" dirty="0" smtClean="0">
                <a:solidFill>
                  <a:schemeClr val="tx2"/>
                </a:solidFill>
                <a:latin typeface="Optima ExtraBlack" charset="0"/>
              </a:rPr>
              <a:t> to high resolution climate modeling)</a:t>
            </a:r>
            <a:endParaRPr lang="en-US" sz="3200" dirty="0"/>
          </a:p>
        </p:txBody>
      </p:sp>
      <p:sp>
        <p:nvSpPr>
          <p:cNvPr id="9" name="TextBox 8"/>
          <p:cNvSpPr txBox="1"/>
          <p:nvPr/>
        </p:nvSpPr>
        <p:spPr>
          <a:xfrm>
            <a:off x="0" y="958334"/>
            <a:ext cx="9144000" cy="369332"/>
          </a:xfrm>
          <a:prstGeom prst="rect">
            <a:avLst/>
          </a:prstGeom>
          <a:noFill/>
        </p:spPr>
        <p:txBody>
          <a:bodyPr wrap="square" rtlCol="0">
            <a:spAutoFit/>
          </a:bodyPr>
          <a:lstStyle/>
          <a:p>
            <a:pPr algn="ctr"/>
            <a:r>
              <a:rPr lang="en-US" dirty="0" smtClean="0"/>
              <a:t>un = unlimited scheme     sp = shape-preserving version of scheme</a:t>
            </a:r>
            <a:endParaRPr lang="en-US" dirty="0"/>
          </a:p>
        </p:txBody>
      </p:sp>
      <p:sp>
        <p:nvSpPr>
          <p:cNvPr id="10" name="TextBox 9"/>
          <p:cNvSpPr txBox="1"/>
          <p:nvPr/>
        </p:nvSpPr>
        <p:spPr>
          <a:xfrm>
            <a:off x="1131942" y="1327666"/>
            <a:ext cx="2492990" cy="369332"/>
          </a:xfrm>
          <a:prstGeom prst="rect">
            <a:avLst/>
          </a:prstGeom>
          <a:noFill/>
        </p:spPr>
        <p:txBody>
          <a:bodyPr wrap="none" rtlCol="0">
            <a:spAutoFit/>
          </a:bodyPr>
          <a:lstStyle/>
          <a:p>
            <a:r>
              <a:rPr lang="en-US" dirty="0" smtClean="0"/>
              <a:t>CN = Courant Number</a:t>
            </a:r>
            <a:endParaRPr lang="en-US" dirty="0"/>
          </a:p>
        </p:txBody>
      </p:sp>
      <p:sp>
        <p:nvSpPr>
          <p:cNvPr id="11" name="TextBox 10"/>
          <p:cNvSpPr txBox="1"/>
          <p:nvPr/>
        </p:nvSpPr>
        <p:spPr>
          <a:xfrm>
            <a:off x="0" y="6096814"/>
            <a:ext cx="2787943" cy="276999"/>
          </a:xfrm>
          <a:prstGeom prst="rect">
            <a:avLst/>
          </a:prstGeom>
          <a:noFill/>
        </p:spPr>
        <p:txBody>
          <a:bodyPr wrap="none" rtlCol="0">
            <a:spAutoFit/>
          </a:bodyPr>
          <a:lstStyle/>
          <a:p>
            <a:r>
              <a:rPr lang="en-US" sz="1200" dirty="0" smtClean="0"/>
              <a:t>Lauritzen et al. (</a:t>
            </a:r>
            <a:r>
              <a:rPr lang="en-US" sz="1200" dirty="0" smtClean="0"/>
              <a:t>2013, “almost done”),</a:t>
            </a:r>
            <a:endParaRPr lang="en-US" sz="1200" dirty="0"/>
          </a:p>
        </p:txBody>
      </p:sp>
      <p:sp>
        <p:nvSpPr>
          <p:cNvPr id="2" name="TextBox 1"/>
          <p:cNvSpPr txBox="1"/>
          <p:nvPr/>
        </p:nvSpPr>
        <p:spPr>
          <a:xfrm>
            <a:off x="335761" y="4960869"/>
            <a:ext cx="5611144" cy="369332"/>
          </a:xfrm>
          <a:prstGeom prst="rect">
            <a:avLst/>
          </a:prstGeom>
          <a:noFill/>
        </p:spPr>
        <p:txBody>
          <a:bodyPr wrap="none" rtlCol="0">
            <a:spAutoFit/>
          </a:bodyPr>
          <a:lstStyle/>
          <a:p>
            <a:r>
              <a:rPr lang="en-US" dirty="0" smtClean="0"/>
              <a:t>K</a:t>
            </a:r>
            <a:r>
              <a:rPr lang="en-US" baseline="-25000" dirty="0" smtClean="0"/>
              <a:t>2</a:t>
            </a:r>
            <a:r>
              <a:rPr lang="en-US" dirty="0" smtClean="0"/>
              <a:t> = Least squares regression to l2 </a:t>
            </a:r>
            <a:r>
              <a:rPr lang="en-US" dirty="0"/>
              <a:t>in range </a:t>
            </a:r>
            <a:r>
              <a:rPr lang="en-US" dirty="0" smtClean="0"/>
              <a:t>[0.2</a:t>
            </a:r>
            <a:r>
              <a:rPr lang="en-US" dirty="0"/>
              <a:t>°</a:t>
            </a:r>
            <a:r>
              <a:rPr lang="en-US" dirty="0" smtClean="0"/>
              <a:t>,3°] </a:t>
            </a:r>
            <a:endParaRPr lang="en-US" dirty="0"/>
          </a:p>
        </p:txBody>
      </p:sp>
      <p:sp>
        <p:nvSpPr>
          <p:cNvPr id="3" name="TextBox 2"/>
          <p:cNvSpPr txBox="1"/>
          <p:nvPr/>
        </p:nvSpPr>
        <p:spPr>
          <a:xfrm>
            <a:off x="335761" y="5450483"/>
            <a:ext cx="7908648" cy="646331"/>
          </a:xfrm>
          <a:prstGeom prst="rect">
            <a:avLst/>
          </a:prstGeom>
          <a:noFill/>
        </p:spPr>
        <p:txBody>
          <a:bodyPr wrap="none" rtlCol="0">
            <a:spAutoFit/>
          </a:bodyPr>
          <a:lstStyle/>
          <a:p>
            <a:r>
              <a:rPr lang="en-US" dirty="0" smtClean="0"/>
              <a:t>Note: resolution range was deliberately chosen to challenge schemes</a:t>
            </a:r>
            <a:br>
              <a:rPr lang="en-US" dirty="0" smtClean="0"/>
            </a:br>
            <a:r>
              <a:rPr lang="en-US" dirty="0" smtClean="0"/>
              <a:t>(for a resolution range with finer resolutions features would be well-resolved)</a:t>
            </a:r>
            <a:endParaRPr lang="en-US" dirty="0"/>
          </a:p>
        </p:txBody>
      </p:sp>
      <p:sp>
        <p:nvSpPr>
          <p:cNvPr id="4" name="Rectangle 3"/>
          <p:cNvSpPr/>
          <p:nvPr/>
        </p:nvSpPr>
        <p:spPr>
          <a:xfrm>
            <a:off x="335761" y="4680788"/>
            <a:ext cx="8351039" cy="14160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en-US" dirty="0" smtClean="0"/>
              <a:t>Not </a:t>
            </a:r>
            <a:r>
              <a:rPr lang="en-US" dirty="0"/>
              <a:t>surprisingly shape-preserving filters/limiters reduce order of convergence</a:t>
            </a:r>
          </a:p>
          <a:p>
            <a:pPr marL="285750" indent="-285750">
              <a:buFont typeface="Arial"/>
              <a:buChar char="•"/>
            </a:pPr>
            <a:r>
              <a:rPr lang="en-US" dirty="0" smtClean="0"/>
              <a:t>Some </a:t>
            </a:r>
            <a:r>
              <a:rPr lang="en-US" dirty="0"/>
              <a:t>shape-preserving filters/limiters are more “invasive” than </a:t>
            </a:r>
            <a:r>
              <a:rPr lang="en-US" dirty="0" smtClean="0"/>
              <a:t>others</a:t>
            </a:r>
          </a:p>
          <a:p>
            <a:pPr marL="285750" indent="-285750">
              <a:buFont typeface="Arial"/>
              <a:buChar char="•"/>
            </a:pPr>
            <a:r>
              <a:rPr lang="en-US" dirty="0"/>
              <a:t>For some schemes convergence rates are affected by time-</a:t>
            </a:r>
            <a:r>
              <a:rPr lang="en-US" dirty="0" smtClean="0"/>
              <a:t>step </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 y="1696999"/>
            <a:ext cx="8975375" cy="3153026"/>
          </a:xfrm>
          <a:prstGeom prst="rect">
            <a:avLst/>
          </a:prstGeom>
        </p:spPr>
      </p:pic>
      <p:sp>
        <p:nvSpPr>
          <p:cNvPr id="14" name="Down Arrow 13"/>
          <p:cNvSpPr/>
          <p:nvPr/>
        </p:nvSpPr>
        <p:spPr>
          <a:xfrm>
            <a:off x="7023285" y="1306197"/>
            <a:ext cx="358215" cy="78160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a:off x="3934866" y="1143000"/>
            <a:ext cx="358215" cy="78160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3589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66000"/>
            <a:ext cx="8229600" cy="1143000"/>
          </a:xfrm>
        </p:spPr>
        <p:txBody>
          <a:bodyPr/>
          <a:lstStyle/>
          <a:p>
            <a:r>
              <a:rPr lang="en-US" sz="3200" dirty="0" smtClean="0">
                <a:solidFill>
                  <a:schemeClr val="tx2"/>
                </a:solidFill>
                <a:latin typeface="Optima ExtraBlack" charset="0"/>
              </a:rPr>
              <a:t>Some things that I will NOT talk about</a:t>
            </a:r>
            <a:endParaRPr lang="en-US" sz="3200" dirty="0"/>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2" name="TextBox 1"/>
          <p:cNvSpPr txBox="1"/>
          <p:nvPr/>
        </p:nvSpPr>
        <p:spPr>
          <a:xfrm>
            <a:off x="248171" y="977000"/>
            <a:ext cx="8718027" cy="1200329"/>
          </a:xfrm>
          <a:prstGeom prst="rect">
            <a:avLst/>
          </a:prstGeom>
          <a:noFill/>
        </p:spPr>
        <p:txBody>
          <a:bodyPr wrap="none" rtlCol="0">
            <a:spAutoFit/>
          </a:bodyPr>
          <a:lstStyle/>
          <a:p>
            <a:pPr marL="342900" indent="-342900">
              <a:buAutoNum type="arabicPeriod"/>
            </a:pPr>
            <a:r>
              <a:rPr lang="en-US" dirty="0" smtClean="0">
                <a:solidFill>
                  <a:schemeClr val="tx2"/>
                </a:solidFill>
                <a:latin typeface="Arial Rounded MT Bold"/>
                <a:cs typeface="Arial Rounded MT Bold"/>
              </a:rPr>
              <a:t>Release of Spectral-Element (SE) dynamical core in CAM:</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SE </a:t>
            </a:r>
            <a:r>
              <a:rPr lang="en-US" dirty="0">
                <a:solidFill>
                  <a:schemeClr val="tx2"/>
                </a:solidFill>
                <a:latin typeface="Arial Rounded MT Bold"/>
                <a:cs typeface="Arial Rounded MT Bold"/>
              </a:rPr>
              <a:t>1 degree CAM5 “AMIP” </a:t>
            </a:r>
            <a:r>
              <a:rPr lang="en-US" dirty="0" smtClean="0">
                <a:solidFill>
                  <a:schemeClr val="tx2"/>
                </a:solidFill>
                <a:latin typeface="Arial Rounded MT Bold"/>
                <a:cs typeface="Arial Rounded MT Bold"/>
              </a:rPr>
              <a:t>configuration </a:t>
            </a:r>
            <a:r>
              <a:rPr lang="en-US" dirty="0">
                <a:solidFill>
                  <a:schemeClr val="tx2"/>
                </a:solidFill>
                <a:latin typeface="Arial Rounded MT Bold"/>
                <a:cs typeface="Arial Rounded MT Bold"/>
              </a:rPr>
              <a:t>are now scientifically supported!</a:t>
            </a:r>
            <a:br>
              <a:rPr lang="en-US" dirty="0">
                <a:solidFill>
                  <a:schemeClr val="tx2"/>
                </a:solidFill>
                <a:latin typeface="Arial Rounded MT Bold"/>
                <a:cs typeface="Arial Rounded MT Bold"/>
              </a:rPr>
            </a:br>
            <a:endParaRPr lang="en-US" dirty="0" smtClean="0">
              <a:solidFill>
                <a:schemeClr val="tx2"/>
              </a:solidFill>
              <a:latin typeface="Arial Rounded MT Bold"/>
              <a:cs typeface="Arial Rounded MT Bold"/>
            </a:endParaRPr>
          </a:p>
        </p:txBody>
      </p:sp>
      <p:pic>
        <p:nvPicPr>
          <p:cNvPr id="9" name="Picture 8" descr="Screen Shot 2013-07-23 at 12.28.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846" y="2040960"/>
            <a:ext cx="7632160" cy="3873656"/>
          </a:xfrm>
          <a:prstGeom prst="rect">
            <a:avLst/>
          </a:prstGeom>
        </p:spPr>
      </p:pic>
    </p:spTree>
    <p:extLst>
      <p:ext uri="{BB962C8B-B14F-4D97-AF65-F5344CB8AC3E}">
        <p14:creationId xmlns:p14="http://schemas.microsoft.com/office/powerpoint/2010/main" val="22078474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8" name="Title 1"/>
          <p:cNvSpPr>
            <a:spLocks noGrp="1"/>
          </p:cNvSpPr>
          <p:nvPr>
            <p:ph type="title"/>
          </p:nvPr>
        </p:nvSpPr>
        <p:spPr>
          <a:xfrm>
            <a:off x="457200" y="0"/>
            <a:ext cx="8229600" cy="1143000"/>
          </a:xfrm>
        </p:spPr>
        <p:txBody>
          <a:bodyPr/>
          <a:lstStyle/>
          <a:p>
            <a:r>
              <a:rPr lang="en-US" sz="3200" dirty="0" smtClean="0">
                <a:solidFill>
                  <a:schemeClr val="tx2"/>
                </a:solidFill>
                <a:latin typeface="Optima ExtraBlack" charset="0"/>
              </a:rPr>
              <a:t>2. “Minimal” resolution</a:t>
            </a:r>
            <a:br>
              <a:rPr lang="en-US" sz="3200" dirty="0" smtClean="0">
                <a:solidFill>
                  <a:schemeClr val="tx2"/>
                </a:solidFill>
                <a:latin typeface="Optima ExtraBlack" charset="0"/>
              </a:rPr>
            </a:br>
            <a:r>
              <a:rPr lang="en-US" sz="1100" dirty="0" smtClean="0">
                <a:solidFill>
                  <a:schemeClr val="tx2"/>
                </a:solidFill>
                <a:latin typeface="Optima ExtraBlack" charset="0"/>
              </a:rPr>
              <a:t>(absolute error)</a:t>
            </a:r>
            <a:endParaRPr lang="en-US" sz="1100" dirty="0"/>
          </a:p>
        </p:txBody>
      </p:sp>
      <p:sp>
        <p:nvSpPr>
          <p:cNvPr id="9" name="TextBox 8"/>
          <p:cNvSpPr txBox="1"/>
          <p:nvPr/>
        </p:nvSpPr>
        <p:spPr>
          <a:xfrm>
            <a:off x="457200" y="1134827"/>
            <a:ext cx="8476499" cy="1938992"/>
          </a:xfrm>
          <a:prstGeom prst="rect">
            <a:avLst/>
          </a:prstGeom>
          <a:noFill/>
        </p:spPr>
        <p:txBody>
          <a:bodyPr wrap="none" rtlCol="0">
            <a:spAutoFit/>
          </a:bodyPr>
          <a:lstStyle/>
          <a:p>
            <a:r>
              <a:rPr lang="en-US" sz="2400" dirty="0" smtClean="0"/>
              <a:t>At what resolution is a certain level of accuracy reached? </a:t>
            </a:r>
            <a:br>
              <a:rPr lang="en-US" sz="2400" dirty="0" smtClean="0"/>
            </a:br>
            <a:r>
              <a:rPr lang="en-US" sz="2400" dirty="0" smtClean="0"/>
              <a:t/>
            </a:r>
            <a:br>
              <a:rPr lang="en-US" sz="2400" dirty="0" smtClean="0"/>
            </a:br>
            <a:r>
              <a:rPr lang="en-US" sz="2400" dirty="0" smtClean="0"/>
              <a:t>Level of accuracy is defined in terms of RMS type error norm</a:t>
            </a:r>
            <a:br>
              <a:rPr lang="en-US" sz="2400" dirty="0" smtClean="0"/>
            </a:br>
            <a:r>
              <a:rPr lang="en-US" sz="2400" dirty="0" smtClean="0"/>
              <a:t/>
            </a:r>
            <a:br>
              <a:rPr lang="en-US" sz="2400" dirty="0" smtClean="0"/>
            </a:br>
            <a:r>
              <a:rPr lang="en-US" sz="2400" dirty="0" smtClean="0"/>
              <a:t>Now initial conditions are C^1 continuous </a:t>
            </a:r>
            <a:endParaRPr lang="en-US" sz="2400" dirty="0"/>
          </a:p>
        </p:txBody>
      </p:sp>
      <p:pic>
        <p:nvPicPr>
          <p:cNvPr id="2" name="Picture 1"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51" y="3318092"/>
            <a:ext cx="8766348" cy="2624021"/>
          </a:xfrm>
          <a:prstGeom prst="rect">
            <a:avLst/>
          </a:prstGeom>
        </p:spPr>
      </p:pic>
      <p:sp>
        <p:nvSpPr>
          <p:cNvPr id="10" name="TextBox 9"/>
          <p:cNvSpPr txBox="1"/>
          <p:nvPr/>
        </p:nvSpPr>
        <p:spPr>
          <a:xfrm>
            <a:off x="0" y="6096814"/>
            <a:ext cx="2787943" cy="276999"/>
          </a:xfrm>
          <a:prstGeom prst="rect">
            <a:avLst/>
          </a:prstGeom>
          <a:noFill/>
        </p:spPr>
        <p:txBody>
          <a:bodyPr wrap="none" rtlCol="0">
            <a:spAutoFit/>
          </a:bodyPr>
          <a:lstStyle/>
          <a:p>
            <a:r>
              <a:rPr lang="en-US" sz="1200" dirty="0" smtClean="0"/>
              <a:t>Lauritzen et al. (</a:t>
            </a:r>
            <a:r>
              <a:rPr lang="en-US" sz="1200" dirty="0" smtClean="0"/>
              <a:t>2013, “almost done”),</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8" name="Title 1"/>
          <p:cNvSpPr>
            <a:spLocks noGrp="1"/>
          </p:cNvSpPr>
          <p:nvPr>
            <p:ph type="title"/>
          </p:nvPr>
        </p:nvSpPr>
        <p:spPr>
          <a:xfrm>
            <a:off x="457200" y="0"/>
            <a:ext cx="8229600" cy="1143000"/>
          </a:xfrm>
        </p:spPr>
        <p:txBody>
          <a:bodyPr/>
          <a:lstStyle/>
          <a:p>
            <a:r>
              <a:rPr lang="en-US" sz="3200" dirty="0" smtClean="0">
                <a:solidFill>
                  <a:schemeClr val="tx2"/>
                </a:solidFill>
                <a:latin typeface="Optima ExtraBlack" charset="0"/>
              </a:rPr>
              <a:t>2. “Minimal” resolution</a:t>
            </a:r>
            <a:br>
              <a:rPr lang="en-US" sz="3200" dirty="0" smtClean="0">
                <a:solidFill>
                  <a:schemeClr val="tx2"/>
                </a:solidFill>
                <a:latin typeface="Optima ExtraBlack" charset="0"/>
              </a:rPr>
            </a:br>
            <a:r>
              <a:rPr lang="en-US" sz="1100" dirty="0" smtClean="0">
                <a:solidFill>
                  <a:schemeClr val="tx2"/>
                </a:solidFill>
                <a:latin typeface="Optima ExtraBlack" charset="0"/>
              </a:rPr>
              <a:t>(absolute error)</a:t>
            </a:r>
            <a:endParaRPr lang="en-US" sz="1100" dirty="0"/>
          </a:p>
        </p:txBody>
      </p:sp>
      <p:sp>
        <p:nvSpPr>
          <p:cNvPr id="7" name="TextBox 6"/>
          <p:cNvSpPr txBox="1"/>
          <p:nvPr/>
        </p:nvSpPr>
        <p:spPr>
          <a:xfrm>
            <a:off x="0" y="6096814"/>
            <a:ext cx="2126228" cy="276999"/>
          </a:xfrm>
          <a:prstGeom prst="rect">
            <a:avLst/>
          </a:prstGeom>
          <a:noFill/>
        </p:spPr>
        <p:txBody>
          <a:bodyPr wrap="none" rtlCol="0">
            <a:spAutoFit/>
          </a:bodyPr>
          <a:lstStyle/>
          <a:p>
            <a:r>
              <a:rPr lang="en-US" sz="1200" dirty="0" smtClean="0"/>
              <a:t>Lauritzen et al. (2012, </a:t>
            </a:r>
            <a:r>
              <a:rPr lang="en-US" sz="1200" dirty="0" smtClean="0"/>
              <a:t>GMD)</a:t>
            </a:r>
            <a:endParaRPr lang="en-US" sz="1200" dirty="0"/>
          </a:p>
        </p:txBody>
      </p:sp>
      <p:pic>
        <p:nvPicPr>
          <p:cNvPr id="6" name="Picture 5" descr="2.pdf"/>
          <p:cNvPicPr>
            <a:picLocks noChangeAspect="1"/>
          </p:cNvPicPr>
          <p:nvPr/>
        </p:nvPicPr>
        <p:blipFill>
          <a:blip r:embed="rId3"/>
          <a:stretch>
            <a:fillRect/>
          </a:stretch>
        </p:blipFill>
        <p:spPr>
          <a:xfrm>
            <a:off x="1885950" y="998426"/>
            <a:ext cx="5372100" cy="3810000"/>
          </a:xfrm>
          <a:prstGeom prst="rect">
            <a:avLst/>
          </a:prstGeom>
        </p:spPr>
      </p:pic>
      <p:sp>
        <p:nvSpPr>
          <p:cNvPr id="9" name="TextBox 8"/>
          <p:cNvSpPr txBox="1"/>
          <p:nvPr/>
        </p:nvSpPr>
        <p:spPr>
          <a:xfrm>
            <a:off x="468233" y="4896485"/>
            <a:ext cx="7805855" cy="1200329"/>
          </a:xfrm>
          <a:prstGeom prst="rect">
            <a:avLst/>
          </a:prstGeom>
          <a:noFill/>
        </p:spPr>
        <p:txBody>
          <a:bodyPr wrap="none" rtlCol="0">
            <a:spAutoFit/>
          </a:bodyPr>
          <a:lstStyle/>
          <a:p>
            <a:r>
              <a:rPr lang="en-US" dirty="0" smtClean="0"/>
              <a:t>Somewhat subjective choice: the threshold error norm </a:t>
            </a:r>
            <a:r>
              <a:rPr lang="en-US" dirty="0" smtClean="0"/>
              <a:t>is based on </a:t>
            </a:r>
            <a:r>
              <a:rPr lang="en-US" dirty="0" smtClean="0"/>
              <a:t>CSLAM </a:t>
            </a:r>
            <a:br>
              <a:rPr lang="en-US" dirty="0" smtClean="0"/>
            </a:br>
            <a:r>
              <a:rPr lang="en-US" dirty="0" smtClean="0"/>
              <a:t> </a:t>
            </a:r>
            <a:br>
              <a:rPr lang="en-US" dirty="0" smtClean="0"/>
            </a:br>
            <a:r>
              <a:rPr lang="en-US" dirty="0" smtClean="0"/>
              <a:t>l2-error norm for which CSLAM starts to converge asymptotically </a:t>
            </a:r>
            <a:br>
              <a:rPr lang="en-US" dirty="0" smtClean="0"/>
            </a:br>
            <a:r>
              <a:rPr lang="en-US" dirty="0" smtClean="0"/>
              <a:t>(filaments are in some sense resolved!)</a:t>
            </a:r>
            <a:endParaRPr lang="en-US" dirty="0"/>
          </a:p>
        </p:txBody>
      </p:sp>
    </p:spTree>
    <p:extLst>
      <p:ext uri="{BB962C8B-B14F-4D97-AF65-F5344CB8AC3E}">
        <p14:creationId xmlns:p14="http://schemas.microsoft.com/office/powerpoint/2010/main" val="13908092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 1"/>
          <p:cNvSpPr/>
          <p:nvPr/>
        </p:nvSpPr>
        <p:spPr>
          <a:xfrm>
            <a:off x="1149143" y="4293573"/>
            <a:ext cx="7121660" cy="208024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8" name="Title 1"/>
          <p:cNvSpPr>
            <a:spLocks noGrp="1"/>
          </p:cNvSpPr>
          <p:nvPr>
            <p:ph type="title"/>
          </p:nvPr>
        </p:nvSpPr>
        <p:spPr>
          <a:xfrm>
            <a:off x="457200" y="0"/>
            <a:ext cx="8229600" cy="1143000"/>
          </a:xfrm>
        </p:spPr>
        <p:txBody>
          <a:bodyPr/>
          <a:lstStyle/>
          <a:p>
            <a:r>
              <a:rPr lang="en-US" sz="3200" dirty="0" smtClean="0">
                <a:solidFill>
                  <a:schemeClr val="tx2"/>
                </a:solidFill>
                <a:latin typeface="Optima ExtraBlack" charset="0"/>
              </a:rPr>
              <a:t>2. “Minimal” resolution</a:t>
            </a:r>
            <a:br>
              <a:rPr lang="en-US" sz="3200" dirty="0" smtClean="0">
                <a:solidFill>
                  <a:schemeClr val="tx2"/>
                </a:solidFill>
                <a:latin typeface="Optima ExtraBlack" charset="0"/>
              </a:rPr>
            </a:br>
            <a:r>
              <a:rPr lang="en-US" sz="1100" dirty="0" smtClean="0">
                <a:solidFill>
                  <a:schemeClr val="tx2"/>
                </a:solidFill>
                <a:latin typeface="Optima ExtraBlack" charset="0"/>
              </a:rPr>
              <a:t>(absolute error)</a:t>
            </a:r>
            <a:endParaRPr lang="en-US" sz="11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064974" cy="2979397"/>
          </a:xfrm>
          <a:prstGeom prst="rect">
            <a:avLst/>
          </a:prstGeom>
        </p:spPr>
      </p:pic>
      <p:sp>
        <p:nvSpPr>
          <p:cNvPr id="10" name="TextBox 9"/>
          <p:cNvSpPr txBox="1"/>
          <p:nvPr/>
        </p:nvSpPr>
        <p:spPr>
          <a:xfrm>
            <a:off x="0" y="6096814"/>
            <a:ext cx="2787943" cy="276999"/>
          </a:xfrm>
          <a:prstGeom prst="rect">
            <a:avLst/>
          </a:prstGeom>
          <a:noFill/>
        </p:spPr>
        <p:txBody>
          <a:bodyPr wrap="none" rtlCol="0">
            <a:spAutoFit/>
          </a:bodyPr>
          <a:lstStyle/>
          <a:p>
            <a:r>
              <a:rPr lang="en-US" sz="1200" dirty="0" smtClean="0"/>
              <a:t>Lauritzen et al. (</a:t>
            </a:r>
            <a:r>
              <a:rPr lang="en-US" sz="1200" dirty="0" smtClean="0"/>
              <a:t>2013, “almost done”),</a:t>
            </a:r>
            <a:endParaRPr lang="en-US" sz="1200" dirty="0"/>
          </a:p>
        </p:txBody>
      </p:sp>
      <p:sp>
        <p:nvSpPr>
          <p:cNvPr id="6" name="TextBox 5"/>
          <p:cNvSpPr txBox="1"/>
          <p:nvPr/>
        </p:nvSpPr>
        <p:spPr>
          <a:xfrm>
            <a:off x="2301265" y="5112847"/>
            <a:ext cx="4547376" cy="369332"/>
          </a:xfrm>
          <a:prstGeom prst="rect">
            <a:avLst/>
          </a:prstGeom>
          <a:noFill/>
        </p:spPr>
        <p:txBody>
          <a:bodyPr wrap="none" rtlCol="0">
            <a:spAutoFit/>
          </a:bodyPr>
          <a:lstStyle/>
          <a:p>
            <a:r>
              <a:rPr lang="en-US" dirty="0" smtClean="0"/>
              <a:t>Minimal resolution varies from 0.2° to 2.3°!</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8" name="Title 1"/>
          <p:cNvSpPr>
            <a:spLocks noGrp="1"/>
          </p:cNvSpPr>
          <p:nvPr>
            <p:ph type="title"/>
          </p:nvPr>
        </p:nvSpPr>
        <p:spPr>
          <a:xfrm>
            <a:off x="457200" y="0"/>
            <a:ext cx="8229600" cy="1143000"/>
          </a:xfrm>
        </p:spPr>
        <p:txBody>
          <a:bodyPr/>
          <a:lstStyle/>
          <a:p>
            <a:r>
              <a:rPr lang="en-US" sz="3200" dirty="0" smtClean="0">
                <a:solidFill>
                  <a:schemeClr val="tx2"/>
                </a:solidFill>
                <a:latin typeface="Optima ExtraBlack" charset="0"/>
              </a:rPr>
              <a:t>“</a:t>
            </a:r>
            <a:r>
              <a:rPr lang="en-US" sz="3200" dirty="0" smtClean="0">
                <a:solidFill>
                  <a:schemeClr val="tx2"/>
                </a:solidFill>
                <a:latin typeface="Optima ExtraBlack" charset="0"/>
              </a:rPr>
              <a:t>Minimal” resolution</a:t>
            </a:r>
            <a:br>
              <a:rPr lang="en-US" sz="3200" dirty="0" smtClean="0">
                <a:solidFill>
                  <a:schemeClr val="tx2"/>
                </a:solidFill>
                <a:latin typeface="Optima ExtraBlack" charset="0"/>
              </a:rPr>
            </a:br>
            <a:r>
              <a:rPr lang="en-US" sz="3200" dirty="0" smtClean="0">
                <a:solidFill>
                  <a:schemeClr val="tx2"/>
                </a:solidFill>
                <a:latin typeface="Optima ExtraBlack" charset="0"/>
              </a:rPr>
              <a:t> and optimal convergence rates</a:t>
            </a:r>
            <a:endParaRPr lang="en-US" sz="1100" dirty="0"/>
          </a:p>
        </p:txBody>
      </p:sp>
      <p:sp>
        <p:nvSpPr>
          <p:cNvPr id="10" name="TextBox 9"/>
          <p:cNvSpPr txBox="1"/>
          <p:nvPr/>
        </p:nvSpPr>
        <p:spPr>
          <a:xfrm>
            <a:off x="0" y="6096814"/>
            <a:ext cx="2787943" cy="276999"/>
          </a:xfrm>
          <a:prstGeom prst="rect">
            <a:avLst/>
          </a:prstGeom>
          <a:noFill/>
        </p:spPr>
        <p:txBody>
          <a:bodyPr wrap="none" rtlCol="0">
            <a:spAutoFit/>
          </a:bodyPr>
          <a:lstStyle/>
          <a:p>
            <a:r>
              <a:rPr lang="en-US" sz="1200" dirty="0" smtClean="0"/>
              <a:t>Lauritzen et al. (</a:t>
            </a:r>
            <a:r>
              <a:rPr lang="en-US" sz="1200" dirty="0" smtClean="0"/>
              <a:t>2013, “almost done”),</a:t>
            </a:r>
            <a:endParaRPr lang="en-US" sz="1200" dirty="0"/>
          </a:p>
        </p:txBody>
      </p:sp>
      <p:pic>
        <p:nvPicPr>
          <p:cNvPr id="3" name="Picture 2"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520" y="1308765"/>
            <a:ext cx="4524706" cy="4671255"/>
          </a:xfrm>
          <a:prstGeom prst="rect">
            <a:avLst/>
          </a:prstGeom>
        </p:spPr>
      </p:pic>
    </p:spTree>
    <p:extLst>
      <p:ext uri="{BB962C8B-B14F-4D97-AF65-F5344CB8AC3E}">
        <p14:creationId xmlns:p14="http://schemas.microsoft.com/office/powerpoint/2010/main" val="321415091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0"/>
            <a:ext cx="8229600" cy="1143000"/>
          </a:xfrm>
        </p:spPr>
        <p:txBody>
          <a:bodyPr/>
          <a:lstStyle/>
          <a:p>
            <a:r>
              <a:rPr lang="en-US" sz="3200" dirty="0" smtClean="0">
                <a:solidFill>
                  <a:schemeClr val="tx2"/>
                </a:solidFill>
                <a:latin typeface="Optima ExtraBlack" charset="0"/>
              </a:rPr>
              <a:t>3. Filament diagnostic </a:t>
            </a:r>
            <a:r>
              <a:rPr lang="en-US" sz="1400" dirty="0" smtClean="0">
                <a:solidFill>
                  <a:schemeClr val="tx2"/>
                </a:solidFill>
                <a:latin typeface="Optima ExtraBlack" charset="0"/>
              </a:rPr>
              <a:t>(Prather)</a:t>
            </a:r>
            <a:r>
              <a:rPr lang="en-US" sz="3200" dirty="0" smtClean="0">
                <a:solidFill>
                  <a:schemeClr val="tx2"/>
                </a:solidFill>
                <a:latin typeface="Optima ExtraBlack" charset="0"/>
              </a:rPr>
              <a:t/>
            </a:r>
            <a:br>
              <a:rPr lang="en-US" sz="3200" dirty="0" smtClean="0">
                <a:solidFill>
                  <a:schemeClr val="tx2"/>
                </a:solidFill>
                <a:latin typeface="Optima ExtraBlack" charset="0"/>
              </a:rPr>
            </a:br>
            <a:endParaRPr lang="en-US" sz="1100" dirty="0"/>
          </a:p>
        </p:txBody>
      </p:sp>
      <p:pic>
        <p:nvPicPr>
          <p:cNvPr id="6" name="Picture 5" descr="1.jpg"/>
          <p:cNvPicPr>
            <a:picLocks noChangeAspect="1"/>
          </p:cNvPicPr>
          <p:nvPr/>
        </p:nvPicPr>
        <p:blipFill>
          <a:blip r:embed="rId2"/>
          <a:stretch>
            <a:fillRect/>
          </a:stretch>
        </p:blipFill>
        <p:spPr>
          <a:xfrm>
            <a:off x="0" y="1247522"/>
            <a:ext cx="3563407" cy="4028199"/>
          </a:xfrm>
          <a:prstGeom prst="rect">
            <a:avLst/>
          </a:prstGeom>
        </p:spPr>
      </p:pic>
      <p:pic>
        <p:nvPicPr>
          <p:cNvPr id="7" name="Picture 6" descr="1.jpg"/>
          <p:cNvPicPr>
            <a:picLocks noChangeAspect="1"/>
          </p:cNvPicPr>
          <p:nvPr/>
        </p:nvPicPr>
        <p:blipFill>
          <a:blip r:embed="rId3"/>
          <a:stretch>
            <a:fillRect/>
          </a:stretch>
        </p:blipFill>
        <p:spPr>
          <a:xfrm>
            <a:off x="131979" y="3261621"/>
            <a:ext cx="3431428" cy="4028199"/>
          </a:xfrm>
          <a:prstGeom prst="rect">
            <a:avLst/>
          </a:prstGeom>
        </p:spPr>
      </p:pic>
      <p:sp>
        <p:nvSpPr>
          <p:cNvPr id="11" name="Rectangle 10"/>
          <p:cNvSpPr/>
          <p:nvPr/>
        </p:nvSpPr>
        <p:spPr>
          <a:xfrm>
            <a:off x="184535" y="5341113"/>
            <a:ext cx="3688126" cy="1032700"/>
          </a:xfrm>
          <a:prstGeom prst="rect">
            <a:avLst/>
          </a:prstGeom>
          <a:solidFill>
            <a:schemeClr val="bg1"/>
          </a:solid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5" descr="header_essl.jpg"/>
          <p:cNvPicPr>
            <a:picLocks noChangeAspect="1"/>
          </p:cNvPicPr>
          <p:nvPr/>
        </p:nvPicPr>
        <p:blipFill>
          <a:blip r:embed="rId4"/>
          <a:srcRect/>
          <a:stretch>
            <a:fillRect/>
          </a:stretch>
        </p:blipFill>
        <p:spPr bwMode="auto">
          <a:xfrm>
            <a:off x="0" y="6373813"/>
            <a:ext cx="9144000" cy="484187"/>
          </a:xfrm>
          <a:prstGeom prst="rect">
            <a:avLst/>
          </a:prstGeom>
          <a:noFill/>
          <a:ln w="9525">
            <a:noFill/>
            <a:miter lim="800000"/>
            <a:headEnd/>
            <a:tailEnd/>
          </a:ln>
        </p:spPr>
      </p:pic>
      <p:pic>
        <p:nvPicPr>
          <p:cNvPr id="12" name="Picture 11" descr="2.pdf"/>
          <p:cNvPicPr>
            <a:picLocks noChangeAspect="1"/>
          </p:cNvPicPr>
          <p:nvPr/>
        </p:nvPicPr>
        <p:blipFill>
          <a:blip r:embed="rId5"/>
          <a:stretch>
            <a:fillRect/>
          </a:stretch>
        </p:blipFill>
        <p:spPr>
          <a:xfrm>
            <a:off x="3747942" y="1247522"/>
            <a:ext cx="5156200" cy="4279900"/>
          </a:xfrm>
          <a:prstGeom prst="rect">
            <a:avLst/>
          </a:prstGeom>
        </p:spPr>
      </p:pic>
      <p:sp>
        <p:nvSpPr>
          <p:cNvPr id="13" name="TextBox 12"/>
          <p:cNvSpPr txBox="1"/>
          <p:nvPr/>
        </p:nvSpPr>
        <p:spPr>
          <a:xfrm>
            <a:off x="1610895" y="5647704"/>
            <a:ext cx="6212796" cy="369332"/>
          </a:xfrm>
          <a:prstGeom prst="rect">
            <a:avLst/>
          </a:prstGeom>
          <a:noFill/>
        </p:spPr>
        <p:txBody>
          <a:bodyPr wrap="none" rtlCol="0">
            <a:spAutoFit/>
          </a:bodyPr>
          <a:lstStyle/>
          <a:p>
            <a:r>
              <a:rPr lang="en-US" b="1" dirty="0" smtClean="0">
                <a:solidFill>
                  <a:srgbClr val="FF0000"/>
                </a:solidFill>
              </a:rPr>
              <a:t>This diagnostic does not rely on an analytical solution! </a:t>
            </a:r>
            <a:endParaRPr lang="en-US" b="1" dirty="0">
              <a:solidFill>
                <a:srgbClr val="FF0000"/>
              </a:solidFill>
            </a:endParaRPr>
          </a:p>
        </p:txBody>
      </p:sp>
      <p:sp>
        <p:nvSpPr>
          <p:cNvPr id="14" name="TextBox 13"/>
          <p:cNvSpPr txBox="1"/>
          <p:nvPr/>
        </p:nvSpPr>
        <p:spPr>
          <a:xfrm>
            <a:off x="0" y="6096814"/>
            <a:ext cx="2787943" cy="276999"/>
          </a:xfrm>
          <a:prstGeom prst="rect">
            <a:avLst/>
          </a:prstGeom>
          <a:noFill/>
        </p:spPr>
        <p:txBody>
          <a:bodyPr wrap="none" rtlCol="0">
            <a:spAutoFit/>
          </a:bodyPr>
          <a:lstStyle/>
          <a:p>
            <a:r>
              <a:rPr lang="en-US" sz="1200" dirty="0" smtClean="0"/>
              <a:t>Lauritzen et al. (</a:t>
            </a:r>
            <a:r>
              <a:rPr lang="en-US" sz="1200" dirty="0" smtClean="0"/>
              <a:t>2013, “almost done”),</a:t>
            </a:r>
            <a:endParaRPr lang="en-US" sz="1200" dirty="0"/>
          </a:p>
        </p:txBody>
      </p:sp>
    </p:spTree>
    <p:extLst>
      <p:ext uri="{BB962C8B-B14F-4D97-AF65-F5344CB8AC3E}">
        <p14:creationId xmlns:p14="http://schemas.microsoft.com/office/powerpoint/2010/main" val="120972831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0"/>
            <a:ext cx="8229600" cy="1143000"/>
          </a:xfrm>
        </p:spPr>
        <p:txBody>
          <a:bodyPr/>
          <a:lstStyle/>
          <a:p>
            <a:r>
              <a:rPr lang="en-US" sz="3200" dirty="0" smtClean="0">
                <a:solidFill>
                  <a:schemeClr val="tx2"/>
                </a:solidFill>
                <a:latin typeface="Optima ExtraBlack" charset="0"/>
              </a:rPr>
              <a:t>3. Filament diagnostic</a:t>
            </a:r>
            <a:br>
              <a:rPr lang="en-US" sz="3200" dirty="0" smtClean="0">
                <a:solidFill>
                  <a:schemeClr val="tx2"/>
                </a:solidFill>
                <a:latin typeface="Optima ExtraBlack" charset="0"/>
              </a:rPr>
            </a:br>
            <a:endParaRPr lang="en-US" sz="1100" dirty="0"/>
          </a:p>
        </p:txBody>
      </p:sp>
      <p:sp>
        <p:nvSpPr>
          <p:cNvPr id="11" name="Rectangle 10"/>
          <p:cNvSpPr/>
          <p:nvPr/>
        </p:nvSpPr>
        <p:spPr>
          <a:xfrm>
            <a:off x="184535" y="5341113"/>
            <a:ext cx="3688126" cy="1032700"/>
          </a:xfrm>
          <a:prstGeom prst="rect">
            <a:avLst/>
          </a:prstGeom>
          <a:solidFill>
            <a:schemeClr val="bg1"/>
          </a:solid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7" name="Picture 6" descr="2.pdf"/>
          <p:cNvPicPr>
            <a:picLocks noChangeAspect="1"/>
          </p:cNvPicPr>
          <p:nvPr/>
        </p:nvPicPr>
        <p:blipFill>
          <a:blip r:embed="rId3"/>
          <a:stretch>
            <a:fillRect/>
          </a:stretch>
        </p:blipFill>
        <p:spPr>
          <a:xfrm>
            <a:off x="310346" y="2038601"/>
            <a:ext cx="8833654" cy="3025224"/>
          </a:xfrm>
          <a:prstGeom prst="rect">
            <a:avLst/>
          </a:prstGeom>
        </p:spPr>
      </p:pic>
      <p:sp>
        <p:nvSpPr>
          <p:cNvPr id="9" name="TextBox 8"/>
          <p:cNvSpPr txBox="1"/>
          <p:nvPr/>
        </p:nvSpPr>
        <p:spPr>
          <a:xfrm>
            <a:off x="0" y="6096814"/>
            <a:ext cx="2787943" cy="276999"/>
          </a:xfrm>
          <a:prstGeom prst="rect">
            <a:avLst/>
          </a:prstGeom>
          <a:noFill/>
        </p:spPr>
        <p:txBody>
          <a:bodyPr wrap="none" rtlCol="0">
            <a:spAutoFit/>
          </a:bodyPr>
          <a:lstStyle/>
          <a:p>
            <a:r>
              <a:rPr lang="en-US" sz="1200" dirty="0" smtClean="0"/>
              <a:t>Lauritzen et al. (</a:t>
            </a:r>
            <a:r>
              <a:rPr lang="en-US" sz="1200" dirty="0" smtClean="0"/>
              <a:t>2013, “almost done”),</a:t>
            </a:r>
            <a:endParaRPr lang="en-US" sz="1200" dirty="0"/>
          </a:p>
        </p:txBody>
      </p:sp>
      <p:sp>
        <p:nvSpPr>
          <p:cNvPr id="2" name="TextBox 1"/>
          <p:cNvSpPr txBox="1"/>
          <p:nvPr/>
        </p:nvSpPr>
        <p:spPr>
          <a:xfrm>
            <a:off x="184535" y="1032196"/>
            <a:ext cx="8392041" cy="646331"/>
          </a:xfrm>
          <a:prstGeom prst="rect">
            <a:avLst/>
          </a:prstGeom>
          <a:noFill/>
        </p:spPr>
        <p:txBody>
          <a:bodyPr wrap="none" rtlCol="0">
            <a:spAutoFit/>
          </a:bodyPr>
          <a:lstStyle/>
          <a:p>
            <a:r>
              <a:rPr lang="en-US" dirty="0" smtClean="0"/>
              <a:t>Diffusive schemes will tend to decrease l</a:t>
            </a:r>
            <a:r>
              <a:rPr lang="en-US" baseline="-25000" dirty="0" smtClean="0"/>
              <a:t>f</a:t>
            </a:r>
            <a:r>
              <a:rPr lang="en-US" dirty="0" smtClean="0"/>
              <a:t> for higher values of tau and increase l</a:t>
            </a:r>
            <a:r>
              <a:rPr lang="en-US" baseline="-25000" dirty="0" smtClean="0"/>
              <a:t>f</a:t>
            </a:r>
            <a:r>
              <a:rPr lang="en-US" dirty="0" smtClean="0"/>
              <a:t/>
            </a:r>
            <a:br>
              <a:rPr lang="en-US" dirty="0" smtClean="0"/>
            </a:br>
            <a:r>
              <a:rPr lang="en-US" dirty="0" smtClean="0"/>
              <a:t>for low values of tau:</a:t>
            </a:r>
            <a:endParaRPr lang="en-US" dirty="0"/>
          </a:p>
        </p:txBody>
      </p:sp>
    </p:spTree>
    <p:extLst>
      <p:ext uri="{BB962C8B-B14F-4D97-AF65-F5344CB8AC3E}">
        <p14:creationId xmlns:p14="http://schemas.microsoft.com/office/powerpoint/2010/main" val="136365658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0"/>
            <a:ext cx="8229600" cy="1143000"/>
          </a:xfrm>
        </p:spPr>
        <p:txBody>
          <a:bodyPr/>
          <a:lstStyle/>
          <a:p>
            <a:r>
              <a:rPr lang="en-US" sz="3200" dirty="0" smtClean="0">
                <a:solidFill>
                  <a:schemeClr val="tx2"/>
                </a:solidFill>
                <a:latin typeface="Optima ExtraBlack" charset="0"/>
              </a:rPr>
              <a:t>3. Filament diagnostic</a:t>
            </a:r>
            <a:br>
              <a:rPr lang="en-US" sz="3200" dirty="0" smtClean="0">
                <a:solidFill>
                  <a:schemeClr val="tx2"/>
                </a:solidFill>
                <a:latin typeface="Optima ExtraBlack" charset="0"/>
              </a:rPr>
            </a:br>
            <a:endParaRPr lang="en-US" sz="1100" dirty="0"/>
          </a:p>
        </p:txBody>
      </p:sp>
      <p:sp>
        <p:nvSpPr>
          <p:cNvPr id="11" name="Rectangle 10"/>
          <p:cNvSpPr/>
          <p:nvPr/>
        </p:nvSpPr>
        <p:spPr>
          <a:xfrm>
            <a:off x="184535" y="5341113"/>
            <a:ext cx="3688126" cy="1032700"/>
          </a:xfrm>
          <a:prstGeom prst="rect">
            <a:avLst/>
          </a:prstGeom>
          <a:solidFill>
            <a:schemeClr val="bg1"/>
          </a:solid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35" y="2404828"/>
            <a:ext cx="8833654" cy="2292770"/>
          </a:xfrm>
          <a:prstGeom prst="rect">
            <a:avLst/>
          </a:prstGeom>
        </p:spPr>
      </p:pic>
      <p:sp>
        <p:nvSpPr>
          <p:cNvPr id="9" name="TextBox 8"/>
          <p:cNvSpPr txBox="1"/>
          <p:nvPr/>
        </p:nvSpPr>
        <p:spPr>
          <a:xfrm>
            <a:off x="0" y="6096814"/>
            <a:ext cx="2787943" cy="276999"/>
          </a:xfrm>
          <a:prstGeom prst="rect">
            <a:avLst/>
          </a:prstGeom>
          <a:noFill/>
        </p:spPr>
        <p:txBody>
          <a:bodyPr wrap="none" rtlCol="0">
            <a:spAutoFit/>
          </a:bodyPr>
          <a:lstStyle/>
          <a:p>
            <a:r>
              <a:rPr lang="en-US" sz="1200" dirty="0" smtClean="0"/>
              <a:t>Lauritzen et al. (</a:t>
            </a:r>
            <a:r>
              <a:rPr lang="en-US" sz="1200" dirty="0" smtClean="0"/>
              <a:t>2013, “almost done”),</a:t>
            </a:r>
            <a:endParaRPr lang="en-US" sz="1200" dirty="0"/>
          </a:p>
        </p:txBody>
      </p:sp>
      <p:sp>
        <p:nvSpPr>
          <p:cNvPr id="2" name="TextBox 1"/>
          <p:cNvSpPr txBox="1"/>
          <p:nvPr/>
        </p:nvSpPr>
        <p:spPr>
          <a:xfrm>
            <a:off x="184535" y="1032196"/>
            <a:ext cx="7342650" cy="369332"/>
          </a:xfrm>
          <a:prstGeom prst="rect">
            <a:avLst/>
          </a:prstGeom>
          <a:noFill/>
        </p:spPr>
        <p:txBody>
          <a:bodyPr wrap="none" rtlCol="0">
            <a:spAutoFit/>
          </a:bodyPr>
          <a:lstStyle/>
          <a:p>
            <a:r>
              <a:rPr lang="en-US" dirty="0" smtClean="0"/>
              <a:t>Schemes that steepen gradients will have l</a:t>
            </a:r>
            <a:r>
              <a:rPr lang="en-US" baseline="-25000" dirty="0" smtClean="0"/>
              <a:t>f</a:t>
            </a:r>
            <a:r>
              <a:rPr lang="en-US" dirty="0" smtClean="0"/>
              <a:t>&gt;100 for higher tau values:</a:t>
            </a:r>
            <a:endParaRPr lang="en-US" dirty="0"/>
          </a:p>
        </p:txBody>
      </p:sp>
      <p:sp>
        <p:nvSpPr>
          <p:cNvPr id="10" name="Down Arrow 9"/>
          <p:cNvSpPr/>
          <p:nvPr/>
        </p:nvSpPr>
        <p:spPr>
          <a:xfrm>
            <a:off x="6026348" y="2014027"/>
            <a:ext cx="358215" cy="78160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335258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0"/>
            <a:ext cx="8229600" cy="1143000"/>
          </a:xfrm>
        </p:spPr>
        <p:txBody>
          <a:bodyPr/>
          <a:lstStyle/>
          <a:p>
            <a:r>
              <a:rPr lang="en-US" sz="3200" dirty="0" smtClean="0">
                <a:solidFill>
                  <a:schemeClr val="tx2"/>
                </a:solidFill>
                <a:latin typeface="Optima ExtraBlack" charset="0"/>
              </a:rPr>
              <a:t>3. Filament diagnostic</a:t>
            </a:r>
            <a:br>
              <a:rPr lang="en-US" sz="3200" dirty="0" smtClean="0">
                <a:solidFill>
                  <a:schemeClr val="tx2"/>
                </a:solidFill>
                <a:latin typeface="Optima ExtraBlack" charset="0"/>
              </a:rPr>
            </a:br>
            <a:endParaRPr lang="en-US" sz="1100" dirty="0"/>
          </a:p>
        </p:txBody>
      </p:sp>
      <p:sp>
        <p:nvSpPr>
          <p:cNvPr id="11" name="Rectangle 10"/>
          <p:cNvSpPr/>
          <p:nvPr/>
        </p:nvSpPr>
        <p:spPr>
          <a:xfrm>
            <a:off x="184535" y="5341113"/>
            <a:ext cx="3688126" cy="1032700"/>
          </a:xfrm>
          <a:prstGeom prst="rect">
            <a:avLst/>
          </a:prstGeom>
          <a:solidFill>
            <a:schemeClr val="bg1"/>
          </a:solid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361" y="2404828"/>
            <a:ext cx="8738001" cy="2292770"/>
          </a:xfrm>
          <a:prstGeom prst="rect">
            <a:avLst/>
          </a:prstGeom>
        </p:spPr>
      </p:pic>
      <p:sp>
        <p:nvSpPr>
          <p:cNvPr id="9" name="TextBox 8"/>
          <p:cNvSpPr txBox="1"/>
          <p:nvPr/>
        </p:nvSpPr>
        <p:spPr>
          <a:xfrm>
            <a:off x="0" y="6096814"/>
            <a:ext cx="2787943" cy="276999"/>
          </a:xfrm>
          <a:prstGeom prst="rect">
            <a:avLst/>
          </a:prstGeom>
          <a:noFill/>
        </p:spPr>
        <p:txBody>
          <a:bodyPr wrap="none" rtlCol="0">
            <a:spAutoFit/>
          </a:bodyPr>
          <a:lstStyle/>
          <a:p>
            <a:r>
              <a:rPr lang="en-US" sz="1200" dirty="0" smtClean="0"/>
              <a:t>Lauritzen et al. (</a:t>
            </a:r>
            <a:r>
              <a:rPr lang="en-US" sz="1200" dirty="0" smtClean="0"/>
              <a:t>2013, “almost done”),</a:t>
            </a:r>
            <a:endParaRPr lang="en-US" sz="1200" dirty="0"/>
          </a:p>
        </p:txBody>
      </p:sp>
      <p:sp>
        <p:nvSpPr>
          <p:cNvPr id="2" name="TextBox 1"/>
          <p:cNvSpPr txBox="1"/>
          <p:nvPr/>
        </p:nvSpPr>
        <p:spPr>
          <a:xfrm>
            <a:off x="184535" y="1032196"/>
            <a:ext cx="2275796" cy="369332"/>
          </a:xfrm>
          <a:prstGeom prst="rect">
            <a:avLst/>
          </a:prstGeom>
          <a:noFill/>
        </p:spPr>
        <p:txBody>
          <a:bodyPr wrap="none" rtlCol="0">
            <a:spAutoFit/>
          </a:bodyPr>
          <a:lstStyle/>
          <a:p>
            <a:r>
              <a:rPr lang="en-US" dirty="0" smtClean="0"/>
              <a:t>How is ICON doing?</a:t>
            </a:r>
            <a:endParaRPr lang="en-US" dirty="0"/>
          </a:p>
        </p:txBody>
      </p:sp>
      <p:sp>
        <p:nvSpPr>
          <p:cNvPr id="3" name="TextBox 2"/>
          <p:cNvSpPr txBox="1"/>
          <p:nvPr/>
        </p:nvSpPr>
        <p:spPr>
          <a:xfrm>
            <a:off x="922338" y="5200666"/>
            <a:ext cx="3973827" cy="369332"/>
          </a:xfrm>
          <a:prstGeom prst="rect">
            <a:avLst/>
          </a:prstGeom>
          <a:noFill/>
        </p:spPr>
        <p:txBody>
          <a:bodyPr wrap="none" rtlCol="0">
            <a:spAutoFit/>
          </a:bodyPr>
          <a:lstStyle/>
          <a:p>
            <a:r>
              <a:rPr lang="en-US" dirty="0" smtClean="0"/>
              <a:t>l</a:t>
            </a:r>
            <a:r>
              <a:rPr lang="en-US" baseline="-25000" dirty="0" smtClean="0"/>
              <a:t>f</a:t>
            </a:r>
            <a:r>
              <a:rPr lang="en-US" dirty="0" smtClean="0"/>
              <a:t> is a smooth and monotone curve </a:t>
            </a:r>
            <a:r>
              <a:rPr lang="en-US" dirty="0" smtClean="0">
                <a:sym typeface="Wingdings"/>
              </a:rPr>
              <a:t></a:t>
            </a:r>
            <a:r>
              <a:rPr lang="en-US" dirty="0" smtClean="0"/>
              <a:t> </a:t>
            </a:r>
            <a:endParaRPr lang="en-US" dirty="0"/>
          </a:p>
        </p:txBody>
      </p:sp>
    </p:spTree>
    <p:extLst>
      <p:ext uri="{BB962C8B-B14F-4D97-AF65-F5344CB8AC3E}">
        <p14:creationId xmlns:p14="http://schemas.microsoft.com/office/powerpoint/2010/main" val="344629916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84535" y="5341113"/>
            <a:ext cx="3688126" cy="1032700"/>
          </a:xfrm>
          <a:prstGeom prst="rect">
            <a:avLst/>
          </a:prstGeom>
          <a:solidFill>
            <a:schemeClr val="bg1"/>
          </a:solid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6" name="Title 1"/>
          <p:cNvSpPr>
            <a:spLocks noGrp="1"/>
          </p:cNvSpPr>
          <p:nvPr>
            <p:ph type="title"/>
          </p:nvPr>
        </p:nvSpPr>
        <p:spPr>
          <a:xfrm>
            <a:off x="457200" y="0"/>
            <a:ext cx="8229600" cy="1143000"/>
          </a:xfrm>
        </p:spPr>
        <p:txBody>
          <a:bodyPr/>
          <a:lstStyle/>
          <a:p>
            <a:r>
              <a:rPr lang="en-US" sz="3200" dirty="0">
                <a:solidFill>
                  <a:schemeClr val="tx2"/>
                </a:solidFill>
                <a:latin typeface="Optima ExtraBlack" charset="0"/>
              </a:rPr>
              <a:t>4</a:t>
            </a:r>
            <a:r>
              <a:rPr lang="en-US" sz="3200" dirty="0" smtClean="0">
                <a:solidFill>
                  <a:schemeClr val="tx2"/>
                </a:solidFill>
                <a:latin typeface="Optima ExtraBlack" charset="0"/>
              </a:rPr>
              <a:t>. </a:t>
            </a:r>
            <a:r>
              <a:rPr lang="en-US" sz="3200" dirty="0" smtClean="0">
                <a:solidFill>
                  <a:schemeClr val="tx2"/>
                </a:solidFill>
                <a:latin typeface="Optima ExtraBlack" charset="0"/>
              </a:rPr>
              <a:t>“Rough” distribution</a:t>
            </a:r>
            <a:br>
              <a:rPr lang="en-US" sz="3200" dirty="0" smtClean="0">
                <a:solidFill>
                  <a:schemeClr val="tx2"/>
                </a:solidFill>
                <a:latin typeface="Optima ExtraBlack" charset="0"/>
              </a:rPr>
            </a:br>
            <a:r>
              <a:rPr lang="en-US" sz="1100" dirty="0" smtClean="0">
                <a:solidFill>
                  <a:schemeClr val="tx2"/>
                </a:solidFill>
                <a:latin typeface="Optima ExtraBlack" charset="0"/>
              </a:rPr>
              <a:t>(to challenge limiters/filters)</a:t>
            </a:r>
            <a:r>
              <a:rPr lang="en-US" sz="3200" dirty="0" smtClean="0">
                <a:solidFill>
                  <a:schemeClr val="tx2"/>
                </a:solidFill>
                <a:latin typeface="Optima ExtraBlack" charset="0"/>
              </a:rPr>
              <a:t/>
            </a:r>
            <a:br>
              <a:rPr lang="en-US" sz="3200" dirty="0" smtClean="0">
                <a:solidFill>
                  <a:schemeClr val="tx2"/>
                </a:solidFill>
                <a:latin typeface="Optima ExtraBlack" charset="0"/>
              </a:rPr>
            </a:br>
            <a:endParaRPr lang="en-US" sz="1100" dirty="0"/>
          </a:p>
        </p:txBody>
      </p:sp>
      <p:pic>
        <p:nvPicPr>
          <p:cNvPr id="8" name="Picture 7" descr="2.pdf"/>
          <p:cNvPicPr>
            <a:picLocks noChangeAspect="1"/>
          </p:cNvPicPr>
          <p:nvPr/>
        </p:nvPicPr>
        <p:blipFill>
          <a:blip r:embed="rId3"/>
          <a:stretch>
            <a:fillRect/>
          </a:stretch>
        </p:blipFill>
        <p:spPr>
          <a:xfrm>
            <a:off x="3543300" y="1623297"/>
            <a:ext cx="5143500" cy="3810000"/>
          </a:xfrm>
          <a:prstGeom prst="rect">
            <a:avLst/>
          </a:prstGeom>
        </p:spPr>
      </p:pic>
      <p:pic>
        <p:nvPicPr>
          <p:cNvPr id="9" name="Picture 8" descr="2.pdf"/>
          <p:cNvPicPr>
            <a:picLocks noChangeAspect="1"/>
          </p:cNvPicPr>
          <p:nvPr/>
        </p:nvPicPr>
        <p:blipFill>
          <a:blip r:embed="rId4"/>
          <a:stretch>
            <a:fillRect/>
          </a:stretch>
        </p:blipFill>
        <p:spPr>
          <a:xfrm>
            <a:off x="628656" y="2346537"/>
            <a:ext cx="2780293" cy="1571470"/>
          </a:xfrm>
          <a:prstGeom prst="rect">
            <a:avLst/>
          </a:prstGeom>
        </p:spPr>
      </p:pic>
      <p:sp>
        <p:nvSpPr>
          <p:cNvPr id="12" name="TextBox 11"/>
          <p:cNvSpPr txBox="1"/>
          <p:nvPr/>
        </p:nvSpPr>
        <p:spPr>
          <a:xfrm>
            <a:off x="1212493" y="1834375"/>
            <a:ext cx="1711677" cy="369332"/>
          </a:xfrm>
          <a:prstGeom prst="rect">
            <a:avLst/>
          </a:prstGeom>
          <a:noFill/>
        </p:spPr>
        <p:txBody>
          <a:bodyPr wrap="none" rtlCol="0">
            <a:spAutoFit/>
          </a:bodyPr>
          <a:lstStyle/>
          <a:p>
            <a:r>
              <a:rPr lang="en-US" dirty="0" smtClean="0"/>
              <a:t>Initial condition</a:t>
            </a:r>
            <a:endParaRPr lang="en-US" dirty="0"/>
          </a:p>
        </p:txBody>
      </p:sp>
      <p:sp>
        <p:nvSpPr>
          <p:cNvPr id="13" name="TextBox 12"/>
          <p:cNvSpPr txBox="1"/>
          <p:nvPr/>
        </p:nvSpPr>
        <p:spPr>
          <a:xfrm>
            <a:off x="336506" y="4407357"/>
            <a:ext cx="2583948" cy="1200329"/>
          </a:xfrm>
          <a:prstGeom prst="rect">
            <a:avLst/>
          </a:prstGeom>
          <a:noFill/>
        </p:spPr>
        <p:txBody>
          <a:bodyPr wrap="none" rtlCol="0">
            <a:spAutoFit/>
          </a:bodyPr>
          <a:lstStyle/>
          <a:p>
            <a:r>
              <a:rPr lang="en-US" dirty="0" smtClean="0"/>
              <a:t>Background value is</a:t>
            </a:r>
          </a:p>
          <a:p>
            <a:r>
              <a:rPr lang="en-US" dirty="0" smtClean="0"/>
              <a:t>non-zero so positivity</a:t>
            </a:r>
          </a:p>
          <a:p>
            <a:r>
              <a:rPr lang="en-US" dirty="0" smtClean="0"/>
              <a:t>preserving filters do not</a:t>
            </a:r>
          </a:p>
          <a:p>
            <a:r>
              <a:rPr lang="en-US" dirty="0" smtClean="0"/>
              <a:t>alleviate undershoots!</a:t>
            </a:r>
            <a:endParaRPr lang="en-US" dirty="0"/>
          </a:p>
        </p:txBody>
      </p:sp>
      <p:sp>
        <p:nvSpPr>
          <p:cNvPr id="14" name="TextBox 13"/>
          <p:cNvSpPr txBox="1"/>
          <p:nvPr/>
        </p:nvSpPr>
        <p:spPr>
          <a:xfrm>
            <a:off x="0" y="6096814"/>
            <a:ext cx="2787943" cy="276999"/>
          </a:xfrm>
          <a:prstGeom prst="rect">
            <a:avLst/>
          </a:prstGeom>
          <a:noFill/>
        </p:spPr>
        <p:txBody>
          <a:bodyPr wrap="none" rtlCol="0">
            <a:spAutoFit/>
          </a:bodyPr>
          <a:lstStyle/>
          <a:p>
            <a:r>
              <a:rPr lang="en-US" sz="1200" dirty="0" smtClean="0"/>
              <a:t>Lauritzen et al. (</a:t>
            </a:r>
            <a:r>
              <a:rPr lang="en-US" sz="1200" dirty="0" smtClean="0"/>
              <a:t>2013, “almost done”),</a:t>
            </a:r>
            <a:endParaRPr lang="en-US" sz="1200" dirty="0"/>
          </a:p>
        </p:txBody>
      </p:sp>
    </p:spTree>
    <p:extLst>
      <p:ext uri="{BB962C8B-B14F-4D97-AF65-F5344CB8AC3E}">
        <p14:creationId xmlns:p14="http://schemas.microsoft.com/office/powerpoint/2010/main" val="288029001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84535" y="5341113"/>
            <a:ext cx="3688126" cy="1032700"/>
          </a:xfrm>
          <a:prstGeom prst="rect">
            <a:avLst/>
          </a:prstGeom>
          <a:solidFill>
            <a:schemeClr val="bg1"/>
          </a:solid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6" name="Title 1"/>
          <p:cNvSpPr>
            <a:spLocks noGrp="1"/>
          </p:cNvSpPr>
          <p:nvPr>
            <p:ph type="title"/>
          </p:nvPr>
        </p:nvSpPr>
        <p:spPr>
          <a:xfrm>
            <a:off x="457200" y="0"/>
            <a:ext cx="8229600" cy="1143000"/>
          </a:xfrm>
        </p:spPr>
        <p:txBody>
          <a:bodyPr/>
          <a:lstStyle/>
          <a:p>
            <a:r>
              <a:rPr lang="en-US" sz="3200" dirty="0">
                <a:solidFill>
                  <a:schemeClr val="tx2"/>
                </a:solidFill>
                <a:latin typeface="Optima ExtraBlack" charset="0"/>
              </a:rPr>
              <a:t>4</a:t>
            </a:r>
            <a:r>
              <a:rPr lang="en-US" sz="3200" dirty="0" smtClean="0">
                <a:solidFill>
                  <a:schemeClr val="tx2"/>
                </a:solidFill>
                <a:latin typeface="Optima ExtraBlack" charset="0"/>
              </a:rPr>
              <a:t>. </a:t>
            </a:r>
            <a:r>
              <a:rPr lang="en-US" sz="3200" dirty="0" smtClean="0">
                <a:solidFill>
                  <a:schemeClr val="tx2"/>
                </a:solidFill>
                <a:latin typeface="Optima ExtraBlack" charset="0"/>
              </a:rPr>
              <a:t>“Rough” distribution</a:t>
            </a:r>
            <a:br>
              <a:rPr lang="en-US" sz="3200" dirty="0" smtClean="0">
                <a:solidFill>
                  <a:schemeClr val="tx2"/>
                </a:solidFill>
                <a:latin typeface="Optima ExtraBlack" charset="0"/>
              </a:rPr>
            </a:br>
            <a:r>
              <a:rPr lang="en-US" sz="1100" dirty="0" smtClean="0">
                <a:solidFill>
                  <a:schemeClr val="tx2"/>
                </a:solidFill>
                <a:latin typeface="Optima ExtraBlack" charset="0"/>
              </a:rPr>
              <a:t>(to challenge limiters/filters)</a:t>
            </a:r>
            <a:r>
              <a:rPr lang="en-US" sz="3200" dirty="0" smtClean="0">
                <a:solidFill>
                  <a:schemeClr val="tx2"/>
                </a:solidFill>
                <a:latin typeface="Optima ExtraBlack" charset="0"/>
              </a:rPr>
              <a:t/>
            </a:r>
            <a:br>
              <a:rPr lang="en-US" sz="3200" dirty="0" smtClean="0">
                <a:solidFill>
                  <a:schemeClr val="tx2"/>
                </a:solidFill>
                <a:latin typeface="Optima ExtraBlack" charset="0"/>
              </a:rPr>
            </a:br>
            <a:endParaRPr lang="en-US" sz="1100" dirty="0"/>
          </a:p>
        </p:txBody>
      </p:sp>
      <p:pic>
        <p:nvPicPr>
          <p:cNvPr id="2" name="Picture 1"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0247"/>
            <a:ext cx="8900015" cy="4027429"/>
          </a:xfrm>
          <a:prstGeom prst="rect">
            <a:avLst/>
          </a:prstGeom>
        </p:spPr>
      </p:pic>
      <p:sp>
        <p:nvSpPr>
          <p:cNvPr id="14" name="TextBox 13"/>
          <p:cNvSpPr txBox="1"/>
          <p:nvPr/>
        </p:nvSpPr>
        <p:spPr>
          <a:xfrm>
            <a:off x="0" y="6096814"/>
            <a:ext cx="2787943" cy="276999"/>
          </a:xfrm>
          <a:prstGeom prst="rect">
            <a:avLst/>
          </a:prstGeom>
          <a:noFill/>
        </p:spPr>
        <p:txBody>
          <a:bodyPr wrap="none" rtlCol="0">
            <a:spAutoFit/>
          </a:bodyPr>
          <a:lstStyle/>
          <a:p>
            <a:r>
              <a:rPr lang="en-US" sz="1200" dirty="0" smtClean="0"/>
              <a:t>Lauritzen et al. (</a:t>
            </a:r>
            <a:r>
              <a:rPr lang="en-US" sz="1200" dirty="0" smtClean="0"/>
              <a:t>2013, “almost done”),</a:t>
            </a:r>
            <a:endParaRPr lang="en-US" sz="1200" dirty="0"/>
          </a:p>
        </p:txBody>
      </p:sp>
    </p:spTree>
    <p:extLst>
      <p:ext uri="{BB962C8B-B14F-4D97-AF65-F5344CB8AC3E}">
        <p14:creationId xmlns:p14="http://schemas.microsoft.com/office/powerpoint/2010/main" val="16314097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66000"/>
            <a:ext cx="8229600" cy="1143000"/>
          </a:xfrm>
        </p:spPr>
        <p:txBody>
          <a:bodyPr/>
          <a:lstStyle/>
          <a:p>
            <a:r>
              <a:rPr lang="en-US" sz="3200" dirty="0" smtClean="0">
                <a:solidFill>
                  <a:schemeClr val="tx2"/>
                </a:solidFill>
                <a:latin typeface="Optima ExtraBlack" charset="0"/>
              </a:rPr>
              <a:t>Some things that I will NOT talk about</a:t>
            </a:r>
            <a:endParaRPr lang="en-US" sz="3200" dirty="0"/>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2" name="TextBox 1"/>
          <p:cNvSpPr txBox="1"/>
          <p:nvPr/>
        </p:nvSpPr>
        <p:spPr>
          <a:xfrm>
            <a:off x="248171" y="977000"/>
            <a:ext cx="8760970" cy="923330"/>
          </a:xfrm>
          <a:prstGeom prst="rect">
            <a:avLst/>
          </a:prstGeom>
          <a:noFill/>
        </p:spPr>
        <p:txBody>
          <a:bodyPr wrap="none" rtlCol="0">
            <a:spAutoFit/>
          </a:bodyPr>
          <a:lstStyle/>
          <a:p>
            <a:r>
              <a:rPr lang="en-US" dirty="0" smtClean="0">
                <a:solidFill>
                  <a:schemeClr val="tx2"/>
                </a:solidFill>
                <a:latin typeface="Arial Rounded MT Bold"/>
                <a:cs typeface="Arial Rounded MT Bold"/>
              </a:rPr>
              <a:t>2. New </a:t>
            </a:r>
            <a:r>
              <a:rPr lang="en-US" dirty="0">
                <a:solidFill>
                  <a:schemeClr val="tx2"/>
                </a:solidFill>
                <a:latin typeface="Arial Rounded MT Bold"/>
                <a:cs typeface="Arial Rounded MT Bold"/>
              </a:rPr>
              <a:t>topography generation software for unstructured grids with </a:t>
            </a:r>
            <a:br>
              <a:rPr lang="en-US" dirty="0">
                <a:solidFill>
                  <a:schemeClr val="tx2"/>
                </a:solidFill>
                <a:latin typeface="Arial Rounded MT Bold"/>
                <a:cs typeface="Arial Rounded MT Bold"/>
              </a:rPr>
            </a:br>
            <a:r>
              <a:rPr lang="en-US" dirty="0">
                <a:solidFill>
                  <a:schemeClr val="tx2"/>
                </a:solidFill>
                <a:latin typeface="Arial Rounded MT Bold"/>
                <a:cs typeface="Arial Rounded MT Bold"/>
              </a:rPr>
              <a:t>consistent </a:t>
            </a:r>
            <a:r>
              <a:rPr lang="en-US" dirty="0" smtClean="0">
                <a:solidFill>
                  <a:schemeClr val="tx2"/>
                </a:solidFill>
                <a:latin typeface="Arial Rounded MT Bold"/>
                <a:cs typeface="Arial Rounded MT Bold"/>
              </a:rPr>
              <a:t>computation of sub</a:t>
            </a:r>
            <a:r>
              <a:rPr lang="en-US" dirty="0">
                <a:solidFill>
                  <a:schemeClr val="tx2"/>
                </a:solidFill>
                <a:latin typeface="Arial Rounded MT Bold"/>
                <a:cs typeface="Arial Rounded MT Bold"/>
              </a:rPr>
              <a:t>-grid-scale variables (for turbulent mountain </a:t>
            </a:r>
            <a:r>
              <a:rPr lang="en-US" dirty="0" smtClean="0">
                <a:solidFill>
                  <a:schemeClr val="tx2"/>
                </a:solidFill>
                <a:latin typeface="Arial Rounded MT Bold"/>
                <a:cs typeface="Arial Rounded MT Bold"/>
              </a:rPr>
              <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stress &amp; </a:t>
            </a:r>
            <a:r>
              <a:rPr lang="en-US" dirty="0">
                <a:solidFill>
                  <a:schemeClr val="tx2"/>
                </a:solidFill>
                <a:latin typeface="Arial Rounded MT Bold"/>
                <a:cs typeface="Arial Rounded MT Bold"/>
              </a:rPr>
              <a:t>orographic gravity wave </a:t>
            </a:r>
            <a:r>
              <a:rPr lang="en-US" dirty="0" smtClean="0">
                <a:solidFill>
                  <a:schemeClr val="tx2"/>
                </a:solidFill>
                <a:latin typeface="Arial Rounded MT Bold"/>
                <a:cs typeface="Arial Rounded MT Bold"/>
              </a:rPr>
              <a:t>drag)</a:t>
            </a:r>
            <a:r>
              <a:rPr lang="en-US" dirty="0">
                <a:solidFill>
                  <a:schemeClr val="tx2"/>
                </a:solidFill>
                <a:latin typeface="Arial Rounded MT Bold"/>
                <a:cs typeface="Arial Rounded MT Bold"/>
              </a:rPr>
              <a:t>: released with </a:t>
            </a:r>
            <a:r>
              <a:rPr lang="en-US" dirty="0" smtClean="0">
                <a:solidFill>
                  <a:schemeClr val="tx2"/>
                </a:solidFill>
                <a:latin typeface="Arial Rounded MT Bold"/>
                <a:cs typeface="Arial Rounded MT Bold"/>
              </a:rPr>
              <a:t>CAM5.3</a:t>
            </a:r>
            <a:endParaRPr lang="en-US" dirty="0"/>
          </a:p>
        </p:txBody>
      </p:sp>
      <p:sp>
        <p:nvSpPr>
          <p:cNvPr id="6" name="Rectangle 5"/>
          <p:cNvSpPr/>
          <p:nvPr/>
        </p:nvSpPr>
        <p:spPr>
          <a:xfrm>
            <a:off x="740895" y="5674075"/>
            <a:ext cx="2298285" cy="49282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1.pdf"/>
          <p:cNvPicPr>
            <a:picLocks noChangeAspect="1"/>
          </p:cNvPicPr>
          <p:nvPr/>
        </p:nvPicPr>
        <p:blipFill>
          <a:blip r:embed="rId3"/>
          <a:stretch>
            <a:fillRect/>
          </a:stretch>
        </p:blipFill>
        <p:spPr>
          <a:xfrm>
            <a:off x="725" y="2045769"/>
            <a:ext cx="9009208" cy="4121134"/>
          </a:xfrm>
          <a:prstGeom prst="rect">
            <a:avLst/>
          </a:prstGeom>
        </p:spPr>
      </p:pic>
    </p:spTree>
    <p:extLst>
      <p:ext uri="{BB962C8B-B14F-4D97-AF65-F5344CB8AC3E}">
        <p14:creationId xmlns:p14="http://schemas.microsoft.com/office/powerpoint/2010/main" val="30081584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pdf"/>
          <p:cNvPicPr>
            <a:picLocks noChangeAspect="1"/>
          </p:cNvPicPr>
          <p:nvPr/>
        </p:nvPicPr>
        <p:blipFill>
          <a:blip r:embed="rId2"/>
          <a:stretch>
            <a:fillRect/>
          </a:stretch>
        </p:blipFill>
        <p:spPr>
          <a:xfrm>
            <a:off x="234824" y="1143000"/>
            <a:ext cx="8451976" cy="5711182"/>
          </a:xfrm>
          <a:prstGeom prst="rect">
            <a:avLst/>
          </a:prstGeom>
        </p:spPr>
      </p:pic>
      <p:sp>
        <p:nvSpPr>
          <p:cNvPr id="5" name="Title 1"/>
          <p:cNvSpPr txBox="1">
            <a:spLocks/>
          </p:cNvSpPr>
          <p:nvPr/>
        </p:nvSpPr>
        <p:spPr bwMode="auto">
          <a:xfrm>
            <a:off x="-151971" y="0"/>
            <a:ext cx="943301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noProof="0" dirty="0">
                <a:solidFill>
                  <a:schemeClr val="tx2"/>
                </a:solidFill>
                <a:latin typeface="Optima ExtraBlack" charset="0"/>
              </a:rPr>
              <a:t>5</a:t>
            </a:r>
            <a:r>
              <a:rPr kumimoji="0" lang="en-US" sz="32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 </a:t>
            </a:r>
            <a:r>
              <a:rPr lang="en-US" sz="3200" dirty="0" smtClean="0">
                <a:solidFill>
                  <a:schemeClr val="tx2"/>
                </a:solidFill>
                <a:latin typeface="Optima ExtraBlack" charset="0"/>
              </a:rPr>
              <a:t>Preserving correlations</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800" dirty="0" smtClean="0">
              <a:solidFill>
                <a:schemeClr val="tx2"/>
              </a:solidFill>
              <a:latin typeface="Optima ExtraBlack"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(the design of schemes that preserve linear correlations was discussed by Lin and Rood (1996) and </a:t>
            </a:r>
            <a:r>
              <a:rPr kumimoji="0" lang="en-US" sz="1100" b="0" i="0" u="none" strike="noStrike" kern="1200" cap="none" spc="0" normalizeH="0" baseline="0" noProof="0" dirty="0" err="1" smtClean="0">
                <a:ln>
                  <a:noFill/>
                </a:ln>
                <a:solidFill>
                  <a:schemeClr val="tx2"/>
                </a:solidFill>
                <a:effectLst/>
                <a:uLnTx/>
                <a:uFillTx/>
                <a:latin typeface="Optima ExtraBlack" charset="0"/>
                <a:ea typeface="ＭＳ Ｐゴシック" charset="-128"/>
                <a:cs typeface="ＭＳ Ｐゴシック" charset="-128"/>
              </a:rPr>
              <a:t>Thuburn</a:t>
            </a:r>
            <a:r>
              <a:rPr kumimoji="0" lang="en-US" sz="11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 and McIntyre (1997))</a:t>
            </a:r>
            <a:r>
              <a:rPr kumimoji="0" lang="en-US" sz="32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
            </a:r>
            <a:br>
              <a:rPr kumimoji="0" lang="en-US" sz="32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br>
            <a:endParaRPr kumimoji="0" lang="en-US" sz="1100" b="0" i="0" u="none" strike="noStrike" kern="1200" cap="none" spc="0" normalizeH="0" baseline="0" noProof="0" dirty="0">
              <a:ln>
                <a:noFill/>
              </a:ln>
              <a:solidFill>
                <a:schemeClr val="tx1"/>
              </a:solidFill>
              <a:effectLst/>
              <a:uLnTx/>
              <a:uFillTx/>
              <a:latin typeface="+mj-lt"/>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1971" y="0"/>
            <a:ext cx="943301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noProof="0" dirty="0">
                <a:solidFill>
                  <a:schemeClr val="tx2"/>
                </a:solidFill>
                <a:latin typeface="Optima ExtraBlack" charset="0"/>
              </a:rPr>
              <a:t>5</a:t>
            </a:r>
            <a:r>
              <a:rPr kumimoji="0" lang="en-US" sz="32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 </a:t>
            </a:r>
            <a:r>
              <a:rPr lang="en-US" sz="3200" dirty="0" smtClean="0">
                <a:solidFill>
                  <a:schemeClr val="tx2"/>
                </a:solidFill>
                <a:latin typeface="Optima ExtraBlack" charset="0"/>
              </a:rPr>
              <a:t>Preserving correlations</a:t>
            </a:r>
            <a:r>
              <a:rPr kumimoji="0" lang="en-US" sz="32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
            </a:r>
            <a:br>
              <a:rPr kumimoji="0" lang="en-US" sz="32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br>
            <a:endParaRPr kumimoji="0" lang="en-US" sz="1100" b="0" i="0" u="none" strike="noStrike" kern="1200" cap="none" spc="0" normalizeH="0" baseline="0" noProof="0" dirty="0">
              <a:ln>
                <a:noFill/>
              </a:ln>
              <a:solidFill>
                <a:schemeClr val="tx1"/>
              </a:solidFill>
              <a:effectLst/>
              <a:uLnTx/>
              <a:uFillTx/>
              <a:latin typeface="+mj-lt"/>
              <a:ea typeface="ＭＳ Ｐゴシック" charset="-128"/>
              <a:cs typeface="ＭＳ Ｐゴシック" charset="-128"/>
            </a:endParaRPr>
          </a:p>
        </p:txBody>
      </p:sp>
      <p:pic>
        <p:nvPicPr>
          <p:cNvPr id="6" name="Picture 5" descr="1.pdf"/>
          <p:cNvPicPr>
            <a:picLocks noChangeAspect="1"/>
          </p:cNvPicPr>
          <p:nvPr/>
        </p:nvPicPr>
        <p:blipFill>
          <a:blip r:embed="rId2"/>
          <a:stretch>
            <a:fillRect/>
          </a:stretch>
        </p:blipFill>
        <p:spPr>
          <a:xfrm>
            <a:off x="0" y="813661"/>
            <a:ext cx="9144000" cy="6044339"/>
          </a:xfrm>
          <a:prstGeom prst="rect">
            <a:avLst/>
          </a:prstGeom>
        </p:spPr>
      </p:pic>
      <p:sp>
        <p:nvSpPr>
          <p:cNvPr id="7" name="Rectangle 6"/>
          <p:cNvSpPr/>
          <p:nvPr/>
        </p:nvSpPr>
        <p:spPr>
          <a:xfrm>
            <a:off x="1682529" y="5047835"/>
            <a:ext cx="2312119" cy="2931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6" name="Title 1"/>
          <p:cNvSpPr txBox="1">
            <a:spLocks/>
          </p:cNvSpPr>
          <p:nvPr/>
        </p:nvSpPr>
        <p:spPr bwMode="auto">
          <a:xfrm>
            <a:off x="184536" y="939611"/>
            <a:ext cx="8524528" cy="87249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p>
            <a:pPr lvl="0" eaLnBrk="0" hangingPunct="0">
              <a:defRPr/>
            </a:pP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r>
              <a:rPr lang="en-US" sz="2000" dirty="0" smtClean="0">
                <a:solidFill>
                  <a:schemeClr val="tx2"/>
                </a:solidFill>
                <a:latin typeface="Arial Rounded MT Bold"/>
                <a:cs typeface="Arial Rounded MT Bold"/>
              </a:rPr>
              <a:t>Initial conditions </a:t>
            </a:r>
            <a:br>
              <a:rPr lang="en-US" sz="2000" dirty="0" smtClean="0">
                <a:solidFill>
                  <a:schemeClr val="tx2"/>
                </a:solidFill>
                <a:latin typeface="Arial Rounded MT Bold"/>
                <a:cs typeface="Arial Rounded MT Bold"/>
              </a:rPr>
            </a:br>
            <a:r>
              <a:rPr lang="en-US" sz="2000" dirty="0" smtClean="0">
                <a:solidFill>
                  <a:schemeClr val="tx2"/>
                </a:solidFill>
                <a:latin typeface="Arial Rounded MT Bold"/>
                <a:cs typeface="Arial Rounded MT Bold"/>
              </a:rPr>
              <a:t>tracer 1: cosine bells   tracer 2: correlated cosine bells </a:t>
            </a:r>
            <a:r>
              <a:rPr lang="en-US" sz="2000" dirty="0" err="1" smtClean="0">
                <a:solidFill>
                  <a:schemeClr val="tx2"/>
                </a:solidFill>
                <a:latin typeface="Lucida Grande"/>
                <a:ea typeface="Lucida Grande"/>
                <a:cs typeface="Lucida Grande"/>
              </a:rPr>
              <a:t>Ψ(χ</a:t>
            </a:r>
            <a:r>
              <a:rPr lang="en-US" sz="2000" dirty="0" smtClean="0">
                <a:solidFill>
                  <a:schemeClr val="tx2"/>
                </a:solidFill>
                <a:latin typeface="Lucida Grande"/>
                <a:ea typeface="Lucida Grande"/>
                <a:cs typeface="Lucida Grande"/>
              </a:rPr>
              <a:t>)=aχ</a:t>
            </a:r>
            <a:r>
              <a:rPr lang="en-US" sz="2000" baseline="30000" dirty="0" smtClean="0">
                <a:solidFill>
                  <a:schemeClr val="tx2"/>
                </a:solidFill>
                <a:latin typeface="Lucida Grande"/>
                <a:ea typeface="Lucida Grande"/>
                <a:cs typeface="Lucida Grande"/>
              </a:rPr>
              <a:t>2</a:t>
            </a:r>
            <a:r>
              <a:rPr lang="en-US" sz="2000" dirty="0" smtClean="0">
                <a:solidFill>
                  <a:schemeClr val="tx2"/>
                </a:solidFill>
                <a:latin typeface="Lucida Grande"/>
                <a:ea typeface="Lucida Grande"/>
                <a:cs typeface="Lucida Grande"/>
              </a:rPr>
              <a:t>+b</a:t>
            </a:r>
            <a:endParaRPr lang="en-US" sz="2000" dirty="0" smtClean="0">
              <a:solidFill>
                <a:schemeClr val="tx2"/>
              </a:solidFill>
              <a:latin typeface="Arial Rounded MT Bold"/>
              <a:cs typeface="Arial Rounded MT Bold"/>
            </a:endParaRPr>
          </a:p>
          <a:p>
            <a:pPr lvl="0" eaLnBrk="0" hangingPunct="0">
              <a:defRPr/>
            </a:pPr>
            <a:endParaRPr lang="en-US" sz="2000" dirty="0" smtClean="0">
              <a:solidFill>
                <a:schemeClr val="tx2"/>
              </a:solidFill>
              <a:latin typeface="Arial Rounded MT Bold"/>
              <a:cs typeface="Arial Rounded MT Bold"/>
            </a:endParaRPr>
          </a:p>
        </p:txBody>
      </p:sp>
      <p:sp>
        <p:nvSpPr>
          <p:cNvPr id="11" name="Title 1"/>
          <p:cNvSpPr txBox="1">
            <a:spLocks/>
          </p:cNvSpPr>
          <p:nvPr/>
        </p:nvSpPr>
        <p:spPr bwMode="auto">
          <a:xfrm>
            <a:off x="251226" y="4244523"/>
            <a:ext cx="8959465" cy="18888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endParaRPr lang="en-US" sz="2000" dirty="0" smtClean="0">
              <a:solidFill>
                <a:schemeClr val="tx2"/>
              </a:solidFill>
              <a:latin typeface="Arial Rounded MT Bold"/>
              <a:cs typeface="Arial Rounded MT Bold"/>
            </a:endParaRPr>
          </a:p>
        </p:txBody>
      </p:sp>
      <p:sp>
        <p:nvSpPr>
          <p:cNvPr id="16" name="Rectangle 15"/>
          <p:cNvSpPr/>
          <p:nvPr/>
        </p:nvSpPr>
        <p:spPr>
          <a:xfrm>
            <a:off x="4041775" y="4021742"/>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357244" y="6133390"/>
            <a:ext cx="181114" cy="240423"/>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510600" y="4787719"/>
            <a:ext cx="1644563" cy="767345"/>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1.jpg"/>
          <p:cNvPicPr>
            <a:picLocks noChangeAspect="1"/>
          </p:cNvPicPr>
          <p:nvPr/>
        </p:nvPicPr>
        <p:blipFill>
          <a:blip r:embed="rId3"/>
          <a:stretch>
            <a:fillRect/>
          </a:stretch>
        </p:blipFill>
        <p:spPr>
          <a:xfrm>
            <a:off x="184535" y="2105191"/>
            <a:ext cx="3563407" cy="4028199"/>
          </a:xfrm>
          <a:prstGeom prst="rect">
            <a:avLst/>
          </a:prstGeom>
        </p:spPr>
      </p:pic>
      <p:pic>
        <p:nvPicPr>
          <p:cNvPr id="20" name="Picture 19" descr="1.jpg"/>
          <p:cNvPicPr>
            <a:picLocks noChangeAspect="1"/>
          </p:cNvPicPr>
          <p:nvPr/>
        </p:nvPicPr>
        <p:blipFill>
          <a:blip r:embed="rId4"/>
          <a:stretch>
            <a:fillRect/>
          </a:stretch>
        </p:blipFill>
        <p:spPr>
          <a:xfrm>
            <a:off x="4330548" y="2271587"/>
            <a:ext cx="4068662" cy="3635825"/>
          </a:xfrm>
          <a:prstGeom prst="rect">
            <a:avLst/>
          </a:prstGeom>
        </p:spPr>
      </p:pic>
      <p:sp>
        <p:nvSpPr>
          <p:cNvPr id="12" name="TextBox 11"/>
          <p:cNvSpPr txBox="1"/>
          <p:nvPr/>
        </p:nvSpPr>
        <p:spPr>
          <a:xfrm>
            <a:off x="6279113" y="6096814"/>
            <a:ext cx="2800767" cy="276999"/>
          </a:xfrm>
          <a:prstGeom prst="rect">
            <a:avLst/>
          </a:prstGeom>
          <a:noFill/>
        </p:spPr>
        <p:txBody>
          <a:bodyPr wrap="none" rtlCol="0">
            <a:spAutoFit/>
          </a:bodyPr>
          <a:lstStyle/>
          <a:p>
            <a:r>
              <a:rPr lang="en-US" sz="1200" b="1" dirty="0" smtClean="0">
                <a:latin typeface="Times New Roman"/>
                <a:cs typeface="Times New Roman"/>
              </a:rPr>
              <a:t>Lauritzen and </a:t>
            </a:r>
            <a:r>
              <a:rPr lang="en-US" sz="1200" b="1" dirty="0" err="1" smtClean="0">
                <a:latin typeface="Times New Roman"/>
                <a:cs typeface="Times New Roman"/>
              </a:rPr>
              <a:t>Thuburn</a:t>
            </a:r>
            <a:r>
              <a:rPr lang="en-US" sz="1200" b="1" dirty="0" smtClean="0">
                <a:latin typeface="Times New Roman"/>
                <a:cs typeface="Times New Roman"/>
              </a:rPr>
              <a:t> (2011,QJRMS)</a:t>
            </a:r>
            <a:endParaRPr lang="en-US" sz="1200" b="1" dirty="0">
              <a:latin typeface="Times New Roman"/>
              <a:cs typeface="Times New Roman"/>
            </a:endParaRPr>
          </a:p>
        </p:txBody>
      </p:sp>
      <p:sp>
        <p:nvSpPr>
          <p:cNvPr id="14" name="Title 1"/>
          <p:cNvSpPr txBox="1">
            <a:spLocks/>
          </p:cNvSpPr>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noProof="0" dirty="0">
                <a:solidFill>
                  <a:schemeClr val="tx2"/>
                </a:solidFill>
                <a:latin typeface="Optima ExtraBlack" charset="0"/>
              </a:rPr>
              <a:t>5</a:t>
            </a:r>
            <a:r>
              <a:rPr kumimoji="0" lang="en-US" sz="32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 </a:t>
            </a:r>
            <a:r>
              <a:rPr lang="en-US" sz="3200" dirty="0" smtClean="0">
                <a:solidFill>
                  <a:schemeClr val="tx2"/>
                </a:solidFill>
                <a:latin typeface="Optima ExtraBlack" charset="0"/>
              </a:rPr>
              <a:t>Preserving correlations</a:t>
            </a:r>
            <a:r>
              <a:rPr kumimoji="0" lang="en-US" sz="32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
            </a:r>
            <a:br>
              <a:rPr kumimoji="0" lang="en-US" sz="32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br>
            <a:endParaRPr kumimoji="0" lang="en-US" sz="1100" b="0" i="0" u="none" strike="noStrike" kern="1200" cap="none" spc="0" normalizeH="0" baseline="0" noProof="0" dirty="0">
              <a:ln>
                <a:noFill/>
              </a:ln>
              <a:solidFill>
                <a:schemeClr val="tx1"/>
              </a:solidFill>
              <a:effectLst/>
              <a:uLnTx/>
              <a:uFillTx/>
              <a:latin typeface="+mj-lt"/>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6" name="Title 1"/>
          <p:cNvSpPr txBox="1">
            <a:spLocks/>
          </p:cNvSpPr>
          <p:nvPr/>
        </p:nvSpPr>
        <p:spPr bwMode="auto">
          <a:xfrm>
            <a:off x="184536" y="939611"/>
            <a:ext cx="8524528" cy="87249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p>
            <a:pPr lvl="0" eaLnBrk="0" hangingPunct="0">
              <a:defRPr/>
            </a:pP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r>
              <a:rPr lang="en-US" sz="2000" dirty="0" smtClean="0">
                <a:solidFill>
                  <a:schemeClr val="tx2"/>
                </a:solidFill>
                <a:latin typeface="Arial Rounded MT Bold"/>
                <a:cs typeface="Arial Rounded MT Bold"/>
              </a:rPr>
              <a:t>Initial conditions </a:t>
            </a:r>
            <a:br>
              <a:rPr lang="en-US" sz="2000" dirty="0" smtClean="0">
                <a:solidFill>
                  <a:schemeClr val="tx2"/>
                </a:solidFill>
                <a:latin typeface="Arial Rounded MT Bold"/>
                <a:cs typeface="Arial Rounded MT Bold"/>
              </a:rPr>
            </a:br>
            <a:r>
              <a:rPr lang="en-US" sz="2000" dirty="0" smtClean="0">
                <a:solidFill>
                  <a:schemeClr val="tx2"/>
                </a:solidFill>
                <a:latin typeface="Arial Rounded MT Bold"/>
                <a:cs typeface="Arial Rounded MT Bold"/>
              </a:rPr>
              <a:t>tracer 1: cosine bells   tracer 2: correlated cosine bells </a:t>
            </a:r>
            <a:r>
              <a:rPr lang="en-US" sz="2000" dirty="0" err="1" smtClean="0">
                <a:solidFill>
                  <a:schemeClr val="tx2"/>
                </a:solidFill>
                <a:latin typeface="Lucida Grande"/>
                <a:ea typeface="Lucida Grande"/>
                <a:cs typeface="Lucida Grande"/>
              </a:rPr>
              <a:t>Ψ(χ</a:t>
            </a:r>
            <a:r>
              <a:rPr lang="en-US" sz="2000" dirty="0" smtClean="0">
                <a:solidFill>
                  <a:schemeClr val="tx2"/>
                </a:solidFill>
                <a:latin typeface="Lucida Grande"/>
                <a:ea typeface="Lucida Grande"/>
                <a:cs typeface="Lucida Grande"/>
              </a:rPr>
              <a:t>)=aχ</a:t>
            </a:r>
            <a:r>
              <a:rPr lang="en-US" sz="2000" baseline="30000" dirty="0" smtClean="0">
                <a:solidFill>
                  <a:schemeClr val="tx2"/>
                </a:solidFill>
                <a:latin typeface="Lucida Grande"/>
                <a:ea typeface="Lucida Grande"/>
                <a:cs typeface="Lucida Grande"/>
              </a:rPr>
              <a:t>2</a:t>
            </a:r>
            <a:r>
              <a:rPr lang="en-US" sz="2000" dirty="0" smtClean="0">
                <a:solidFill>
                  <a:schemeClr val="tx2"/>
                </a:solidFill>
                <a:latin typeface="Lucida Grande"/>
                <a:ea typeface="Lucida Grande"/>
                <a:cs typeface="Lucida Grande"/>
              </a:rPr>
              <a:t>+b</a:t>
            </a:r>
            <a:endParaRPr lang="en-US" sz="2000" dirty="0" smtClean="0">
              <a:solidFill>
                <a:schemeClr val="tx2"/>
              </a:solidFill>
              <a:latin typeface="Arial Rounded MT Bold"/>
              <a:cs typeface="Arial Rounded MT Bold"/>
            </a:endParaRPr>
          </a:p>
          <a:p>
            <a:pPr lvl="0" eaLnBrk="0" hangingPunct="0">
              <a:defRPr/>
            </a:pPr>
            <a:endParaRPr lang="en-US" sz="2000" dirty="0" smtClean="0">
              <a:solidFill>
                <a:schemeClr val="tx2"/>
              </a:solidFill>
              <a:latin typeface="Arial Rounded MT Bold"/>
              <a:cs typeface="Arial Rounded MT Bold"/>
            </a:endParaRPr>
          </a:p>
        </p:txBody>
      </p:sp>
      <p:sp>
        <p:nvSpPr>
          <p:cNvPr id="11" name="Title 1"/>
          <p:cNvSpPr txBox="1">
            <a:spLocks/>
          </p:cNvSpPr>
          <p:nvPr/>
        </p:nvSpPr>
        <p:spPr bwMode="auto">
          <a:xfrm>
            <a:off x="251226" y="4244523"/>
            <a:ext cx="8959465" cy="18888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endParaRPr lang="en-US" sz="2000" dirty="0" smtClean="0">
              <a:solidFill>
                <a:schemeClr val="tx2"/>
              </a:solidFill>
              <a:latin typeface="Arial Rounded MT Bold"/>
              <a:cs typeface="Arial Rounded MT Bold"/>
            </a:endParaRPr>
          </a:p>
        </p:txBody>
      </p:sp>
      <p:sp>
        <p:nvSpPr>
          <p:cNvPr id="16" name="Rectangle 15"/>
          <p:cNvSpPr/>
          <p:nvPr/>
        </p:nvSpPr>
        <p:spPr>
          <a:xfrm>
            <a:off x="4041775" y="4021742"/>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357244" y="6133390"/>
            <a:ext cx="181114" cy="240423"/>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510600" y="4787719"/>
            <a:ext cx="1644563" cy="767345"/>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1.jpg"/>
          <p:cNvPicPr>
            <a:picLocks noChangeAspect="1"/>
          </p:cNvPicPr>
          <p:nvPr/>
        </p:nvPicPr>
        <p:blipFill>
          <a:blip r:embed="rId3"/>
          <a:stretch>
            <a:fillRect/>
          </a:stretch>
        </p:blipFill>
        <p:spPr>
          <a:xfrm>
            <a:off x="250524" y="2105191"/>
            <a:ext cx="3431428" cy="4028199"/>
          </a:xfrm>
          <a:prstGeom prst="rect">
            <a:avLst/>
          </a:prstGeom>
        </p:spPr>
      </p:pic>
      <p:pic>
        <p:nvPicPr>
          <p:cNvPr id="20" name="Picture 19" descr="1.jpg"/>
          <p:cNvPicPr>
            <a:picLocks noChangeAspect="1"/>
          </p:cNvPicPr>
          <p:nvPr/>
        </p:nvPicPr>
        <p:blipFill>
          <a:blip r:embed="rId4"/>
          <a:stretch>
            <a:fillRect/>
          </a:stretch>
        </p:blipFill>
        <p:spPr>
          <a:xfrm>
            <a:off x="4355948" y="2271587"/>
            <a:ext cx="4068661" cy="3635825"/>
          </a:xfrm>
          <a:prstGeom prst="rect">
            <a:avLst/>
          </a:prstGeom>
        </p:spPr>
      </p:pic>
      <p:sp>
        <p:nvSpPr>
          <p:cNvPr id="14" name="TextBox 13"/>
          <p:cNvSpPr txBox="1"/>
          <p:nvPr/>
        </p:nvSpPr>
        <p:spPr>
          <a:xfrm>
            <a:off x="6279113" y="6096814"/>
            <a:ext cx="2800767" cy="276999"/>
          </a:xfrm>
          <a:prstGeom prst="rect">
            <a:avLst/>
          </a:prstGeom>
          <a:noFill/>
        </p:spPr>
        <p:txBody>
          <a:bodyPr wrap="none" rtlCol="0">
            <a:spAutoFit/>
          </a:bodyPr>
          <a:lstStyle/>
          <a:p>
            <a:r>
              <a:rPr lang="en-US" sz="1200" b="1" dirty="0" smtClean="0">
                <a:latin typeface="Times New Roman"/>
                <a:cs typeface="Times New Roman"/>
              </a:rPr>
              <a:t>Lauritzen and </a:t>
            </a:r>
            <a:r>
              <a:rPr lang="en-US" sz="1200" b="1" dirty="0" err="1" smtClean="0">
                <a:latin typeface="Times New Roman"/>
                <a:cs typeface="Times New Roman"/>
              </a:rPr>
              <a:t>Thuburn</a:t>
            </a:r>
            <a:r>
              <a:rPr lang="en-US" sz="1200" b="1" dirty="0" smtClean="0">
                <a:latin typeface="Times New Roman"/>
                <a:cs typeface="Times New Roman"/>
              </a:rPr>
              <a:t> (2011,</a:t>
            </a:r>
            <a:r>
              <a:rPr lang="en-US" sz="1200" b="1" dirty="0" smtClean="0">
                <a:latin typeface="Times New Roman"/>
                <a:cs typeface="Times New Roman"/>
              </a:rPr>
              <a:t>QJRMS</a:t>
            </a:r>
            <a:r>
              <a:rPr lang="en-US" sz="1200" b="1" dirty="0" smtClean="0">
                <a:latin typeface="Times New Roman"/>
                <a:cs typeface="Times New Roman"/>
              </a:rPr>
              <a:t>)</a:t>
            </a:r>
            <a:endParaRPr lang="en-US" sz="1200" b="1" dirty="0">
              <a:latin typeface="Times New Roman"/>
              <a:cs typeface="Times New Roman"/>
            </a:endParaRPr>
          </a:p>
        </p:txBody>
      </p:sp>
      <p:sp>
        <p:nvSpPr>
          <p:cNvPr id="12" name="TextBox 11"/>
          <p:cNvSpPr txBox="1"/>
          <p:nvPr/>
        </p:nvSpPr>
        <p:spPr>
          <a:xfrm>
            <a:off x="6775459" y="2469802"/>
            <a:ext cx="1933605" cy="923330"/>
          </a:xfrm>
          <a:prstGeom prst="rect">
            <a:avLst/>
          </a:prstGeom>
          <a:noFill/>
        </p:spPr>
        <p:txBody>
          <a:bodyPr wrap="none" rtlCol="0">
            <a:spAutoFit/>
          </a:bodyPr>
          <a:lstStyle/>
          <a:p>
            <a:r>
              <a:rPr lang="en-US" dirty="0" smtClean="0"/>
              <a:t>Truncation errors </a:t>
            </a:r>
          </a:p>
          <a:p>
            <a:r>
              <a:rPr lang="en-US" dirty="0" smtClean="0"/>
              <a:t>can</a:t>
            </a:r>
            <a:r>
              <a:rPr lang="en-US" dirty="0" smtClean="0"/>
              <a:t> introduce </a:t>
            </a:r>
            <a:br>
              <a:rPr lang="en-US" dirty="0" smtClean="0"/>
            </a:br>
            <a:r>
              <a:rPr lang="en-US" dirty="0" smtClean="0"/>
              <a:t>mixing</a:t>
            </a:r>
            <a:endParaRPr lang="en-US" dirty="0"/>
          </a:p>
        </p:txBody>
      </p:sp>
      <p:sp>
        <p:nvSpPr>
          <p:cNvPr id="15" name="Title 1"/>
          <p:cNvSpPr txBox="1">
            <a:spLocks/>
          </p:cNvSpPr>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noProof="0" dirty="0">
                <a:solidFill>
                  <a:schemeClr val="tx2"/>
                </a:solidFill>
                <a:latin typeface="Optima ExtraBlack" charset="0"/>
              </a:rPr>
              <a:t>5</a:t>
            </a:r>
            <a:r>
              <a:rPr kumimoji="0" lang="en-US" sz="32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 </a:t>
            </a:r>
            <a:r>
              <a:rPr lang="en-US" sz="3200" dirty="0" smtClean="0">
                <a:solidFill>
                  <a:schemeClr val="tx2"/>
                </a:solidFill>
                <a:latin typeface="Optima ExtraBlack" charset="0"/>
              </a:rPr>
              <a:t>Preserving correlations</a:t>
            </a:r>
            <a:r>
              <a:rPr kumimoji="0" lang="en-US" sz="32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
            </a:r>
            <a:br>
              <a:rPr kumimoji="0" lang="en-US" sz="32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br>
            <a:endParaRPr kumimoji="0" lang="en-US" sz="1100" b="0" i="0" u="none" strike="noStrike" kern="1200" cap="none" spc="0" normalizeH="0" baseline="0" noProof="0" dirty="0">
              <a:ln>
                <a:noFill/>
              </a:ln>
              <a:solidFill>
                <a:schemeClr val="tx1"/>
              </a:solidFill>
              <a:effectLst/>
              <a:uLnTx/>
              <a:uFillTx/>
              <a:latin typeface="+mj-lt"/>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84536" y="1054100"/>
            <a:ext cx="8622914" cy="137795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p>
            <a:pPr lvl="0" eaLnBrk="0" hangingPunct="0">
              <a:defRPr/>
            </a:pP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r>
              <a:rPr lang="en-US" sz="2000" dirty="0" smtClean="0">
                <a:solidFill>
                  <a:schemeClr val="tx2"/>
                </a:solidFill>
                <a:latin typeface="Arial Rounded MT Bold"/>
                <a:cs typeface="Arial Rounded MT Bold"/>
              </a:rPr>
              <a:t>Classification of mixing on scatter plot:</a:t>
            </a:r>
          </a:p>
          <a:p>
            <a:pPr lvl="0" eaLnBrk="0" hangingPunct="0">
              <a:defRPr/>
            </a:pPr>
            <a:endParaRPr lang="en-US" sz="2000" dirty="0" smtClean="0">
              <a:solidFill>
                <a:schemeClr val="tx2"/>
              </a:solidFill>
              <a:latin typeface="Arial Rounded MT Bold"/>
              <a:cs typeface="Arial Rounded MT Bold"/>
            </a:endParaRPr>
          </a:p>
          <a:p>
            <a:pPr lvl="0" eaLnBrk="0" hangingPunct="0">
              <a:defRPr/>
            </a:pPr>
            <a:r>
              <a:rPr lang="en-US" sz="2000" dirty="0" smtClean="0">
                <a:solidFill>
                  <a:schemeClr val="tx2"/>
                </a:solidFill>
                <a:latin typeface="Arial Rounded MT Bold"/>
                <a:cs typeface="Arial Rounded MT Bold"/>
              </a:rPr>
              <a:t>a. Mixing that resembles `real’ mixing – convex hull (red area)</a:t>
            </a:r>
          </a:p>
          <a:p>
            <a:pPr lvl="0" eaLnBrk="0" hangingPunct="0">
              <a:defRPr/>
            </a:pPr>
            <a:r>
              <a:rPr lang="en-US" sz="2000" dirty="0" err="1" smtClean="0">
                <a:solidFill>
                  <a:schemeClr val="tx2"/>
                </a:solidFill>
                <a:latin typeface="Arial Rounded MT Bold"/>
                <a:cs typeface="Arial Rounded MT Bold"/>
              </a:rPr>
              <a:t>b</a:t>
            </a:r>
            <a:r>
              <a:rPr lang="en-US" sz="2000" dirty="0" smtClean="0">
                <a:solidFill>
                  <a:schemeClr val="tx2"/>
                </a:solidFill>
                <a:latin typeface="Arial Rounded MT Bold"/>
                <a:cs typeface="Arial Rounded MT Bold"/>
              </a:rPr>
              <a:t>. Everything else is spurious </a:t>
            </a:r>
            <a:r>
              <a:rPr lang="en-US" sz="2000" dirty="0" err="1" smtClean="0">
                <a:solidFill>
                  <a:schemeClr val="tx2"/>
                </a:solidFill>
                <a:latin typeface="Arial Rounded MT Bold"/>
                <a:cs typeface="Arial Rounded MT Bold"/>
              </a:rPr>
              <a:t>unmixing</a:t>
            </a:r>
            <a:endParaRPr lang="en-US" sz="2000" dirty="0" smtClean="0">
              <a:solidFill>
                <a:schemeClr val="tx2"/>
              </a:solidFill>
              <a:latin typeface="Arial Rounded MT Bold"/>
              <a:cs typeface="Arial Rounded MT Bold"/>
            </a:endParaRPr>
          </a:p>
          <a:p>
            <a:pPr lvl="0" eaLnBrk="0" hangingPunct="0">
              <a:defRPr/>
            </a:pPr>
            <a:endParaRPr lang="en-US" sz="2000" dirty="0" smtClean="0">
              <a:solidFill>
                <a:schemeClr val="tx2"/>
              </a:solidFill>
              <a:latin typeface="Arial Rounded MT Bold"/>
              <a:cs typeface="Arial Rounded MT Bold"/>
            </a:endParaRPr>
          </a:p>
        </p:txBody>
      </p:sp>
      <p:sp>
        <p:nvSpPr>
          <p:cNvPr id="11" name="Title 1"/>
          <p:cNvSpPr txBox="1">
            <a:spLocks/>
          </p:cNvSpPr>
          <p:nvPr/>
        </p:nvSpPr>
        <p:spPr bwMode="auto">
          <a:xfrm>
            <a:off x="251226" y="4244523"/>
            <a:ext cx="8959465" cy="18888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endParaRPr lang="en-US" sz="2000" dirty="0" smtClean="0">
              <a:solidFill>
                <a:schemeClr val="tx2"/>
              </a:solidFill>
              <a:latin typeface="Arial Rounded MT Bold"/>
              <a:cs typeface="Arial Rounded MT Bold"/>
            </a:endParaRPr>
          </a:p>
        </p:txBody>
      </p:sp>
      <p:sp>
        <p:nvSpPr>
          <p:cNvPr id="16" name="Rectangle 15"/>
          <p:cNvSpPr/>
          <p:nvPr/>
        </p:nvSpPr>
        <p:spPr>
          <a:xfrm>
            <a:off x="4041775" y="4021742"/>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357244" y="6133390"/>
            <a:ext cx="181114" cy="240423"/>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510600" y="4787719"/>
            <a:ext cx="1644563" cy="767345"/>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15" name="Picture 14" descr="corr-areas-simple.jpg"/>
          <p:cNvPicPr>
            <a:picLocks noChangeAspect="1"/>
          </p:cNvPicPr>
          <p:nvPr/>
        </p:nvPicPr>
        <p:blipFill>
          <a:blip r:embed="rId3"/>
          <a:stretch>
            <a:fillRect/>
          </a:stretch>
        </p:blipFill>
        <p:spPr>
          <a:xfrm>
            <a:off x="949186" y="2556870"/>
            <a:ext cx="4002719" cy="3576520"/>
          </a:xfrm>
          <a:prstGeom prst="rect">
            <a:avLst/>
          </a:prstGeom>
        </p:spPr>
      </p:pic>
      <p:sp>
        <p:nvSpPr>
          <p:cNvPr id="19" name="TextBox 18"/>
          <p:cNvSpPr txBox="1"/>
          <p:nvPr/>
        </p:nvSpPr>
        <p:spPr>
          <a:xfrm>
            <a:off x="5305156" y="5835134"/>
            <a:ext cx="3700014" cy="369332"/>
          </a:xfrm>
          <a:prstGeom prst="rect">
            <a:avLst/>
          </a:prstGeom>
          <a:noFill/>
        </p:spPr>
        <p:txBody>
          <a:bodyPr wrap="none" rtlCol="0">
            <a:spAutoFit/>
          </a:bodyPr>
          <a:lstStyle/>
          <a:p>
            <a:r>
              <a:rPr lang="en-US" dirty="0" err="1" smtClean="0"/>
              <a:t>Thuburn</a:t>
            </a:r>
            <a:r>
              <a:rPr lang="en-US" dirty="0" smtClean="0"/>
              <a:t> and McIntyre (1997,JGR)</a:t>
            </a:r>
            <a:endParaRPr lang="en-US" dirty="0"/>
          </a:p>
        </p:txBody>
      </p:sp>
      <p:sp>
        <p:nvSpPr>
          <p:cNvPr id="12" name="Title 1"/>
          <p:cNvSpPr txBox="1">
            <a:spLocks/>
          </p:cNvSpPr>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noProof="0" dirty="0">
                <a:solidFill>
                  <a:schemeClr val="tx2"/>
                </a:solidFill>
                <a:latin typeface="Optima ExtraBlack" charset="0"/>
              </a:rPr>
              <a:t>5</a:t>
            </a:r>
            <a:r>
              <a:rPr kumimoji="0" lang="en-US" sz="32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 </a:t>
            </a:r>
            <a:r>
              <a:rPr lang="en-US" sz="3200" dirty="0" smtClean="0">
                <a:solidFill>
                  <a:schemeClr val="tx2"/>
                </a:solidFill>
                <a:latin typeface="Optima ExtraBlack" charset="0"/>
              </a:rPr>
              <a:t>Preserving correlations</a:t>
            </a:r>
            <a:r>
              <a:rPr kumimoji="0" lang="en-US" sz="32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
            </a:r>
            <a:br>
              <a:rPr kumimoji="0" lang="en-US" sz="32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br>
            <a:endParaRPr kumimoji="0" lang="en-US" sz="1100" b="0" i="0" u="none" strike="noStrike" kern="1200" cap="none" spc="0" normalizeH="0" baseline="0" noProof="0" dirty="0">
              <a:ln>
                <a:noFill/>
              </a:ln>
              <a:solidFill>
                <a:schemeClr val="tx1"/>
              </a:solidFill>
              <a:effectLst/>
              <a:uLnTx/>
              <a:uFillTx/>
              <a:latin typeface="+mj-lt"/>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0" descr="solid-body1.gif"/>
          <p:cNvPicPr>
            <a:picLocks noChangeAspect="1"/>
          </p:cNvPicPr>
          <p:nvPr/>
        </p:nvPicPr>
        <p:blipFill>
          <a:blip r:embed="rId2"/>
          <a:srcRect/>
          <a:stretch>
            <a:fillRect/>
          </a:stretch>
        </p:blipFill>
        <p:spPr bwMode="auto">
          <a:xfrm>
            <a:off x="296863" y="2170530"/>
            <a:ext cx="3014662" cy="2176462"/>
          </a:xfrm>
          <a:prstGeom prst="rect">
            <a:avLst/>
          </a:prstGeom>
          <a:noFill/>
          <a:ln w="9525">
            <a:noFill/>
            <a:miter lim="800000"/>
            <a:headEnd/>
            <a:tailEnd/>
          </a:ln>
        </p:spPr>
      </p:pic>
      <p:pic>
        <p:nvPicPr>
          <p:cNvPr id="21" name="Picture 13" descr="solid-body-scatter.gif"/>
          <p:cNvPicPr>
            <a:picLocks noChangeAspect="1"/>
          </p:cNvPicPr>
          <p:nvPr/>
        </p:nvPicPr>
        <p:blipFill>
          <a:blip r:embed="rId3"/>
          <a:srcRect/>
          <a:stretch>
            <a:fillRect/>
          </a:stretch>
        </p:blipFill>
        <p:spPr bwMode="auto">
          <a:xfrm>
            <a:off x="4121150" y="-289636"/>
            <a:ext cx="4495800" cy="6423026"/>
          </a:xfrm>
          <a:prstGeom prst="rect">
            <a:avLst/>
          </a:prstGeom>
          <a:noFill/>
          <a:ln w="9525">
            <a:noFill/>
            <a:miter lim="800000"/>
            <a:headEnd/>
            <a:tailEnd/>
          </a:ln>
        </p:spPr>
      </p:pic>
      <p:pic>
        <p:nvPicPr>
          <p:cNvPr id="5" name="Picture 5" descr="header_essl.jpg"/>
          <p:cNvPicPr>
            <a:picLocks noChangeAspect="1"/>
          </p:cNvPicPr>
          <p:nvPr/>
        </p:nvPicPr>
        <p:blipFill>
          <a:blip r:embed="rId4"/>
          <a:srcRect/>
          <a:stretch>
            <a:fillRect/>
          </a:stretch>
        </p:blipFill>
        <p:spPr bwMode="auto">
          <a:xfrm>
            <a:off x="0" y="6373813"/>
            <a:ext cx="9144000" cy="484187"/>
          </a:xfrm>
          <a:prstGeom prst="rect">
            <a:avLst/>
          </a:prstGeom>
          <a:noFill/>
          <a:ln w="9525">
            <a:noFill/>
            <a:miter lim="800000"/>
            <a:headEnd/>
            <a:tailEnd/>
          </a:ln>
        </p:spPr>
      </p:pic>
      <p:sp>
        <p:nvSpPr>
          <p:cNvPr id="11" name="Title 1"/>
          <p:cNvSpPr txBox="1">
            <a:spLocks/>
          </p:cNvSpPr>
          <p:nvPr/>
        </p:nvSpPr>
        <p:spPr bwMode="auto">
          <a:xfrm>
            <a:off x="251226" y="4244523"/>
            <a:ext cx="8959465" cy="18888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endParaRPr lang="en-US" sz="2000" dirty="0" smtClean="0">
              <a:solidFill>
                <a:schemeClr val="tx2"/>
              </a:solidFill>
              <a:latin typeface="Arial Rounded MT Bold"/>
              <a:cs typeface="Arial Rounded MT Bold"/>
            </a:endParaRPr>
          </a:p>
        </p:txBody>
      </p:sp>
      <p:sp>
        <p:nvSpPr>
          <p:cNvPr id="16" name="Rectangle 15"/>
          <p:cNvSpPr/>
          <p:nvPr/>
        </p:nvSpPr>
        <p:spPr>
          <a:xfrm>
            <a:off x="4041775" y="4021742"/>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357244" y="6133390"/>
            <a:ext cx="181114" cy="240423"/>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510600" y="4787719"/>
            <a:ext cx="1644563" cy="767345"/>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2" descr="solid-body1.gif"/>
          <p:cNvPicPr>
            <a:picLocks noChangeAspect="1"/>
          </p:cNvPicPr>
          <p:nvPr/>
        </p:nvPicPr>
        <p:blipFill>
          <a:blip r:embed="rId5"/>
          <a:srcRect/>
          <a:stretch>
            <a:fillRect/>
          </a:stretch>
        </p:blipFill>
        <p:spPr bwMode="auto">
          <a:xfrm>
            <a:off x="296863" y="4054475"/>
            <a:ext cx="3014662" cy="2178050"/>
          </a:xfrm>
          <a:prstGeom prst="rect">
            <a:avLst/>
          </a:prstGeom>
          <a:noFill/>
          <a:ln w="9525">
            <a:noFill/>
            <a:miter lim="800000"/>
            <a:headEnd/>
            <a:tailEnd/>
          </a:ln>
        </p:spPr>
      </p:pic>
      <p:sp>
        <p:nvSpPr>
          <p:cNvPr id="22" name="Rectangle 21"/>
          <p:cNvSpPr/>
          <p:nvPr/>
        </p:nvSpPr>
        <p:spPr>
          <a:xfrm>
            <a:off x="4132332" y="3798961"/>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47801" y="6021999"/>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510600" y="4564938"/>
            <a:ext cx="1438066"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itle 1"/>
          <p:cNvSpPr txBox="1">
            <a:spLocks/>
          </p:cNvSpPr>
          <p:nvPr/>
        </p:nvSpPr>
        <p:spPr bwMode="auto">
          <a:xfrm>
            <a:off x="184536" y="1015999"/>
            <a:ext cx="8524528" cy="90968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p>
            <a:pPr lvl="0" eaLnBrk="0" hangingPunct="0">
              <a:defRPr/>
            </a:pPr>
            <a:r>
              <a:rPr lang="en-US" sz="2000" dirty="0" smtClean="0">
                <a:solidFill>
                  <a:schemeClr val="tx2"/>
                </a:solidFill>
                <a:latin typeface="Lucida Grande"/>
                <a:cs typeface="Lucida Grande"/>
              </a:rPr>
              <a:t>Note: 1. </a:t>
            </a:r>
            <a:r>
              <a:rPr lang="en-US" sz="2000" b="1" dirty="0" smtClean="0">
                <a:solidFill>
                  <a:srgbClr val="FF0000"/>
                </a:solidFill>
                <a:latin typeface="Lucida Grande"/>
                <a:cs typeface="Lucida Grande"/>
              </a:rPr>
              <a:t>Max value decrease</a:t>
            </a:r>
            <a:r>
              <a:rPr lang="en-US" sz="2000" dirty="0" smtClean="0">
                <a:solidFill>
                  <a:schemeClr val="tx2"/>
                </a:solidFill>
                <a:latin typeface="Lucida Grande"/>
                <a:cs typeface="Lucida Grande"/>
              </a:rPr>
              <a:t>, 2. </a:t>
            </a:r>
            <a:r>
              <a:rPr lang="en-US" sz="2000" dirty="0" err="1" smtClean="0">
                <a:solidFill>
                  <a:schemeClr val="tx2"/>
                </a:solidFill>
                <a:latin typeface="Lucida Grande"/>
                <a:cs typeface="Lucida Grande"/>
              </a:rPr>
              <a:t>Unmixing</a:t>
            </a:r>
            <a:r>
              <a:rPr lang="en-US" sz="2000" dirty="0" smtClean="0">
                <a:solidFill>
                  <a:schemeClr val="tx2"/>
                </a:solidFill>
                <a:latin typeface="Lucida Grande"/>
                <a:cs typeface="Lucida Grande"/>
              </a:rPr>
              <a:t> even if scheme is shape-preserving, 3. No expanding range </a:t>
            </a:r>
            <a:r>
              <a:rPr lang="en-US" sz="2000" dirty="0" err="1" smtClean="0">
                <a:solidFill>
                  <a:schemeClr val="tx2"/>
                </a:solidFill>
                <a:latin typeface="Lucida Grande"/>
                <a:cs typeface="Lucida Grande"/>
              </a:rPr>
              <a:t>unmixing</a:t>
            </a:r>
            <a:r>
              <a:rPr lang="en-US" sz="2000" dirty="0" smtClean="0">
                <a:solidFill>
                  <a:schemeClr val="tx2"/>
                </a:solidFill>
                <a:latin typeface="Lucida Grande"/>
                <a:cs typeface="Lucida Grande"/>
              </a:rPr>
              <a:t> </a:t>
            </a:r>
          </a:p>
        </p:txBody>
      </p:sp>
      <p:sp>
        <p:nvSpPr>
          <p:cNvPr id="27" name="Title 1"/>
          <p:cNvSpPr txBox="1">
            <a:spLocks/>
          </p:cNvSpPr>
          <p:nvPr/>
        </p:nvSpPr>
        <p:spPr bwMode="auto">
          <a:xfrm>
            <a:off x="184536"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2400" dirty="0">
                <a:solidFill>
                  <a:schemeClr val="tx2"/>
                </a:solidFill>
                <a:latin typeface="Optima ExtraBlack" charset="0"/>
              </a:rPr>
              <a:t>5</a:t>
            </a:r>
            <a:r>
              <a:rPr kumimoji="0" lang="en-US" sz="24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a:t>
            </a:r>
            <a:r>
              <a:rPr kumimoji="0" lang="en-US" sz="2400" b="0" i="0" u="none" strike="noStrike" kern="1200" cap="none" spc="0" normalizeH="0" noProof="0" dirty="0" smtClean="0">
                <a:ln>
                  <a:noFill/>
                </a:ln>
                <a:solidFill>
                  <a:schemeClr val="tx2"/>
                </a:solidFill>
                <a:effectLst/>
                <a:uLnTx/>
                <a:uFillTx/>
                <a:latin typeface="Optima ExtraBlack" charset="0"/>
                <a:ea typeface="ＭＳ Ｐゴシック" charset="-128"/>
                <a:cs typeface="ＭＳ Ｐゴシック" charset="-128"/>
              </a:rPr>
              <a:t> </a:t>
            </a:r>
            <a:r>
              <a:rPr kumimoji="0" lang="en-US" sz="24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Preserving pre-existing functional relation between tracers under challenging flow conditions</a:t>
            </a:r>
            <a:endParaRPr kumimoji="0" lang="en-US" sz="2400" b="0" i="0" u="none" strike="noStrike" kern="1200" cap="none" spc="0" normalizeH="0" baseline="0" noProof="0" dirty="0">
              <a:ln>
                <a:noFill/>
              </a:ln>
              <a:solidFill>
                <a:schemeClr val="tx1"/>
              </a:solidFill>
              <a:effectLst/>
              <a:uLnTx/>
              <a:uFillTx/>
              <a:latin typeface="+mj-lt"/>
              <a:ea typeface="ＭＳ Ｐゴシック" charset="-128"/>
              <a:cs typeface="ＭＳ Ｐゴシック" charset="-128"/>
            </a:endParaRPr>
          </a:p>
        </p:txBody>
      </p:sp>
      <p:sp>
        <p:nvSpPr>
          <p:cNvPr id="29" name="Oval 28"/>
          <p:cNvSpPr/>
          <p:nvPr/>
        </p:nvSpPr>
        <p:spPr>
          <a:xfrm>
            <a:off x="7251700" y="4564938"/>
            <a:ext cx="1457364" cy="1289762"/>
          </a:xfrm>
          <a:prstGeom prst="ellipse">
            <a:avLst/>
          </a:prstGeom>
          <a:solidFill>
            <a:schemeClr val="bg1">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0" descr="solid-body1.gif"/>
          <p:cNvPicPr>
            <a:picLocks noChangeAspect="1"/>
          </p:cNvPicPr>
          <p:nvPr/>
        </p:nvPicPr>
        <p:blipFill>
          <a:blip r:embed="rId2"/>
          <a:srcRect/>
          <a:stretch>
            <a:fillRect/>
          </a:stretch>
        </p:blipFill>
        <p:spPr bwMode="auto">
          <a:xfrm>
            <a:off x="296863" y="2170530"/>
            <a:ext cx="3014662" cy="2176462"/>
          </a:xfrm>
          <a:prstGeom prst="rect">
            <a:avLst/>
          </a:prstGeom>
          <a:noFill/>
          <a:ln w="9525">
            <a:noFill/>
            <a:miter lim="800000"/>
            <a:headEnd/>
            <a:tailEnd/>
          </a:ln>
        </p:spPr>
      </p:pic>
      <p:pic>
        <p:nvPicPr>
          <p:cNvPr id="21" name="Picture 13" descr="solid-body-scatter.gif"/>
          <p:cNvPicPr>
            <a:picLocks noChangeAspect="1"/>
          </p:cNvPicPr>
          <p:nvPr/>
        </p:nvPicPr>
        <p:blipFill>
          <a:blip r:embed="rId3"/>
          <a:srcRect/>
          <a:stretch>
            <a:fillRect/>
          </a:stretch>
        </p:blipFill>
        <p:spPr bwMode="auto">
          <a:xfrm>
            <a:off x="4121150" y="-289636"/>
            <a:ext cx="4495800" cy="6423026"/>
          </a:xfrm>
          <a:prstGeom prst="rect">
            <a:avLst/>
          </a:prstGeom>
          <a:noFill/>
          <a:ln w="9525">
            <a:noFill/>
            <a:miter lim="800000"/>
            <a:headEnd/>
            <a:tailEnd/>
          </a:ln>
        </p:spPr>
      </p:pic>
      <p:pic>
        <p:nvPicPr>
          <p:cNvPr id="5" name="Picture 5" descr="header_essl.jpg"/>
          <p:cNvPicPr>
            <a:picLocks noChangeAspect="1"/>
          </p:cNvPicPr>
          <p:nvPr/>
        </p:nvPicPr>
        <p:blipFill>
          <a:blip r:embed="rId4"/>
          <a:srcRect/>
          <a:stretch>
            <a:fillRect/>
          </a:stretch>
        </p:blipFill>
        <p:spPr bwMode="auto">
          <a:xfrm>
            <a:off x="0" y="6373813"/>
            <a:ext cx="9144000" cy="484187"/>
          </a:xfrm>
          <a:prstGeom prst="rect">
            <a:avLst/>
          </a:prstGeom>
          <a:noFill/>
          <a:ln w="9525">
            <a:noFill/>
            <a:miter lim="800000"/>
            <a:headEnd/>
            <a:tailEnd/>
          </a:ln>
        </p:spPr>
      </p:pic>
      <p:sp>
        <p:nvSpPr>
          <p:cNvPr id="11" name="Title 1"/>
          <p:cNvSpPr txBox="1">
            <a:spLocks/>
          </p:cNvSpPr>
          <p:nvPr/>
        </p:nvSpPr>
        <p:spPr bwMode="auto">
          <a:xfrm>
            <a:off x="251226" y="4244523"/>
            <a:ext cx="8959465" cy="18888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endParaRPr lang="en-US" sz="2000" dirty="0" smtClean="0">
              <a:solidFill>
                <a:schemeClr val="tx2"/>
              </a:solidFill>
              <a:latin typeface="Arial Rounded MT Bold"/>
              <a:cs typeface="Arial Rounded MT Bold"/>
            </a:endParaRPr>
          </a:p>
        </p:txBody>
      </p:sp>
      <p:sp>
        <p:nvSpPr>
          <p:cNvPr id="16" name="Rectangle 15"/>
          <p:cNvSpPr/>
          <p:nvPr/>
        </p:nvSpPr>
        <p:spPr>
          <a:xfrm>
            <a:off x="4041775" y="4021742"/>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357244" y="6133390"/>
            <a:ext cx="181114" cy="240423"/>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510600" y="4787719"/>
            <a:ext cx="1644563" cy="767345"/>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2" descr="solid-body1.gif"/>
          <p:cNvPicPr>
            <a:picLocks noChangeAspect="1"/>
          </p:cNvPicPr>
          <p:nvPr/>
        </p:nvPicPr>
        <p:blipFill>
          <a:blip r:embed="rId5"/>
          <a:srcRect/>
          <a:stretch>
            <a:fillRect/>
          </a:stretch>
        </p:blipFill>
        <p:spPr bwMode="auto">
          <a:xfrm>
            <a:off x="296863" y="4054475"/>
            <a:ext cx="3014662" cy="2178050"/>
          </a:xfrm>
          <a:prstGeom prst="rect">
            <a:avLst/>
          </a:prstGeom>
          <a:noFill/>
          <a:ln w="9525">
            <a:noFill/>
            <a:miter lim="800000"/>
            <a:headEnd/>
            <a:tailEnd/>
          </a:ln>
        </p:spPr>
      </p:pic>
      <p:sp>
        <p:nvSpPr>
          <p:cNvPr id="22" name="Rectangle 21"/>
          <p:cNvSpPr/>
          <p:nvPr/>
        </p:nvSpPr>
        <p:spPr>
          <a:xfrm>
            <a:off x="4132332" y="3798961"/>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47801" y="6021999"/>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510600" y="4564938"/>
            <a:ext cx="1438066"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itle 1"/>
          <p:cNvSpPr txBox="1">
            <a:spLocks/>
          </p:cNvSpPr>
          <p:nvPr/>
        </p:nvSpPr>
        <p:spPr bwMode="auto">
          <a:xfrm>
            <a:off x="184536" y="1015999"/>
            <a:ext cx="8524528" cy="90968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p>
            <a:pPr lvl="0" eaLnBrk="0" hangingPunct="0">
              <a:defRPr/>
            </a:pPr>
            <a:r>
              <a:rPr lang="en-US" sz="2000" dirty="0" smtClean="0">
                <a:solidFill>
                  <a:schemeClr val="tx2"/>
                </a:solidFill>
                <a:latin typeface="Lucida Grande"/>
                <a:cs typeface="Lucida Grande"/>
              </a:rPr>
              <a:t>Note: 1. Max value decrease, 2. </a:t>
            </a:r>
            <a:r>
              <a:rPr lang="en-US" sz="2000" b="1" dirty="0" err="1" smtClean="0">
                <a:solidFill>
                  <a:srgbClr val="FF0000"/>
                </a:solidFill>
                <a:latin typeface="Lucida Grande"/>
                <a:cs typeface="Lucida Grande"/>
              </a:rPr>
              <a:t>Unmixing</a:t>
            </a:r>
            <a:r>
              <a:rPr lang="en-US" sz="2000" b="1" dirty="0" smtClean="0">
                <a:solidFill>
                  <a:srgbClr val="FF0000"/>
                </a:solidFill>
                <a:latin typeface="Lucida Grande"/>
                <a:cs typeface="Lucida Grande"/>
              </a:rPr>
              <a:t> even if scheme is shape-preserving</a:t>
            </a:r>
            <a:r>
              <a:rPr lang="en-US" sz="2000" dirty="0" smtClean="0">
                <a:solidFill>
                  <a:schemeClr val="tx2"/>
                </a:solidFill>
                <a:latin typeface="Lucida Grande"/>
                <a:cs typeface="Lucida Grande"/>
              </a:rPr>
              <a:t>, 3. No expanding range </a:t>
            </a:r>
            <a:r>
              <a:rPr lang="en-US" sz="2000" dirty="0" err="1" smtClean="0">
                <a:solidFill>
                  <a:schemeClr val="tx2"/>
                </a:solidFill>
                <a:latin typeface="Lucida Grande"/>
                <a:cs typeface="Lucida Grande"/>
              </a:rPr>
              <a:t>unmixing</a:t>
            </a:r>
            <a:r>
              <a:rPr lang="en-US" sz="2000" dirty="0" smtClean="0">
                <a:solidFill>
                  <a:schemeClr val="tx2"/>
                </a:solidFill>
                <a:latin typeface="Lucida Grande"/>
                <a:cs typeface="Lucida Grande"/>
              </a:rPr>
              <a:t> </a:t>
            </a:r>
          </a:p>
        </p:txBody>
      </p:sp>
      <p:sp>
        <p:nvSpPr>
          <p:cNvPr id="27" name="Title 1"/>
          <p:cNvSpPr txBox="1">
            <a:spLocks/>
          </p:cNvSpPr>
          <p:nvPr/>
        </p:nvSpPr>
        <p:spPr bwMode="auto">
          <a:xfrm>
            <a:off x="184536"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2400" dirty="0">
                <a:solidFill>
                  <a:schemeClr val="tx2"/>
                </a:solidFill>
                <a:latin typeface="Optima ExtraBlack" charset="0"/>
              </a:rPr>
              <a:t>5</a:t>
            </a:r>
            <a:r>
              <a:rPr kumimoji="0" lang="en-US" sz="24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 </a:t>
            </a:r>
            <a:r>
              <a:rPr kumimoji="0" lang="en-US" sz="24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Preserving pre-existing functional relation between tracers under challenging flow conditions</a:t>
            </a:r>
            <a:endParaRPr kumimoji="0" lang="en-US" sz="2400" b="0" i="0" u="none" strike="noStrike" kern="1200" cap="none" spc="0" normalizeH="0" baseline="0" noProof="0" dirty="0">
              <a:ln>
                <a:noFill/>
              </a:ln>
              <a:solidFill>
                <a:schemeClr val="tx1"/>
              </a:solidFill>
              <a:effectLst/>
              <a:uLnTx/>
              <a:uFillTx/>
              <a:latin typeface="+mj-lt"/>
              <a:ea typeface="ＭＳ Ｐゴシック" charset="-128"/>
              <a:cs typeface="ＭＳ Ｐゴシック" charset="-128"/>
            </a:endParaRPr>
          </a:p>
        </p:txBody>
      </p:sp>
      <p:sp>
        <p:nvSpPr>
          <p:cNvPr id="15" name="Down Arrow 14"/>
          <p:cNvSpPr/>
          <p:nvPr/>
        </p:nvSpPr>
        <p:spPr>
          <a:xfrm flipV="1">
            <a:off x="6752492" y="2711450"/>
            <a:ext cx="986392" cy="647700"/>
          </a:xfrm>
          <a:prstGeom prst="downArrow">
            <a:avLst>
              <a:gd name="adj1" fmla="val 50000"/>
              <a:gd name="adj2" fmla="val 51961"/>
            </a:avLst>
          </a:prstGeom>
          <a:gradFill>
            <a:lin ang="19860000" scaled="0"/>
          </a:gradFill>
          <a:scene3d>
            <a:camera prst="obliqueTopLeft">
              <a:rot lat="0" lon="0" rev="189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0" descr="solid-body1.gif"/>
          <p:cNvPicPr>
            <a:picLocks noChangeAspect="1"/>
          </p:cNvPicPr>
          <p:nvPr/>
        </p:nvPicPr>
        <p:blipFill>
          <a:blip r:embed="rId2"/>
          <a:srcRect/>
          <a:stretch>
            <a:fillRect/>
          </a:stretch>
        </p:blipFill>
        <p:spPr bwMode="auto">
          <a:xfrm>
            <a:off x="296863" y="2170530"/>
            <a:ext cx="3014662" cy="2176462"/>
          </a:xfrm>
          <a:prstGeom prst="rect">
            <a:avLst/>
          </a:prstGeom>
          <a:noFill/>
          <a:ln w="9525">
            <a:noFill/>
            <a:miter lim="800000"/>
            <a:headEnd/>
            <a:tailEnd/>
          </a:ln>
        </p:spPr>
      </p:pic>
      <p:pic>
        <p:nvPicPr>
          <p:cNvPr id="21" name="Picture 13" descr="solid-body-scatter.gif"/>
          <p:cNvPicPr>
            <a:picLocks noChangeAspect="1"/>
          </p:cNvPicPr>
          <p:nvPr/>
        </p:nvPicPr>
        <p:blipFill>
          <a:blip r:embed="rId3"/>
          <a:srcRect/>
          <a:stretch>
            <a:fillRect/>
          </a:stretch>
        </p:blipFill>
        <p:spPr bwMode="auto">
          <a:xfrm>
            <a:off x="4121150" y="-289636"/>
            <a:ext cx="4495800" cy="6423026"/>
          </a:xfrm>
          <a:prstGeom prst="rect">
            <a:avLst/>
          </a:prstGeom>
          <a:noFill/>
          <a:ln w="9525">
            <a:noFill/>
            <a:miter lim="800000"/>
            <a:headEnd/>
            <a:tailEnd/>
          </a:ln>
        </p:spPr>
      </p:pic>
      <p:pic>
        <p:nvPicPr>
          <p:cNvPr id="5" name="Picture 5" descr="header_essl.jpg"/>
          <p:cNvPicPr>
            <a:picLocks noChangeAspect="1"/>
          </p:cNvPicPr>
          <p:nvPr/>
        </p:nvPicPr>
        <p:blipFill>
          <a:blip r:embed="rId4"/>
          <a:srcRect/>
          <a:stretch>
            <a:fillRect/>
          </a:stretch>
        </p:blipFill>
        <p:spPr bwMode="auto">
          <a:xfrm>
            <a:off x="0" y="6373813"/>
            <a:ext cx="9144000" cy="484187"/>
          </a:xfrm>
          <a:prstGeom prst="rect">
            <a:avLst/>
          </a:prstGeom>
          <a:noFill/>
          <a:ln w="9525">
            <a:noFill/>
            <a:miter lim="800000"/>
            <a:headEnd/>
            <a:tailEnd/>
          </a:ln>
        </p:spPr>
      </p:pic>
      <p:sp>
        <p:nvSpPr>
          <p:cNvPr id="11" name="Title 1"/>
          <p:cNvSpPr txBox="1">
            <a:spLocks/>
          </p:cNvSpPr>
          <p:nvPr/>
        </p:nvSpPr>
        <p:spPr bwMode="auto">
          <a:xfrm>
            <a:off x="251226" y="4244523"/>
            <a:ext cx="8959465" cy="18888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endParaRPr lang="en-US" sz="2000" dirty="0" smtClean="0">
              <a:solidFill>
                <a:schemeClr val="tx2"/>
              </a:solidFill>
              <a:latin typeface="Arial Rounded MT Bold"/>
              <a:cs typeface="Arial Rounded MT Bold"/>
            </a:endParaRPr>
          </a:p>
        </p:txBody>
      </p:sp>
      <p:sp>
        <p:nvSpPr>
          <p:cNvPr id="16" name="Rectangle 15"/>
          <p:cNvSpPr/>
          <p:nvPr/>
        </p:nvSpPr>
        <p:spPr>
          <a:xfrm>
            <a:off x="4041775" y="4021742"/>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357244" y="6133390"/>
            <a:ext cx="181114" cy="240423"/>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510600" y="4787719"/>
            <a:ext cx="1644563" cy="767345"/>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2" descr="solid-body1.gif"/>
          <p:cNvPicPr>
            <a:picLocks noChangeAspect="1"/>
          </p:cNvPicPr>
          <p:nvPr/>
        </p:nvPicPr>
        <p:blipFill>
          <a:blip r:embed="rId5"/>
          <a:srcRect/>
          <a:stretch>
            <a:fillRect/>
          </a:stretch>
        </p:blipFill>
        <p:spPr bwMode="auto">
          <a:xfrm>
            <a:off x="296863" y="4054475"/>
            <a:ext cx="3014662" cy="2178050"/>
          </a:xfrm>
          <a:prstGeom prst="rect">
            <a:avLst/>
          </a:prstGeom>
          <a:noFill/>
          <a:ln w="9525">
            <a:noFill/>
            <a:miter lim="800000"/>
            <a:headEnd/>
            <a:tailEnd/>
          </a:ln>
        </p:spPr>
      </p:pic>
      <p:sp>
        <p:nvSpPr>
          <p:cNvPr id="22" name="Rectangle 21"/>
          <p:cNvSpPr/>
          <p:nvPr/>
        </p:nvSpPr>
        <p:spPr>
          <a:xfrm>
            <a:off x="4132332" y="3798961"/>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47801" y="6021999"/>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510600" y="4564938"/>
            <a:ext cx="1438066"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itle 1"/>
          <p:cNvSpPr txBox="1">
            <a:spLocks/>
          </p:cNvSpPr>
          <p:nvPr/>
        </p:nvSpPr>
        <p:spPr bwMode="auto">
          <a:xfrm>
            <a:off x="184536" y="1015999"/>
            <a:ext cx="8524528" cy="90968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p>
            <a:pPr lvl="0" eaLnBrk="0" hangingPunct="0">
              <a:defRPr/>
            </a:pPr>
            <a:r>
              <a:rPr lang="en-US" sz="2000" dirty="0" smtClean="0">
                <a:solidFill>
                  <a:schemeClr val="tx2"/>
                </a:solidFill>
                <a:latin typeface="Lucida Grande"/>
                <a:cs typeface="Lucida Grande"/>
              </a:rPr>
              <a:t>Note: 1. Max value decrease, 2. </a:t>
            </a:r>
            <a:r>
              <a:rPr lang="en-US" sz="2000" dirty="0" err="1" smtClean="0">
                <a:solidFill>
                  <a:schemeClr val="tx2"/>
                </a:solidFill>
                <a:latin typeface="Lucida Grande"/>
                <a:cs typeface="Lucida Grande"/>
              </a:rPr>
              <a:t>Unmixing</a:t>
            </a:r>
            <a:r>
              <a:rPr lang="en-US" sz="2000" dirty="0" smtClean="0">
                <a:solidFill>
                  <a:schemeClr val="tx2"/>
                </a:solidFill>
                <a:latin typeface="Lucida Grande"/>
                <a:cs typeface="Lucida Grande"/>
              </a:rPr>
              <a:t> even if scheme is shape-preserving, 3. </a:t>
            </a:r>
            <a:r>
              <a:rPr lang="en-US" sz="2000" b="1" dirty="0" smtClean="0">
                <a:solidFill>
                  <a:srgbClr val="FF0000"/>
                </a:solidFill>
                <a:latin typeface="Lucida Grande"/>
                <a:cs typeface="Lucida Grande"/>
              </a:rPr>
              <a:t>No expanding range </a:t>
            </a:r>
            <a:r>
              <a:rPr lang="en-US" sz="2000" b="1" dirty="0" err="1" smtClean="0">
                <a:solidFill>
                  <a:srgbClr val="FF0000"/>
                </a:solidFill>
                <a:latin typeface="Lucida Grande"/>
                <a:cs typeface="Lucida Grande"/>
              </a:rPr>
              <a:t>unmixing</a:t>
            </a:r>
            <a:r>
              <a:rPr lang="en-US" sz="2000" b="1" dirty="0" smtClean="0">
                <a:solidFill>
                  <a:srgbClr val="FF0000"/>
                </a:solidFill>
                <a:latin typeface="Lucida Grande"/>
                <a:cs typeface="Lucida Grande"/>
              </a:rPr>
              <a:t> </a:t>
            </a:r>
          </a:p>
        </p:txBody>
      </p:sp>
      <p:sp>
        <p:nvSpPr>
          <p:cNvPr id="27" name="Title 1"/>
          <p:cNvSpPr txBox="1">
            <a:spLocks/>
          </p:cNvSpPr>
          <p:nvPr/>
        </p:nvSpPr>
        <p:spPr bwMode="auto">
          <a:xfrm>
            <a:off x="184536"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2400" dirty="0" smtClean="0">
                <a:solidFill>
                  <a:schemeClr val="tx2"/>
                </a:solidFill>
                <a:latin typeface="Optima ExtraBlack" charset="0"/>
              </a:rPr>
              <a:t>5.</a:t>
            </a:r>
            <a:r>
              <a:rPr kumimoji="0" lang="en-US" sz="24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 </a:t>
            </a:r>
            <a:r>
              <a:rPr kumimoji="0" lang="en-US" sz="2400" b="0" i="0" u="none" strike="noStrike" kern="1200" cap="none" spc="0" normalizeH="0" baseline="0" noProof="0" dirty="0" smtClean="0">
                <a:ln>
                  <a:noFill/>
                </a:ln>
                <a:solidFill>
                  <a:schemeClr val="tx2"/>
                </a:solidFill>
                <a:effectLst/>
                <a:uLnTx/>
                <a:uFillTx/>
                <a:latin typeface="Optima ExtraBlack" charset="0"/>
                <a:ea typeface="ＭＳ Ｐゴシック" charset="-128"/>
                <a:cs typeface="ＭＳ Ｐゴシック" charset="-128"/>
              </a:rPr>
              <a:t>Preserving pre-existing functional relation between tracers under challenging flow conditions</a:t>
            </a:r>
            <a:endParaRPr kumimoji="0" lang="en-US" sz="2400" b="0" i="0" u="none" strike="noStrike" kern="1200" cap="none" spc="0" normalizeH="0" baseline="0" noProof="0" dirty="0">
              <a:ln>
                <a:noFill/>
              </a:ln>
              <a:solidFill>
                <a:schemeClr val="tx1"/>
              </a:solidFill>
              <a:effectLst/>
              <a:uLnTx/>
              <a:uFillTx/>
              <a:latin typeface="+mj-lt"/>
              <a:ea typeface="ＭＳ Ｐゴシック" charset="-128"/>
              <a:cs typeface="ＭＳ Ｐゴシック" charset="-128"/>
            </a:endParaRPr>
          </a:p>
        </p:txBody>
      </p:sp>
      <p:sp>
        <p:nvSpPr>
          <p:cNvPr id="25" name="Rectangle 24"/>
          <p:cNvSpPr/>
          <p:nvPr/>
        </p:nvSpPr>
        <p:spPr>
          <a:xfrm>
            <a:off x="4914900" y="2381250"/>
            <a:ext cx="3187700" cy="3073400"/>
          </a:xfrm>
          <a:prstGeom prst="rect">
            <a:avLst/>
          </a:prstGeom>
          <a:solidFill>
            <a:schemeClr val="tx1">
              <a:alpha val="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16" name="Picture 15" descr="3.pdf"/>
          <p:cNvPicPr>
            <a:picLocks noChangeAspect="1"/>
          </p:cNvPicPr>
          <p:nvPr/>
        </p:nvPicPr>
        <p:blipFill>
          <a:blip r:embed="rId3"/>
          <a:stretch>
            <a:fillRect/>
          </a:stretch>
        </p:blipFill>
        <p:spPr>
          <a:xfrm>
            <a:off x="1313041" y="925294"/>
            <a:ext cx="6235700" cy="2425700"/>
          </a:xfrm>
          <a:prstGeom prst="rect">
            <a:avLst/>
          </a:prstGeom>
        </p:spPr>
      </p:pic>
      <p:pic>
        <p:nvPicPr>
          <p:cNvPr id="17" name="Picture 16" descr="4.pdf"/>
          <p:cNvPicPr>
            <a:picLocks noChangeAspect="1"/>
          </p:cNvPicPr>
          <p:nvPr/>
        </p:nvPicPr>
        <p:blipFill>
          <a:blip r:embed="rId4"/>
          <a:stretch>
            <a:fillRect/>
          </a:stretch>
        </p:blipFill>
        <p:spPr>
          <a:xfrm>
            <a:off x="1313041" y="3350994"/>
            <a:ext cx="6235700" cy="2527300"/>
          </a:xfrm>
          <a:prstGeom prst="rect">
            <a:avLst/>
          </a:prstGeom>
        </p:spPr>
      </p:pic>
      <p:sp>
        <p:nvSpPr>
          <p:cNvPr id="19" name="TextBox 18"/>
          <p:cNvSpPr txBox="1"/>
          <p:nvPr/>
        </p:nvSpPr>
        <p:spPr>
          <a:xfrm>
            <a:off x="3559085" y="244145"/>
            <a:ext cx="2455795" cy="369332"/>
          </a:xfrm>
          <a:prstGeom prst="rect">
            <a:avLst/>
          </a:prstGeom>
          <a:noFill/>
        </p:spPr>
        <p:txBody>
          <a:bodyPr wrap="none" rtlCol="0">
            <a:spAutoFit/>
          </a:bodyPr>
          <a:lstStyle/>
          <a:p>
            <a:r>
              <a:rPr lang="en-US" dirty="0" smtClean="0"/>
              <a:t>Cubed-sphere models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16" name="Picture 15" descr="3.pdf"/>
          <p:cNvPicPr>
            <a:picLocks noChangeAspect="1"/>
          </p:cNvPicPr>
          <p:nvPr/>
        </p:nvPicPr>
        <p:blipFill>
          <a:blip r:embed="rId3"/>
          <a:stretch>
            <a:fillRect/>
          </a:stretch>
        </p:blipFill>
        <p:spPr>
          <a:xfrm>
            <a:off x="1313041" y="925294"/>
            <a:ext cx="6235700" cy="2425700"/>
          </a:xfrm>
          <a:prstGeom prst="rect">
            <a:avLst/>
          </a:prstGeom>
        </p:spPr>
      </p:pic>
      <p:pic>
        <p:nvPicPr>
          <p:cNvPr id="17" name="Picture 16" descr="4.pdf"/>
          <p:cNvPicPr>
            <a:picLocks noChangeAspect="1"/>
          </p:cNvPicPr>
          <p:nvPr/>
        </p:nvPicPr>
        <p:blipFill>
          <a:blip r:embed="rId4"/>
          <a:stretch>
            <a:fillRect/>
          </a:stretch>
        </p:blipFill>
        <p:spPr>
          <a:xfrm>
            <a:off x="1313041" y="3350994"/>
            <a:ext cx="6235700" cy="2527300"/>
          </a:xfrm>
          <a:prstGeom prst="rect">
            <a:avLst/>
          </a:prstGeom>
        </p:spPr>
      </p:pic>
      <p:sp>
        <p:nvSpPr>
          <p:cNvPr id="19" name="TextBox 18"/>
          <p:cNvSpPr txBox="1"/>
          <p:nvPr/>
        </p:nvSpPr>
        <p:spPr>
          <a:xfrm>
            <a:off x="3559085" y="244145"/>
            <a:ext cx="2455795" cy="369332"/>
          </a:xfrm>
          <a:prstGeom prst="rect">
            <a:avLst/>
          </a:prstGeom>
          <a:noFill/>
        </p:spPr>
        <p:txBody>
          <a:bodyPr wrap="none" rtlCol="0">
            <a:spAutoFit/>
          </a:bodyPr>
          <a:lstStyle/>
          <a:p>
            <a:r>
              <a:rPr lang="en-US" dirty="0" smtClean="0"/>
              <a:t>Cubed-sphere models</a:t>
            </a:r>
            <a:endParaRPr lang="en-US" dirty="0"/>
          </a:p>
        </p:txBody>
      </p:sp>
      <p:sp>
        <p:nvSpPr>
          <p:cNvPr id="6" name="Oval 5"/>
          <p:cNvSpPr/>
          <p:nvPr/>
        </p:nvSpPr>
        <p:spPr>
          <a:xfrm>
            <a:off x="1660819" y="1085556"/>
            <a:ext cx="423345" cy="34737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660819" y="3350994"/>
            <a:ext cx="423345" cy="34737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660819" y="4505057"/>
            <a:ext cx="423345" cy="34737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66000"/>
            <a:ext cx="8229600" cy="1143000"/>
          </a:xfrm>
        </p:spPr>
        <p:txBody>
          <a:bodyPr/>
          <a:lstStyle/>
          <a:p>
            <a:r>
              <a:rPr lang="en-US" sz="3200" dirty="0" smtClean="0">
                <a:solidFill>
                  <a:schemeClr val="tx2"/>
                </a:solidFill>
                <a:latin typeface="Optima ExtraBlack" charset="0"/>
              </a:rPr>
              <a:t>Some things that I will NOT talk about</a:t>
            </a:r>
            <a:endParaRPr lang="en-US" sz="3200" dirty="0"/>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2" name="TextBox 1"/>
          <p:cNvSpPr txBox="1"/>
          <p:nvPr/>
        </p:nvSpPr>
        <p:spPr>
          <a:xfrm>
            <a:off x="248171" y="977000"/>
            <a:ext cx="8760970" cy="923330"/>
          </a:xfrm>
          <a:prstGeom prst="rect">
            <a:avLst/>
          </a:prstGeom>
          <a:noFill/>
        </p:spPr>
        <p:txBody>
          <a:bodyPr wrap="none" rtlCol="0">
            <a:spAutoFit/>
          </a:bodyPr>
          <a:lstStyle/>
          <a:p>
            <a:r>
              <a:rPr lang="en-US" dirty="0" smtClean="0">
                <a:solidFill>
                  <a:schemeClr val="tx2"/>
                </a:solidFill>
                <a:latin typeface="Arial Rounded MT Bold"/>
                <a:cs typeface="Arial Rounded MT Bold"/>
              </a:rPr>
              <a:t>2. New </a:t>
            </a:r>
            <a:r>
              <a:rPr lang="en-US" dirty="0">
                <a:solidFill>
                  <a:schemeClr val="tx2"/>
                </a:solidFill>
                <a:latin typeface="Arial Rounded MT Bold"/>
                <a:cs typeface="Arial Rounded MT Bold"/>
              </a:rPr>
              <a:t>topography generation software for unstructured grids with </a:t>
            </a:r>
            <a:br>
              <a:rPr lang="en-US" dirty="0">
                <a:solidFill>
                  <a:schemeClr val="tx2"/>
                </a:solidFill>
                <a:latin typeface="Arial Rounded MT Bold"/>
                <a:cs typeface="Arial Rounded MT Bold"/>
              </a:rPr>
            </a:br>
            <a:r>
              <a:rPr lang="en-US" dirty="0">
                <a:solidFill>
                  <a:schemeClr val="tx2"/>
                </a:solidFill>
                <a:latin typeface="Arial Rounded MT Bold"/>
                <a:cs typeface="Arial Rounded MT Bold"/>
              </a:rPr>
              <a:t>consistent </a:t>
            </a:r>
            <a:r>
              <a:rPr lang="en-US" dirty="0" smtClean="0">
                <a:solidFill>
                  <a:schemeClr val="tx2"/>
                </a:solidFill>
                <a:latin typeface="Arial Rounded MT Bold"/>
                <a:cs typeface="Arial Rounded MT Bold"/>
              </a:rPr>
              <a:t>computation of sub</a:t>
            </a:r>
            <a:r>
              <a:rPr lang="en-US" dirty="0">
                <a:solidFill>
                  <a:schemeClr val="tx2"/>
                </a:solidFill>
                <a:latin typeface="Arial Rounded MT Bold"/>
                <a:cs typeface="Arial Rounded MT Bold"/>
              </a:rPr>
              <a:t>-grid-scale variables (for turbulent mountain </a:t>
            </a:r>
            <a:r>
              <a:rPr lang="en-US" dirty="0" smtClean="0">
                <a:solidFill>
                  <a:schemeClr val="tx2"/>
                </a:solidFill>
                <a:latin typeface="Arial Rounded MT Bold"/>
                <a:cs typeface="Arial Rounded MT Bold"/>
              </a:rPr>
              <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stress &amp; </a:t>
            </a:r>
            <a:r>
              <a:rPr lang="en-US" dirty="0">
                <a:solidFill>
                  <a:schemeClr val="tx2"/>
                </a:solidFill>
                <a:latin typeface="Arial Rounded MT Bold"/>
                <a:cs typeface="Arial Rounded MT Bold"/>
              </a:rPr>
              <a:t>orographic gravity wave </a:t>
            </a:r>
            <a:r>
              <a:rPr lang="en-US" dirty="0" smtClean="0">
                <a:solidFill>
                  <a:schemeClr val="tx2"/>
                </a:solidFill>
                <a:latin typeface="Arial Rounded MT Bold"/>
                <a:cs typeface="Arial Rounded MT Bold"/>
              </a:rPr>
              <a:t>drag)</a:t>
            </a:r>
            <a:r>
              <a:rPr lang="en-US" dirty="0">
                <a:solidFill>
                  <a:schemeClr val="tx2"/>
                </a:solidFill>
                <a:latin typeface="Arial Rounded MT Bold"/>
                <a:cs typeface="Arial Rounded MT Bold"/>
              </a:rPr>
              <a:t>: released with </a:t>
            </a:r>
            <a:r>
              <a:rPr lang="en-US" dirty="0" smtClean="0">
                <a:solidFill>
                  <a:schemeClr val="tx2"/>
                </a:solidFill>
                <a:latin typeface="Arial Rounded MT Bold"/>
                <a:cs typeface="Arial Rounded MT Bold"/>
              </a:rPr>
              <a:t>CAM5.3</a:t>
            </a:r>
            <a:endParaRPr lang="en-US" dirty="0"/>
          </a:p>
        </p:txBody>
      </p:sp>
      <p:pic>
        <p:nvPicPr>
          <p:cNvPr id="3" name="Picture 2"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92" y="2065660"/>
            <a:ext cx="6510834" cy="4094348"/>
          </a:xfrm>
          <a:prstGeom prst="rect">
            <a:avLst/>
          </a:prstGeom>
        </p:spPr>
      </p:pic>
      <p:sp>
        <p:nvSpPr>
          <p:cNvPr id="6" name="Rectangle 5"/>
          <p:cNvSpPr/>
          <p:nvPr/>
        </p:nvSpPr>
        <p:spPr>
          <a:xfrm>
            <a:off x="740895" y="5674075"/>
            <a:ext cx="2298285" cy="49282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10095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5" name="Picture 4" descr="3.pdf"/>
          <p:cNvPicPr>
            <a:picLocks noChangeAspect="1"/>
          </p:cNvPicPr>
          <p:nvPr/>
        </p:nvPicPr>
        <p:blipFill>
          <a:blip r:embed="rId3"/>
          <a:stretch>
            <a:fillRect/>
          </a:stretch>
        </p:blipFill>
        <p:spPr>
          <a:xfrm>
            <a:off x="1447800" y="1073150"/>
            <a:ext cx="6248400" cy="4711700"/>
          </a:xfrm>
          <a:prstGeom prst="rect">
            <a:avLst/>
          </a:prstGeom>
        </p:spPr>
      </p:pic>
      <p:pic>
        <p:nvPicPr>
          <p:cNvPr id="6" name="Picture 5" descr="3.pdf"/>
          <p:cNvPicPr>
            <a:picLocks noChangeAspect="1"/>
          </p:cNvPicPr>
          <p:nvPr/>
        </p:nvPicPr>
        <p:blipFill>
          <a:blip r:embed="rId4"/>
          <a:stretch>
            <a:fillRect/>
          </a:stretch>
        </p:blipFill>
        <p:spPr>
          <a:xfrm>
            <a:off x="1215205" y="804300"/>
            <a:ext cx="6337300" cy="190500"/>
          </a:xfrm>
          <a:prstGeom prst="rect">
            <a:avLst/>
          </a:prstGeom>
        </p:spPr>
      </p:pic>
      <p:sp>
        <p:nvSpPr>
          <p:cNvPr id="7" name="TextBox 6"/>
          <p:cNvSpPr txBox="1"/>
          <p:nvPr/>
        </p:nvSpPr>
        <p:spPr>
          <a:xfrm>
            <a:off x="3559085" y="244145"/>
            <a:ext cx="2173341" cy="369332"/>
          </a:xfrm>
          <a:prstGeom prst="rect">
            <a:avLst/>
          </a:prstGeom>
          <a:noFill/>
        </p:spPr>
        <p:txBody>
          <a:bodyPr wrap="none" rtlCol="0">
            <a:spAutoFit/>
          </a:bodyPr>
          <a:lstStyle/>
          <a:p>
            <a:r>
              <a:rPr lang="en-US" dirty="0" smtClean="0"/>
              <a:t>Reg. lat-</a:t>
            </a:r>
            <a:r>
              <a:rPr lang="en-US" dirty="0" err="1" smtClean="0"/>
              <a:t>lon</a:t>
            </a:r>
            <a:r>
              <a:rPr lang="en-US" dirty="0" smtClean="0"/>
              <a:t> models</a:t>
            </a:r>
            <a:endParaRPr lang="en-US" dirty="0"/>
          </a:p>
        </p:txBody>
      </p:sp>
      <p:sp>
        <p:nvSpPr>
          <p:cNvPr id="8" name="TextBox 7"/>
          <p:cNvSpPr txBox="1"/>
          <p:nvPr/>
        </p:nvSpPr>
        <p:spPr>
          <a:xfrm>
            <a:off x="0" y="804300"/>
            <a:ext cx="1992853" cy="738664"/>
          </a:xfrm>
          <a:prstGeom prst="rect">
            <a:avLst/>
          </a:prstGeom>
          <a:noFill/>
        </p:spPr>
        <p:txBody>
          <a:bodyPr wrap="none" rtlCol="0">
            <a:spAutoFit/>
          </a:bodyPr>
          <a:lstStyle/>
          <a:p>
            <a:r>
              <a:rPr lang="en-US" sz="1400" dirty="0" smtClean="0"/>
              <a:t>Prather scheme</a:t>
            </a:r>
          </a:p>
          <a:p>
            <a:r>
              <a:rPr lang="en-US" sz="1400" dirty="0" smtClean="0"/>
              <a:t>performs exceptionally</a:t>
            </a:r>
          </a:p>
          <a:p>
            <a:r>
              <a:rPr lang="en-US" sz="1400" dirty="0" smtClean="0"/>
              <a:t>well</a:t>
            </a:r>
            <a:endParaRPr lang="en-US" sz="1400" dirty="0"/>
          </a:p>
        </p:txBody>
      </p:sp>
      <p:sp>
        <p:nvSpPr>
          <p:cNvPr id="9" name="Right Arrow 8"/>
          <p:cNvSpPr/>
          <p:nvPr/>
        </p:nvSpPr>
        <p:spPr>
          <a:xfrm>
            <a:off x="781562" y="1389512"/>
            <a:ext cx="666238" cy="3690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135740" y="4396502"/>
            <a:ext cx="423345" cy="34737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992853" y="4808770"/>
            <a:ext cx="993143" cy="369332"/>
          </a:xfrm>
          <a:prstGeom prst="rect">
            <a:avLst/>
          </a:prstGeom>
          <a:noFill/>
        </p:spPr>
        <p:txBody>
          <a:bodyPr wrap="none" rtlCol="0">
            <a:spAutoFit/>
          </a:bodyPr>
          <a:lstStyle/>
          <a:p>
            <a:r>
              <a:rPr lang="en-US" dirty="0" smtClean="0"/>
              <a:t>No data</a:t>
            </a:r>
            <a:endParaRPr lang="en-US" dirty="0"/>
          </a:p>
        </p:txBody>
      </p:sp>
      <p:sp>
        <p:nvSpPr>
          <p:cNvPr id="12" name="TextBox 11"/>
          <p:cNvSpPr txBox="1"/>
          <p:nvPr/>
        </p:nvSpPr>
        <p:spPr>
          <a:xfrm>
            <a:off x="5032689" y="4808770"/>
            <a:ext cx="993143" cy="369332"/>
          </a:xfrm>
          <a:prstGeom prst="rect">
            <a:avLst/>
          </a:prstGeom>
          <a:noFill/>
        </p:spPr>
        <p:txBody>
          <a:bodyPr wrap="none" rtlCol="0">
            <a:spAutoFit/>
          </a:bodyPr>
          <a:lstStyle/>
          <a:p>
            <a:r>
              <a:rPr lang="en-US" dirty="0" smtClean="0"/>
              <a:t>No data</a:t>
            </a:r>
            <a:endParaRPr lang="en-US" dirty="0"/>
          </a:p>
        </p:txBody>
      </p:sp>
      <p:sp>
        <p:nvSpPr>
          <p:cNvPr id="13" name="TextBox 12"/>
          <p:cNvSpPr txBox="1"/>
          <p:nvPr/>
        </p:nvSpPr>
        <p:spPr>
          <a:xfrm>
            <a:off x="1992853" y="2550814"/>
            <a:ext cx="993143" cy="369332"/>
          </a:xfrm>
          <a:prstGeom prst="rect">
            <a:avLst/>
          </a:prstGeom>
          <a:noFill/>
        </p:spPr>
        <p:txBody>
          <a:bodyPr wrap="none" rtlCol="0">
            <a:spAutoFit/>
          </a:bodyPr>
          <a:lstStyle/>
          <a:p>
            <a:r>
              <a:rPr lang="en-US" dirty="0" smtClean="0"/>
              <a:t>No data</a:t>
            </a:r>
            <a:endParaRPr lang="en-US" dirty="0"/>
          </a:p>
        </p:txBody>
      </p:sp>
      <p:sp>
        <p:nvSpPr>
          <p:cNvPr id="14" name="TextBox 13"/>
          <p:cNvSpPr txBox="1"/>
          <p:nvPr/>
        </p:nvSpPr>
        <p:spPr>
          <a:xfrm>
            <a:off x="5032689" y="3658081"/>
            <a:ext cx="993143" cy="369332"/>
          </a:xfrm>
          <a:prstGeom prst="rect">
            <a:avLst/>
          </a:prstGeom>
          <a:noFill/>
        </p:spPr>
        <p:txBody>
          <a:bodyPr wrap="none" rtlCol="0">
            <a:spAutoFit/>
          </a:bodyPr>
          <a:lstStyle/>
          <a:p>
            <a:r>
              <a:rPr lang="en-US" dirty="0" smtClean="0"/>
              <a:t>No data</a:t>
            </a:r>
            <a:endParaRPr lang="en-US" dirty="0"/>
          </a:p>
        </p:txBody>
      </p:sp>
      <p:sp>
        <p:nvSpPr>
          <p:cNvPr id="15" name="TextBox 14"/>
          <p:cNvSpPr txBox="1"/>
          <p:nvPr/>
        </p:nvSpPr>
        <p:spPr>
          <a:xfrm>
            <a:off x="1992853" y="3658081"/>
            <a:ext cx="993143" cy="369332"/>
          </a:xfrm>
          <a:prstGeom prst="rect">
            <a:avLst/>
          </a:prstGeom>
          <a:noFill/>
        </p:spPr>
        <p:txBody>
          <a:bodyPr wrap="none" rtlCol="0">
            <a:spAutoFit/>
          </a:bodyPr>
          <a:lstStyle/>
          <a:p>
            <a:r>
              <a:rPr lang="en-US" dirty="0" smtClean="0"/>
              <a:t>No data</a:t>
            </a:r>
            <a:endParaRPr lang="en-US" dirty="0"/>
          </a:p>
        </p:txBody>
      </p:sp>
      <p:sp>
        <p:nvSpPr>
          <p:cNvPr id="16" name="TextBox 15"/>
          <p:cNvSpPr txBox="1"/>
          <p:nvPr/>
        </p:nvSpPr>
        <p:spPr>
          <a:xfrm>
            <a:off x="1992853" y="1389512"/>
            <a:ext cx="993143" cy="369332"/>
          </a:xfrm>
          <a:prstGeom prst="rect">
            <a:avLst/>
          </a:prstGeom>
          <a:noFill/>
        </p:spPr>
        <p:txBody>
          <a:bodyPr wrap="none" rtlCol="0">
            <a:spAutoFit/>
          </a:bodyPr>
          <a:lstStyle/>
          <a:p>
            <a:r>
              <a:rPr lang="en-US" dirty="0" smtClean="0"/>
              <a:t>No data</a:t>
            </a:r>
            <a:endParaRPr lang="en-US" dirty="0"/>
          </a:p>
        </p:txBody>
      </p:sp>
      <p:sp>
        <p:nvSpPr>
          <p:cNvPr id="17" name="TextBox 16"/>
          <p:cNvSpPr txBox="1"/>
          <p:nvPr/>
        </p:nvSpPr>
        <p:spPr>
          <a:xfrm>
            <a:off x="5032689" y="1358298"/>
            <a:ext cx="993143" cy="369332"/>
          </a:xfrm>
          <a:prstGeom prst="rect">
            <a:avLst/>
          </a:prstGeom>
          <a:noFill/>
        </p:spPr>
        <p:txBody>
          <a:bodyPr wrap="none" rtlCol="0">
            <a:spAutoFit/>
          </a:bodyPr>
          <a:lstStyle/>
          <a:p>
            <a:r>
              <a:rPr lang="en-US" dirty="0" smtClean="0"/>
              <a:t>No data</a:t>
            </a:r>
            <a:endParaRPr lang="en-US" dirty="0"/>
          </a:p>
        </p:txBody>
      </p:sp>
      <p:sp>
        <p:nvSpPr>
          <p:cNvPr id="18" name="TextBox 17"/>
          <p:cNvSpPr txBox="1"/>
          <p:nvPr/>
        </p:nvSpPr>
        <p:spPr>
          <a:xfrm>
            <a:off x="5032689" y="2550814"/>
            <a:ext cx="993143" cy="369332"/>
          </a:xfrm>
          <a:prstGeom prst="rect">
            <a:avLst/>
          </a:prstGeom>
          <a:noFill/>
        </p:spPr>
        <p:txBody>
          <a:bodyPr wrap="none" rtlCol="0">
            <a:spAutoFit/>
          </a:bodyPr>
          <a:lstStyle/>
          <a:p>
            <a:r>
              <a:rPr lang="en-US" dirty="0" smtClean="0"/>
              <a:t>No data</a:t>
            </a:r>
            <a:endParaRPr lang="en-US" dirty="0"/>
          </a:p>
        </p:txBody>
      </p:sp>
      <p:sp>
        <p:nvSpPr>
          <p:cNvPr id="19" name="TextBox 18"/>
          <p:cNvSpPr txBox="1"/>
          <p:nvPr/>
        </p:nvSpPr>
        <p:spPr>
          <a:xfrm>
            <a:off x="0" y="4654882"/>
            <a:ext cx="1601846" cy="738664"/>
          </a:xfrm>
          <a:prstGeom prst="rect">
            <a:avLst/>
          </a:prstGeom>
          <a:noFill/>
        </p:spPr>
        <p:txBody>
          <a:bodyPr wrap="none" rtlCol="0">
            <a:spAutoFit/>
          </a:bodyPr>
          <a:lstStyle/>
          <a:p>
            <a:r>
              <a:rPr lang="en-US" sz="1400" dirty="0" smtClean="0"/>
              <a:t>Shape-preserving</a:t>
            </a:r>
          </a:p>
          <a:p>
            <a:r>
              <a:rPr lang="en-US" sz="1400" dirty="0" smtClean="0"/>
              <a:t>scheme </a:t>
            </a:r>
          </a:p>
          <a:p>
            <a:r>
              <a:rPr lang="en-US" sz="1400" dirty="0" smtClean="0"/>
              <a:t>overshoots!</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7" name="Picture 6" descr="3.pdf"/>
          <p:cNvPicPr>
            <a:picLocks noChangeAspect="1"/>
          </p:cNvPicPr>
          <p:nvPr/>
        </p:nvPicPr>
        <p:blipFill>
          <a:blip r:embed="rId3"/>
          <a:stretch>
            <a:fillRect/>
          </a:stretch>
        </p:blipFill>
        <p:spPr>
          <a:xfrm>
            <a:off x="119775" y="982809"/>
            <a:ext cx="8548926" cy="4912573"/>
          </a:xfrm>
          <a:prstGeom prst="rect">
            <a:avLst/>
          </a:prstGeom>
        </p:spPr>
      </p:pic>
      <p:sp>
        <p:nvSpPr>
          <p:cNvPr id="8" name="TextBox 7"/>
          <p:cNvSpPr txBox="1"/>
          <p:nvPr/>
        </p:nvSpPr>
        <p:spPr>
          <a:xfrm>
            <a:off x="3198473" y="244145"/>
            <a:ext cx="3033327" cy="369332"/>
          </a:xfrm>
          <a:prstGeom prst="rect">
            <a:avLst/>
          </a:prstGeom>
          <a:noFill/>
        </p:spPr>
        <p:txBody>
          <a:bodyPr wrap="none" rtlCol="0">
            <a:spAutoFit/>
          </a:bodyPr>
          <a:lstStyle/>
          <a:p>
            <a:r>
              <a:rPr lang="en-US" dirty="0" err="1" smtClean="0"/>
              <a:t>Icosahedral/Voronoi</a:t>
            </a:r>
            <a:r>
              <a:rPr lang="en-US" dirty="0" smtClean="0"/>
              <a:t> models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11" name="TextBox 10"/>
          <p:cNvSpPr txBox="1"/>
          <p:nvPr/>
        </p:nvSpPr>
        <p:spPr>
          <a:xfrm>
            <a:off x="97912" y="84846"/>
            <a:ext cx="2275007" cy="369332"/>
          </a:xfrm>
          <a:prstGeom prst="rect">
            <a:avLst/>
          </a:prstGeom>
          <a:noFill/>
        </p:spPr>
        <p:txBody>
          <a:bodyPr wrap="none" rtlCol="0">
            <a:spAutoFit/>
          </a:bodyPr>
          <a:lstStyle/>
          <a:p>
            <a:r>
              <a:rPr lang="en-US" b="1" dirty="0" smtClean="0"/>
              <a:t>Quantifying mixing</a:t>
            </a:r>
            <a:endParaRPr lang="en-US" b="1" dirty="0"/>
          </a:p>
        </p:txBody>
      </p:sp>
      <p:pic>
        <p:nvPicPr>
          <p:cNvPr id="6" name="Picture 5" descr="3.pdf"/>
          <p:cNvPicPr>
            <a:picLocks noChangeAspect="1"/>
          </p:cNvPicPr>
          <p:nvPr/>
        </p:nvPicPr>
        <p:blipFill>
          <a:blip r:embed="rId3"/>
          <a:stretch>
            <a:fillRect/>
          </a:stretch>
        </p:blipFill>
        <p:spPr>
          <a:xfrm>
            <a:off x="897676" y="661573"/>
            <a:ext cx="3136900" cy="2476500"/>
          </a:xfrm>
          <a:prstGeom prst="rect">
            <a:avLst/>
          </a:prstGeom>
        </p:spPr>
      </p:pic>
      <p:pic>
        <p:nvPicPr>
          <p:cNvPr id="7" name="Picture 6" descr="4.pdf"/>
          <p:cNvPicPr>
            <a:picLocks noChangeAspect="1"/>
          </p:cNvPicPr>
          <p:nvPr/>
        </p:nvPicPr>
        <p:blipFill>
          <a:blip r:embed="rId4"/>
          <a:stretch>
            <a:fillRect/>
          </a:stretch>
        </p:blipFill>
        <p:spPr>
          <a:xfrm>
            <a:off x="5338176" y="269512"/>
            <a:ext cx="3675564" cy="3335806"/>
          </a:xfrm>
          <a:prstGeom prst="rect">
            <a:avLst/>
          </a:prstGeom>
        </p:spPr>
      </p:pic>
      <p:pic>
        <p:nvPicPr>
          <p:cNvPr id="12" name="Picture 11" descr="2.pdf"/>
          <p:cNvPicPr>
            <a:picLocks noChangeAspect="1"/>
          </p:cNvPicPr>
          <p:nvPr/>
        </p:nvPicPr>
        <p:blipFill>
          <a:blip r:embed="rId5"/>
          <a:stretch>
            <a:fillRect/>
          </a:stretch>
        </p:blipFill>
        <p:spPr>
          <a:xfrm>
            <a:off x="400501" y="3452884"/>
            <a:ext cx="5572312" cy="2575252"/>
          </a:xfrm>
          <a:prstGeom prst="rect">
            <a:avLst/>
          </a:prstGeom>
        </p:spPr>
      </p:pic>
      <p:sp>
        <p:nvSpPr>
          <p:cNvPr id="13" name="TextBox 12"/>
          <p:cNvSpPr txBox="1"/>
          <p:nvPr/>
        </p:nvSpPr>
        <p:spPr>
          <a:xfrm>
            <a:off x="6199410" y="4418213"/>
            <a:ext cx="2814330" cy="923330"/>
          </a:xfrm>
          <a:prstGeom prst="rect">
            <a:avLst/>
          </a:prstGeom>
          <a:noFill/>
        </p:spPr>
        <p:txBody>
          <a:bodyPr wrap="none" rtlCol="0">
            <a:spAutoFit/>
          </a:bodyPr>
          <a:lstStyle/>
          <a:p>
            <a:r>
              <a:rPr lang="en-US" b="1" dirty="0" smtClean="0">
                <a:solidFill>
                  <a:srgbClr val="FF0000"/>
                </a:solidFill>
              </a:rPr>
              <a:t>This diagnostic does </a:t>
            </a:r>
            <a:br>
              <a:rPr lang="en-US" b="1" dirty="0" smtClean="0">
                <a:solidFill>
                  <a:srgbClr val="FF0000"/>
                </a:solidFill>
              </a:rPr>
            </a:br>
            <a:r>
              <a:rPr lang="en-US" b="1" dirty="0" smtClean="0">
                <a:solidFill>
                  <a:srgbClr val="FF0000"/>
                </a:solidFill>
              </a:rPr>
              <a:t>not rely on an analytical </a:t>
            </a:r>
            <a:br>
              <a:rPr lang="en-US" b="1" dirty="0" smtClean="0">
                <a:solidFill>
                  <a:srgbClr val="FF0000"/>
                </a:solidFill>
              </a:rPr>
            </a:br>
            <a:r>
              <a:rPr lang="en-US" b="1" dirty="0" smtClean="0">
                <a:solidFill>
                  <a:srgbClr val="FF0000"/>
                </a:solidFill>
              </a:rPr>
              <a:t>solution! </a:t>
            </a:r>
            <a:endParaRPr lang="en-US" b="1" dirty="0">
              <a:solidFill>
                <a:srgbClr val="FF0000"/>
              </a:solidFill>
            </a:endParaRPr>
          </a:p>
        </p:txBody>
      </p:sp>
      <p:sp>
        <p:nvSpPr>
          <p:cNvPr id="14" name="Rounded Rectangle 13"/>
          <p:cNvSpPr/>
          <p:nvPr/>
        </p:nvSpPr>
        <p:spPr>
          <a:xfrm>
            <a:off x="6199410" y="4418213"/>
            <a:ext cx="2814330" cy="923330"/>
          </a:xfrm>
          <a:prstGeom prst="roundRect">
            <a:avLst/>
          </a:prstGeom>
          <a:noFill/>
          <a:ln w="476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973192" y="6004481"/>
            <a:ext cx="4170808" cy="369332"/>
          </a:xfrm>
          <a:prstGeom prst="rect">
            <a:avLst/>
          </a:prstGeom>
          <a:noFill/>
        </p:spPr>
        <p:txBody>
          <a:bodyPr wrap="none" rtlCol="0">
            <a:spAutoFit/>
          </a:bodyPr>
          <a:lstStyle/>
          <a:p>
            <a:r>
              <a:rPr lang="en-US" dirty="0" smtClean="0"/>
              <a:t>Lauritzen and </a:t>
            </a:r>
            <a:r>
              <a:rPr lang="en-US" dirty="0" err="1" smtClean="0"/>
              <a:t>Thuburn</a:t>
            </a:r>
            <a:r>
              <a:rPr lang="en-US" dirty="0"/>
              <a:t> </a:t>
            </a:r>
            <a:r>
              <a:rPr lang="en-US" dirty="0" smtClean="0"/>
              <a:t>(2012, QJRMS)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25" y="2004586"/>
            <a:ext cx="8988058" cy="2710973"/>
          </a:xfrm>
          <a:prstGeom prst="rect">
            <a:avLst/>
          </a:prstGeom>
        </p:spPr>
      </p:pic>
      <p:sp>
        <p:nvSpPr>
          <p:cNvPr id="11" name="TextBox 10"/>
          <p:cNvSpPr txBox="1"/>
          <p:nvPr/>
        </p:nvSpPr>
        <p:spPr>
          <a:xfrm>
            <a:off x="438294" y="180371"/>
            <a:ext cx="8291479" cy="646331"/>
          </a:xfrm>
          <a:prstGeom prst="rect">
            <a:avLst/>
          </a:prstGeom>
          <a:noFill/>
        </p:spPr>
        <p:txBody>
          <a:bodyPr wrap="square" rtlCol="0">
            <a:spAutoFit/>
          </a:bodyPr>
          <a:lstStyle/>
          <a:p>
            <a:pPr algn="ctr"/>
            <a:r>
              <a:rPr lang="en-US" b="1" dirty="0" smtClean="0"/>
              <a:t>Quantifying </a:t>
            </a:r>
            <a:r>
              <a:rPr lang="en-US" b="1" dirty="0" smtClean="0"/>
              <a:t>mixing: stacked histogram</a:t>
            </a:r>
            <a:br>
              <a:rPr lang="en-US" b="1" dirty="0" smtClean="0"/>
            </a:br>
            <a:r>
              <a:rPr lang="en-US" b="1" dirty="0" smtClean="0"/>
              <a:t> (</a:t>
            </a:r>
            <a:r>
              <a:rPr lang="en-US" b="1" dirty="0" smtClean="0">
                <a:solidFill>
                  <a:srgbClr val="00FF00"/>
                </a:solidFill>
              </a:rPr>
              <a:t>“</a:t>
            </a:r>
            <a:r>
              <a:rPr lang="en-US" b="1" dirty="0" smtClean="0">
                <a:solidFill>
                  <a:srgbClr val="00FF00"/>
                </a:solidFill>
              </a:rPr>
              <a:t>real” </a:t>
            </a:r>
            <a:r>
              <a:rPr lang="en-US" b="1" dirty="0" err="1" smtClean="0">
                <a:solidFill>
                  <a:srgbClr val="00FF00"/>
                </a:solidFill>
              </a:rPr>
              <a:t>mixing</a:t>
            </a:r>
            <a:r>
              <a:rPr lang="en-US" b="1" dirty="0" err="1" smtClean="0"/>
              <a:t>,</a:t>
            </a:r>
            <a:r>
              <a:rPr lang="en-US" b="1" dirty="0" err="1" smtClean="0">
                <a:ln>
                  <a:solidFill>
                    <a:schemeClr val="tx1"/>
                  </a:solidFill>
                </a:ln>
                <a:solidFill>
                  <a:srgbClr val="FFFF00"/>
                </a:solidFill>
              </a:rPr>
              <a:t>range</a:t>
            </a:r>
            <a:r>
              <a:rPr lang="en-US" b="1" dirty="0" smtClean="0">
                <a:ln>
                  <a:solidFill>
                    <a:schemeClr val="tx1"/>
                  </a:solidFill>
                </a:ln>
                <a:solidFill>
                  <a:srgbClr val="FFFF00"/>
                </a:solidFill>
              </a:rPr>
              <a:t>-preserving </a:t>
            </a:r>
            <a:r>
              <a:rPr lang="en-US" b="1" dirty="0" err="1" smtClean="0">
                <a:ln>
                  <a:solidFill>
                    <a:schemeClr val="tx1"/>
                  </a:solidFill>
                </a:ln>
                <a:solidFill>
                  <a:srgbClr val="FFFF00"/>
                </a:solidFill>
              </a:rPr>
              <a:t>unmixing</a:t>
            </a:r>
            <a:r>
              <a:rPr lang="en-US" b="1" dirty="0" smtClean="0">
                <a:ln>
                  <a:solidFill>
                    <a:schemeClr val="tx1"/>
                  </a:solidFill>
                </a:ln>
                <a:solidFill>
                  <a:srgbClr val="FFFF00"/>
                </a:solidFill>
              </a:rPr>
              <a:t> </a:t>
            </a:r>
            <a:r>
              <a:rPr lang="en-US" b="1" dirty="0" smtClean="0"/>
              <a:t>,</a:t>
            </a:r>
            <a:r>
              <a:rPr lang="en-US" b="1" dirty="0"/>
              <a:t> </a:t>
            </a:r>
            <a:r>
              <a:rPr lang="en-US" b="1" dirty="0" smtClean="0">
                <a:solidFill>
                  <a:srgbClr val="FF0000"/>
                </a:solidFill>
              </a:rPr>
              <a:t>overshooting</a:t>
            </a:r>
            <a:r>
              <a:rPr lang="en-US" b="1" dirty="0" smtClean="0"/>
              <a:t>) </a:t>
            </a:r>
            <a:endParaRPr lang="en-US" b="1" dirty="0"/>
          </a:p>
        </p:txBody>
      </p:sp>
      <p:sp>
        <p:nvSpPr>
          <p:cNvPr id="10" name="TextBox 9"/>
          <p:cNvSpPr txBox="1"/>
          <p:nvPr/>
        </p:nvSpPr>
        <p:spPr>
          <a:xfrm>
            <a:off x="272165" y="1064988"/>
            <a:ext cx="8919272" cy="923330"/>
          </a:xfrm>
          <a:prstGeom prst="rect">
            <a:avLst/>
          </a:prstGeom>
          <a:noFill/>
        </p:spPr>
        <p:txBody>
          <a:bodyPr wrap="square" rtlCol="0">
            <a:spAutoFit/>
          </a:bodyPr>
          <a:lstStyle/>
          <a:p>
            <a:r>
              <a:rPr lang="en-US" dirty="0" smtClean="0"/>
              <a:t>For each scheme: left histogram is unlimited results; right is shape-preserving (</a:t>
            </a:r>
            <a:r>
              <a:rPr lang="en-US" dirty="0" err="1" smtClean="0"/>
              <a:t>sp</a:t>
            </a:r>
            <a:r>
              <a:rPr lang="en-US" dirty="0"/>
              <a:t>)</a:t>
            </a:r>
            <a:br>
              <a:rPr lang="en-US" dirty="0"/>
            </a:br>
            <a:endParaRPr lang="en-US" dirty="0" smtClean="0"/>
          </a:p>
          <a:p>
            <a:r>
              <a:rPr lang="en-US" dirty="0" smtClean="0"/>
              <a:t>Y</a:t>
            </a:r>
            <a:r>
              <a:rPr lang="en-US" dirty="0"/>
              <a:t>-axis: Normalized by CSLAM unlimited mixing diagnostics at 1.5</a:t>
            </a:r>
            <a:r>
              <a:rPr lang="en-US" dirty="0" smtClean="0"/>
              <a:t>°</a:t>
            </a:r>
            <a:endParaRPr lang="en-US" dirty="0"/>
          </a:p>
        </p:txBody>
      </p:sp>
    </p:spTree>
    <p:extLst>
      <p:ext uri="{BB962C8B-B14F-4D97-AF65-F5344CB8AC3E}">
        <p14:creationId xmlns:p14="http://schemas.microsoft.com/office/powerpoint/2010/main" val="280362853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25" y="2004586"/>
            <a:ext cx="8988058" cy="2710973"/>
          </a:xfrm>
          <a:prstGeom prst="rect">
            <a:avLst/>
          </a:prstGeom>
        </p:spPr>
      </p:pic>
      <p:sp>
        <p:nvSpPr>
          <p:cNvPr id="11" name="TextBox 10"/>
          <p:cNvSpPr txBox="1"/>
          <p:nvPr/>
        </p:nvSpPr>
        <p:spPr>
          <a:xfrm>
            <a:off x="438294" y="180371"/>
            <a:ext cx="8291479" cy="646331"/>
          </a:xfrm>
          <a:prstGeom prst="rect">
            <a:avLst/>
          </a:prstGeom>
          <a:noFill/>
        </p:spPr>
        <p:txBody>
          <a:bodyPr wrap="square" rtlCol="0">
            <a:spAutoFit/>
          </a:bodyPr>
          <a:lstStyle/>
          <a:p>
            <a:pPr algn="ctr"/>
            <a:r>
              <a:rPr lang="en-US" b="1" dirty="0" smtClean="0"/>
              <a:t>Quantifying </a:t>
            </a:r>
            <a:r>
              <a:rPr lang="en-US" b="1" dirty="0" smtClean="0"/>
              <a:t>mixing: stacked histogram</a:t>
            </a:r>
            <a:br>
              <a:rPr lang="en-US" b="1" dirty="0" smtClean="0"/>
            </a:br>
            <a:r>
              <a:rPr lang="en-US" b="1" dirty="0" smtClean="0"/>
              <a:t> (</a:t>
            </a:r>
            <a:r>
              <a:rPr lang="en-US" b="1" dirty="0" smtClean="0">
                <a:solidFill>
                  <a:srgbClr val="00FF00"/>
                </a:solidFill>
              </a:rPr>
              <a:t>“</a:t>
            </a:r>
            <a:r>
              <a:rPr lang="en-US" b="1" dirty="0" smtClean="0">
                <a:solidFill>
                  <a:srgbClr val="00FF00"/>
                </a:solidFill>
              </a:rPr>
              <a:t>real” </a:t>
            </a:r>
            <a:r>
              <a:rPr lang="en-US" b="1" dirty="0" err="1" smtClean="0">
                <a:solidFill>
                  <a:srgbClr val="00FF00"/>
                </a:solidFill>
              </a:rPr>
              <a:t>mixing</a:t>
            </a:r>
            <a:r>
              <a:rPr lang="en-US" b="1" dirty="0" err="1" smtClean="0"/>
              <a:t>,</a:t>
            </a:r>
            <a:r>
              <a:rPr lang="en-US" b="1" dirty="0" err="1" smtClean="0">
                <a:ln>
                  <a:solidFill>
                    <a:schemeClr val="tx1"/>
                  </a:solidFill>
                </a:ln>
                <a:solidFill>
                  <a:srgbClr val="FFFF00"/>
                </a:solidFill>
              </a:rPr>
              <a:t>range</a:t>
            </a:r>
            <a:r>
              <a:rPr lang="en-US" b="1" dirty="0" smtClean="0">
                <a:ln>
                  <a:solidFill>
                    <a:schemeClr val="tx1"/>
                  </a:solidFill>
                </a:ln>
                <a:solidFill>
                  <a:srgbClr val="FFFF00"/>
                </a:solidFill>
              </a:rPr>
              <a:t>-preserving </a:t>
            </a:r>
            <a:r>
              <a:rPr lang="en-US" b="1" dirty="0" err="1" smtClean="0">
                <a:ln>
                  <a:solidFill>
                    <a:schemeClr val="tx1"/>
                  </a:solidFill>
                </a:ln>
                <a:solidFill>
                  <a:srgbClr val="FFFF00"/>
                </a:solidFill>
              </a:rPr>
              <a:t>unmixing</a:t>
            </a:r>
            <a:r>
              <a:rPr lang="en-US" b="1" dirty="0" smtClean="0">
                <a:ln>
                  <a:solidFill>
                    <a:schemeClr val="tx1"/>
                  </a:solidFill>
                </a:ln>
                <a:solidFill>
                  <a:srgbClr val="FFFF00"/>
                </a:solidFill>
              </a:rPr>
              <a:t> </a:t>
            </a:r>
            <a:r>
              <a:rPr lang="en-US" b="1" dirty="0" smtClean="0"/>
              <a:t>,</a:t>
            </a:r>
            <a:r>
              <a:rPr lang="en-US" b="1" dirty="0"/>
              <a:t> </a:t>
            </a:r>
            <a:r>
              <a:rPr lang="en-US" b="1" dirty="0" smtClean="0">
                <a:solidFill>
                  <a:srgbClr val="FF0000"/>
                </a:solidFill>
              </a:rPr>
              <a:t>overshooting</a:t>
            </a:r>
            <a:r>
              <a:rPr lang="en-US" b="1" dirty="0" smtClean="0"/>
              <a:t>) </a:t>
            </a:r>
            <a:endParaRPr lang="en-US" b="1" dirty="0"/>
          </a:p>
        </p:txBody>
      </p:sp>
      <p:sp>
        <p:nvSpPr>
          <p:cNvPr id="8" name="TextBox 7"/>
          <p:cNvSpPr txBox="1"/>
          <p:nvPr/>
        </p:nvSpPr>
        <p:spPr>
          <a:xfrm>
            <a:off x="67825" y="4860939"/>
            <a:ext cx="8956298" cy="1200329"/>
          </a:xfrm>
          <a:prstGeom prst="rect">
            <a:avLst/>
          </a:prstGeom>
          <a:noFill/>
        </p:spPr>
        <p:txBody>
          <a:bodyPr wrap="none" rtlCol="0">
            <a:spAutoFit/>
          </a:bodyPr>
          <a:lstStyle/>
          <a:p>
            <a:pPr marL="285750" indent="-285750">
              <a:buFont typeface="Arial"/>
              <a:buChar char="•"/>
            </a:pPr>
            <a:r>
              <a:rPr lang="en-US" dirty="0" smtClean="0"/>
              <a:t>If shape-preserving filter is “rigorous” red bars disappear</a:t>
            </a:r>
            <a:r>
              <a:rPr lang="en-US" dirty="0" smtClean="0"/>
              <a:t>: IMPORTANT!</a:t>
            </a:r>
            <a:r>
              <a:rPr lang="en-US" dirty="0" smtClean="0"/>
              <a:t> </a:t>
            </a:r>
          </a:p>
          <a:p>
            <a:pPr marL="285750" indent="-285750">
              <a:buFont typeface="Arial"/>
              <a:buChar char="•"/>
            </a:pPr>
            <a:r>
              <a:rPr lang="en-US" dirty="0" smtClean="0"/>
              <a:t>Yellow histograms reduce with </a:t>
            </a:r>
            <a:r>
              <a:rPr lang="en-US" dirty="0" err="1" smtClean="0"/>
              <a:t>sp</a:t>
            </a:r>
            <a:r>
              <a:rPr lang="en-US" dirty="0" smtClean="0"/>
              <a:t> filter: scheme produces results that are more </a:t>
            </a:r>
            <a:br>
              <a:rPr lang="en-US" dirty="0" smtClean="0"/>
            </a:br>
            <a:r>
              <a:rPr lang="en-US" dirty="0" smtClean="0"/>
              <a:t>physically realizable!</a:t>
            </a:r>
          </a:p>
          <a:p>
            <a:pPr marL="285750" indent="-285750">
              <a:buFont typeface="Arial"/>
              <a:buChar char="•"/>
            </a:pPr>
            <a:r>
              <a:rPr lang="en-US" dirty="0" smtClean="0"/>
              <a:t>For some sche</a:t>
            </a:r>
            <a:r>
              <a:rPr lang="en-US" dirty="0" smtClean="0"/>
              <a:t>mes `real mixing’ decreases and for some it increases with </a:t>
            </a:r>
            <a:r>
              <a:rPr lang="en-US" dirty="0" err="1" smtClean="0"/>
              <a:t>sp</a:t>
            </a:r>
            <a:r>
              <a:rPr lang="en-US" dirty="0" smtClean="0"/>
              <a:t> filter.</a:t>
            </a:r>
            <a:endParaRPr lang="en-US" dirty="0"/>
          </a:p>
        </p:txBody>
      </p:sp>
      <p:sp>
        <p:nvSpPr>
          <p:cNvPr id="10" name="TextBox 9"/>
          <p:cNvSpPr txBox="1"/>
          <p:nvPr/>
        </p:nvSpPr>
        <p:spPr>
          <a:xfrm>
            <a:off x="272165" y="1064988"/>
            <a:ext cx="8919272" cy="923330"/>
          </a:xfrm>
          <a:prstGeom prst="rect">
            <a:avLst/>
          </a:prstGeom>
          <a:noFill/>
        </p:spPr>
        <p:txBody>
          <a:bodyPr wrap="square" rtlCol="0">
            <a:spAutoFit/>
          </a:bodyPr>
          <a:lstStyle/>
          <a:p>
            <a:r>
              <a:rPr lang="en-US" dirty="0" smtClean="0"/>
              <a:t>For each scheme: left histogram is unlimited results; right is shape-preserving (</a:t>
            </a:r>
            <a:r>
              <a:rPr lang="en-US" dirty="0" err="1" smtClean="0"/>
              <a:t>sp</a:t>
            </a:r>
            <a:r>
              <a:rPr lang="en-US" dirty="0"/>
              <a:t>)</a:t>
            </a:r>
            <a:br>
              <a:rPr lang="en-US" dirty="0"/>
            </a:br>
            <a:endParaRPr lang="en-US" dirty="0" smtClean="0"/>
          </a:p>
          <a:p>
            <a:r>
              <a:rPr lang="en-US" dirty="0" smtClean="0"/>
              <a:t>Y</a:t>
            </a:r>
            <a:r>
              <a:rPr lang="en-US" dirty="0"/>
              <a:t>-axis: Normalized by CSLAM unlimited mixing diagnostics at 1.5</a:t>
            </a:r>
            <a:r>
              <a:rPr lang="en-US" dirty="0" smtClean="0"/>
              <a:t>°</a:t>
            </a:r>
            <a:endParaRPr lang="en-US" dirty="0"/>
          </a:p>
        </p:txBody>
      </p:sp>
    </p:spTree>
    <p:extLst>
      <p:ext uri="{BB962C8B-B14F-4D97-AF65-F5344CB8AC3E}">
        <p14:creationId xmlns:p14="http://schemas.microsoft.com/office/powerpoint/2010/main" val="120205621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5" descr="solid-body-scatter.gif"/>
          <p:cNvPicPr>
            <a:picLocks noChangeAspect="1"/>
          </p:cNvPicPr>
          <p:nvPr/>
        </p:nvPicPr>
        <p:blipFill>
          <a:blip r:embed="rId2"/>
          <a:srcRect/>
          <a:stretch>
            <a:fillRect/>
          </a:stretch>
        </p:blipFill>
        <p:spPr bwMode="auto">
          <a:xfrm>
            <a:off x="4121150" y="-331788"/>
            <a:ext cx="4495800" cy="6423026"/>
          </a:xfrm>
          <a:prstGeom prst="rect">
            <a:avLst/>
          </a:prstGeom>
          <a:noFill/>
          <a:ln w="9525">
            <a:noFill/>
            <a:miter lim="800000"/>
            <a:headEnd/>
            <a:tailEnd/>
          </a:ln>
        </p:spPr>
      </p:pic>
      <p:pic>
        <p:nvPicPr>
          <p:cNvPr id="5" name="Picture 5" descr="header_essl.jpg"/>
          <p:cNvPicPr>
            <a:picLocks noChangeAspect="1"/>
          </p:cNvPicPr>
          <p:nvPr/>
        </p:nvPicPr>
        <p:blipFill>
          <a:blip r:embed="rId3"/>
          <a:srcRect/>
          <a:stretch>
            <a:fillRect/>
          </a:stretch>
        </p:blipFill>
        <p:spPr bwMode="auto">
          <a:xfrm>
            <a:off x="0" y="6373813"/>
            <a:ext cx="9144000" cy="484187"/>
          </a:xfrm>
          <a:prstGeom prst="rect">
            <a:avLst/>
          </a:prstGeom>
          <a:noFill/>
          <a:ln w="9525">
            <a:noFill/>
            <a:miter lim="800000"/>
            <a:headEnd/>
            <a:tailEnd/>
          </a:ln>
        </p:spPr>
      </p:pic>
      <p:sp>
        <p:nvSpPr>
          <p:cNvPr id="6" name="Title 1"/>
          <p:cNvSpPr txBox="1">
            <a:spLocks/>
          </p:cNvSpPr>
          <p:nvPr/>
        </p:nvSpPr>
        <p:spPr bwMode="auto">
          <a:xfrm>
            <a:off x="184536" y="849941"/>
            <a:ext cx="8524528" cy="101895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p>
            <a:pPr lvl="0" eaLnBrk="0" hangingPunct="0">
              <a:defRPr/>
            </a:pPr>
            <a:r>
              <a:rPr lang="en-US" sz="2000" dirty="0" smtClean="0">
                <a:solidFill>
                  <a:schemeClr val="tx2"/>
                </a:solidFill>
                <a:latin typeface="Arial Rounded MT Bold"/>
                <a:cs typeface="Arial Rounded MT Bold"/>
              </a:rPr>
              <a:t>It is key that tracer features collapse to smaller scales (as in nature)</a:t>
            </a:r>
          </a:p>
        </p:txBody>
      </p:sp>
      <p:sp>
        <p:nvSpPr>
          <p:cNvPr id="11" name="Title 1"/>
          <p:cNvSpPr txBox="1">
            <a:spLocks/>
          </p:cNvSpPr>
          <p:nvPr/>
        </p:nvSpPr>
        <p:spPr bwMode="auto">
          <a:xfrm>
            <a:off x="251226" y="4244523"/>
            <a:ext cx="8959465" cy="18888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lang="en-US" sz="2000" dirty="0" smtClean="0">
                <a:solidFill>
                  <a:schemeClr val="tx2"/>
                </a:solidFill>
                <a:latin typeface="Arial Rounded MT Bold"/>
                <a:cs typeface="Arial Rounded MT Bold"/>
              </a:rPr>
              <a:t/>
            </a:r>
            <a:br>
              <a:rPr lang="en-US" sz="2000" dirty="0" smtClean="0">
                <a:solidFill>
                  <a:schemeClr val="tx2"/>
                </a:solidFill>
                <a:latin typeface="Arial Rounded MT Bold"/>
                <a:cs typeface="Arial Rounded MT Bold"/>
              </a:rPr>
            </a:br>
            <a:endParaRPr lang="en-US" sz="2000" dirty="0" smtClean="0">
              <a:solidFill>
                <a:schemeClr val="tx2"/>
              </a:solidFill>
              <a:latin typeface="Arial Rounded MT Bold"/>
              <a:cs typeface="Arial Rounded MT Bold"/>
            </a:endParaRPr>
          </a:p>
        </p:txBody>
      </p:sp>
      <p:sp>
        <p:nvSpPr>
          <p:cNvPr id="16" name="Rectangle 15"/>
          <p:cNvSpPr/>
          <p:nvPr/>
        </p:nvSpPr>
        <p:spPr>
          <a:xfrm>
            <a:off x="4041775" y="4021742"/>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357244" y="6133390"/>
            <a:ext cx="181114" cy="240423"/>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510600" y="4787719"/>
            <a:ext cx="1644563" cy="767345"/>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132332" y="3798961"/>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47801" y="6021999"/>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510600" y="4564938"/>
            <a:ext cx="1438066"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3" descr="solid-body1.gif"/>
          <p:cNvPicPr>
            <a:picLocks noChangeAspect="1"/>
          </p:cNvPicPr>
          <p:nvPr/>
        </p:nvPicPr>
        <p:blipFill>
          <a:blip r:embed="rId4"/>
          <a:srcRect/>
          <a:stretch>
            <a:fillRect/>
          </a:stretch>
        </p:blipFill>
        <p:spPr bwMode="auto">
          <a:xfrm>
            <a:off x="296863" y="2288294"/>
            <a:ext cx="3014662" cy="2176462"/>
          </a:xfrm>
          <a:prstGeom prst="rect">
            <a:avLst/>
          </a:prstGeom>
          <a:noFill/>
          <a:ln w="9525">
            <a:noFill/>
            <a:miter lim="800000"/>
            <a:headEnd/>
            <a:tailEnd/>
          </a:ln>
        </p:spPr>
      </p:pic>
      <p:pic>
        <p:nvPicPr>
          <p:cNvPr id="27" name="Picture 4" descr="solid-body1.gif"/>
          <p:cNvPicPr>
            <a:picLocks noChangeAspect="1"/>
          </p:cNvPicPr>
          <p:nvPr/>
        </p:nvPicPr>
        <p:blipFill>
          <a:blip r:embed="rId5"/>
          <a:srcRect/>
          <a:stretch>
            <a:fillRect/>
          </a:stretch>
        </p:blipFill>
        <p:spPr bwMode="auto">
          <a:xfrm>
            <a:off x="296863" y="4195763"/>
            <a:ext cx="3014662" cy="2178050"/>
          </a:xfrm>
          <a:prstGeom prst="rect">
            <a:avLst/>
          </a:prstGeom>
          <a:noFill/>
          <a:ln w="9525">
            <a:noFill/>
            <a:miter lim="800000"/>
            <a:headEnd/>
            <a:tailEnd/>
          </a:ln>
        </p:spPr>
      </p:pic>
      <p:sp>
        <p:nvSpPr>
          <p:cNvPr id="28" name="Rectangle 27"/>
          <p:cNvSpPr/>
          <p:nvPr/>
        </p:nvSpPr>
        <p:spPr>
          <a:xfrm>
            <a:off x="5461000" y="4579938"/>
            <a:ext cx="1871663" cy="876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a:t>
            </a:r>
          </a:p>
        </p:txBody>
      </p:sp>
      <p:sp>
        <p:nvSpPr>
          <p:cNvPr id="31" name="Rectangle 30"/>
          <p:cNvSpPr/>
          <p:nvPr/>
        </p:nvSpPr>
        <p:spPr>
          <a:xfrm>
            <a:off x="4284732" y="3951361"/>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604502" y="5998559"/>
            <a:ext cx="3867711" cy="246221"/>
          </a:xfrm>
          <a:prstGeom prst="rect">
            <a:avLst/>
          </a:prstGeom>
          <a:noFill/>
        </p:spPr>
        <p:txBody>
          <a:bodyPr wrap="none" rtlCol="0">
            <a:spAutoFit/>
          </a:bodyPr>
          <a:lstStyle/>
          <a:p>
            <a:r>
              <a:rPr lang="en-US" sz="1000" dirty="0" smtClean="0">
                <a:solidFill>
                  <a:schemeClr val="tx2"/>
                </a:solidFill>
                <a:latin typeface="Lucida Grande"/>
                <a:ea typeface="Lucida Grande"/>
                <a:cs typeface="Lucida Grande"/>
              </a:rPr>
              <a:t>This setup uses a 4</a:t>
            </a:r>
            <a:r>
              <a:rPr lang="en-US" sz="1000" baseline="30000" dirty="0" smtClean="0">
                <a:solidFill>
                  <a:schemeClr val="tx2"/>
                </a:solidFill>
                <a:latin typeface="Lucida Grande"/>
                <a:ea typeface="Lucida Grande"/>
                <a:cs typeface="Lucida Grande"/>
              </a:rPr>
              <a:t>th</a:t>
            </a:r>
            <a:r>
              <a:rPr lang="en-US" sz="1000" dirty="0" smtClean="0">
                <a:solidFill>
                  <a:schemeClr val="tx2"/>
                </a:solidFill>
                <a:latin typeface="Lucida Grande"/>
                <a:ea typeface="Lucida Grande"/>
                <a:cs typeface="Lucida Grande"/>
              </a:rPr>
              <a:t>-order non-linear relation </a:t>
            </a:r>
            <a:r>
              <a:rPr lang="en-US" sz="1000" dirty="0" err="1" smtClean="0">
                <a:solidFill>
                  <a:schemeClr val="tx2"/>
                </a:solidFill>
                <a:latin typeface="Lucida Grande"/>
                <a:ea typeface="Lucida Grande"/>
                <a:cs typeface="Lucida Grande"/>
              </a:rPr>
              <a:t>Ψ(χ</a:t>
            </a:r>
            <a:r>
              <a:rPr lang="en-US" sz="1000" dirty="0" smtClean="0">
                <a:solidFill>
                  <a:schemeClr val="tx2"/>
                </a:solidFill>
                <a:latin typeface="Lucida Grande"/>
                <a:ea typeface="Lucida Grande"/>
                <a:cs typeface="Lucida Grande"/>
              </a:rPr>
              <a:t>)=aχ</a:t>
            </a:r>
            <a:r>
              <a:rPr lang="en-US" sz="1000" baseline="30000" dirty="0" smtClean="0">
                <a:solidFill>
                  <a:schemeClr val="tx2"/>
                </a:solidFill>
                <a:latin typeface="Lucida Grande"/>
                <a:ea typeface="Lucida Grande"/>
                <a:cs typeface="Lucida Grande"/>
              </a:rPr>
              <a:t>4</a:t>
            </a:r>
            <a:r>
              <a:rPr lang="en-US" sz="1000" dirty="0" smtClean="0">
                <a:solidFill>
                  <a:schemeClr val="tx2"/>
                </a:solidFill>
                <a:latin typeface="Lucida Grande"/>
                <a:ea typeface="Lucida Grande"/>
                <a:cs typeface="Lucida Grande"/>
              </a:rPr>
              <a:t>+b</a:t>
            </a:r>
            <a:endParaRPr lang="en-US" sz="1000" dirty="0"/>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041775" y="4021742"/>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357244" y="6133390"/>
            <a:ext cx="181114" cy="240423"/>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510600" y="4787719"/>
            <a:ext cx="1644563" cy="767345"/>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132332" y="3798961"/>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47801" y="6021999"/>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510600" y="4564938"/>
            <a:ext cx="1438066"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461000" y="4579938"/>
            <a:ext cx="1871663" cy="876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a:t>
            </a:r>
          </a:p>
        </p:txBody>
      </p:sp>
      <p:sp>
        <p:nvSpPr>
          <p:cNvPr id="31" name="Rectangle 30"/>
          <p:cNvSpPr/>
          <p:nvPr/>
        </p:nvSpPr>
        <p:spPr>
          <a:xfrm>
            <a:off x="4284732" y="3951361"/>
            <a:ext cx="181114" cy="222781"/>
          </a:xfrm>
          <a:prstGeom prst="rect">
            <a:avLst/>
          </a:prstGeom>
          <a:solidFill>
            <a:schemeClr val="bg1"/>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876300" y="-120946"/>
            <a:ext cx="7368702" cy="6858000"/>
          </a:xfrm>
          <a:prstGeom prst="rect">
            <a:avLst/>
          </a:prstGeom>
        </p:spPr>
      </p:pic>
      <p:pic>
        <p:nvPicPr>
          <p:cNvPr id="5" name="Picture 5" descr="header_essl.jpg"/>
          <p:cNvPicPr>
            <a:picLocks noChangeAspect="1"/>
          </p:cNvPicPr>
          <p:nvPr/>
        </p:nvPicPr>
        <p:blipFill>
          <a:blip r:embed="rId3"/>
          <a:srcRect/>
          <a:stretch>
            <a:fillRect/>
          </a:stretch>
        </p:blipFill>
        <p:spPr bwMode="auto">
          <a:xfrm>
            <a:off x="0" y="6373813"/>
            <a:ext cx="9144000" cy="484187"/>
          </a:xfrm>
          <a:prstGeom prst="rect">
            <a:avLst/>
          </a:prstGeom>
          <a:noFill/>
          <a:ln w="9525">
            <a:noFill/>
            <a:miter lim="800000"/>
            <a:headEnd/>
            <a:tailEnd/>
          </a:ln>
        </p:spPr>
      </p:pic>
    </p:spTree>
    <p:extLst>
      <p:ext uri="{BB962C8B-B14F-4D97-AF65-F5344CB8AC3E}">
        <p14:creationId xmlns:p14="http://schemas.microsoft.com/office/powerpoint/2010/main" val="321169353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50" y="179174"/>
            <a:ext cx="9144000" cy="4525963"/>
          </a:xfrm>
        </p:spPr>
        <p:txBody>
          <a:bodyPr/>
          <a:lstStyle/>
          <a:p>
            <a:pPr>
              <a:buNone/>
            </a:pPr>
            <a:r>
              <a:rPr lang="en-US" dirty="0" smtClean="0">
                <a:solidFill>
                  <a:schemeClr val="tx2"/>
                </a:solidFill>
                <a:latin typeface="Arial Rounded MT Bold"/>
                <a:cs typeface="Arial Rounded MT Bold"/>
              </a:rPr>
              <a:t>References</a:t>
            </a:r>
          </a:p>
          <a:p>
            <a:pPr>
              <a:buNone/>
            </a:pPr>
            <a:endParaRPr lang="en-US" dirty="0" smtClean="0">
              <a:solidFill>
                <a:schemeClr val="tx2"/>
              </a:solidFill>
              <a:latin typeface="Arial Rounded MT Bold"/>
              <a:cs typeface="Arial Rounded MT Bold"/>
            </a:endParaRPr>
          </a:p>
        </p:txBody>
      </p:sp>
      <p:sp>
        <p:nvSpPr>
          <p:cNvPr id="4" name="TextBox 3"/>
          <p:cNvSpPr txBox="1"/>
          <p:nvPr/>
        </p:nvSpPr>
        <p:spPr>
          <a:xfrm>
            <a:off x="107950" y="1075041"/>
            <a:ext cx="9307115" cy="5178342"/>
          </a:xfrm>
          <a:prstGeom prst="rect">
            <a:avLst/>
          </a:prstGeom>
          <a:noFill/>
        </p:spPr>
        <p:txBody>
          <a:bodyPr wrap="none" rtlCol="0">
            <a:spAutoFit/>
          </a:bodyPr>
          <a:lstStyle/>
          <a:p>
            <a:r>
              <a:rPr lang="en-US" sz="1600" dirty="0" smtClean="0">
                <a:latin typeface="Adobe Caslon Pro SmBd"/>
                <a:cs typeface="Adobe Caslon Pro SmBd"/>
              </a:rPr>
              <a:t>Harris, L.M., P.H. Lauritzen and R. </a:t>
            </a:r>
            <a:r>
              <a:rPr lang="en-US" sz="1600" dirty="0" err="1" smtClean="0">
                <a:latin typeface="Adobe Caslon Pro SmBd"/>
                <a:cs typeface="Adobe Caslon Pro SmBd"/>
              </a:rPr>
              <a:t>Mittal</a:t>
            </a:r>
            <a:r>
              <a:rPr lang="en-US" sz="1600" dirty="0" smtClean="0">
                <a:latin typeface="Adobe Caslon Pro SmBd"/>
                <a:cs typeface="Adobe Caslon Pro SmBd"/>
              </a:rPr>
              <a:t>, 2011: A Flux-form version of the Conservative </a:t>
            </a:r>
          </a:p>
          <a:p>
            <a:r>
              <a:rPr lang="en-US" sz="1600" dirty="0" smtClean="0">
                <a:latin typeface="Adobe Caslon Pro SmBd"/>
                <a:cs typeface="Adobe Caslon Pro SmBd"/>
              </a:rPr>
              <a:t>Semi-</a:t>
            </a:r>
            <a:r>
              <a:rPr lang="en-US" sz="1600" dirty="0" err="1" smtClean="0">
                <a:latin typeface="Adobe Caslon Pro SmBd"/>
                <a:cs typeface="Adobe Caslon Pro SmBd"/>
              </a:rPr>
              <a:t>Lagrangian</a:t>
            </a:r>
            <a:r>
              <a:rPr lang="en-US" sz="1600" dirty="0" smtClean="0">
                <a:latin typeface="Adobe Caslon Pro SmBd"/>
                <a:cs typeface="Adobe Caslon Pro SmBd"/>
              </a:rPr>
              <a:t> Multi-tracer transport scheme (CSLAM) on the cubed sphere grid. </a:t>
            </a:r>
          </a:p>
          <a:p>
            <a:r>
              <a:rPr lang="en-US" sz="1600" i="1" dirty="0" smtClean="0">
                <a:latin typeface="Adobe Caslon Pro SmBd"/>
                <a:cs typeface="Adobe Caslon Pro SmBd"/>
              </a:rPr>
              <a:t>J. </a:t>
            </a:r>
            <a:r>
              <a:rPr lang="en-US" sz="1600" i="1" dirty="0" err="1" smtClean="0">
                <a:latin typeface="Adobe Caslon Pro SmBd"/>
                <a:cs typeface="Adobe Caslon Pro SmBd"/>
              </a:rPr>
              <a:t>Comput</a:t>
            </a:r>
            <a:r>
              <a:rPr lang="en-US" sz="1600" i="1" dirty="0" smtClean="0">
                <a:latin typeface="Adobe Caslon Pro SmBd"/>
                <a:cs typeface="Adobe Caslon Pro SmBd"/>
              </a:rPr>
              <a:t>. Phys.</a:t>
            </a:r>
            <a:r>
              <a:rPr lang="en-US" sz="1600" dirty="0" smtClean="0">
                <a:latin typeface="Adobe Caslon Pro SmBd"/>
                <a:cs typeface="Adobe Caslon Pro SmBd"/>
              </a:rPr>
              <a:t>: Vol. 230, Issue 4, pp. 1215–1237</a:t>
            </a:r>
            <a:endParaRPr lang="en-US" sz="1600" dirty="0">
              <a:latin typeface="Adobe Caslon Pro SmBd"/>
              <a:cs typeface="Adobe Caslon Pro SmBd"/>
            </a:endParaRPr>
          </a:p>
          <a:p>
            <a:endParaRPr lang="en-US" sz="1600" dirty="0" smtClean="0">
              <a:latin typeface="Adobe Caslon Pro SmBd"/>
              <a:cs typeface="Adobe Caslon Pro SmBd"/>
            </a:endParaRPr>
          </a:p>
          <a:p>
            <a:r>
              <a:rPr lang="en-US" sz="1600" dirty="0" err="1" smtClean="0">
                <a:latin typeface="Adobe Caslon Pro SmBd"/>
                <a:cs typeface="Adobe Caslon Pro SmBd"/>
              </a:rPr>
              <a:t>Lauritzen,P.H</a:t>
            </a:r>
            <a:r>
              <a:rPr lang="en-US" sz="1600" dirty="0" smtClean="0">
                <a:latin typeface="Adobe Caslon Pro SmBd"/>
                <a:cs typeface="Adobe Caslon Pro SmBd"/>
              </a:rPr>
              <a:t>.,  R.D. Nair and PA. </a:t>
            </a:r>
            <a:r>
              <a:rPr lang="en-US" sz="1600" dirty="0" err="1" smtClean="0">
                <a:latin typeface="Adobe Caslon Pro SmBd"/>
                <a:cs typeface="Adobe Caslon Pro SmBd"/>
              </a:rPr>
              <a:t>Ullrich</a:t>
            </a:r>
            <a:r>
              <a:rPr lang="en-US" sz="1600" dirty="0" smtClean="0">
                <a:latin typeface="Adobe Caslon Pro SmBd"/>
                <a:cs typeface="Adobe Caslon Pro SmBd"/>
              </a:rPr>
              <a:t>, 2010: A conservative semi-</a:t>
            </a:r>
            <a:r>
              <a:rPr lang="en-US" sz="1600" dirty="0" err="1" smtClean="0">
                <a:latin typeface="Adobe Caslon Pro SmBd"/>
                <a:cs typeface="Adobe Caslon Pro SmBd"/>
              </a:rPr>
              <a:t>Lagrangian</a:t>
            </a:r>
            <a:r>
              <a:rPr lang="en-US" sz="1600" dirty="0" smtClean="0">
                <a:latin typeface="Adobe Caslon Pro SmBd"/>
                <a:cs typeface="Adobe Caslon Pro SmBd"/>
              </a:rPr>
              <a:t> multi-tracer</a:t>
            </a:r>
          </a:p>
          <a:p>
            <a:r>
              <a:rPr lang="en-US" sz="1600" dirty="0" smtClean="0">
                <a:latin typeface="Adobe Caslon Pro SmBd"/>
                <a:cs typeface="Adobe Caslon Pro SmBd"/>
              </a:rPr>
              <a:t> transport scheme (CSLAM) on the cubed-sphere grid. </a:t>
            </a:r>
            <a:r>
              <a:rPr lang="en-US" sz="1600" i="1" dirty="0" smtClean="0">
                <a:latin typeface="Adobe Caslon Pro SmBd"/>
                <a:cs typeface="Adobe Caslon Pro SmBd"/>
              </a:rPr>
              <a:t>J. </a:t>
            </a:r>
            <a:r>
              <a:rPr lang="en-US" sz="1600" i="1" dirty="0" err="1" smtClean="0">
                <a:latin typeface="Adobe Caslon Pro SmBd"/>
                <a:cs typeface="Adobe Caslon Pro SmBd"/>
              </a:rPr>
              <a:t>Comput</a:t>
            </a:r>
            <a:r>
              <a:rPr lang="en-US" sz="1600" i="1" dirty="0" smtClean="0">
                <a:latin typeface="Adobe Caslon Pro SmBd"/>
                <a:cs typeface="Adobe Caslon Pro SmBd"/>
              </a:rPr>
              <a:t>. Phys.</a:t>
            </a:r>
            <a:r>
              <a:rPr lang="en-US" sz="1600" dirty="0" smtClean="0">
                <a:latin typeface="Adobe Caslon Pro SmBd"/>
                <a:cs typeface="Adobe Caslon Pro SmBd"/>
              </a:rPr>
              <a:t>: </a:t>
            </a:r>
          </a:p>
          <a:p>
            <a:r>
              <a:rPr lang="en-US" sz="1600" dirty="0" smtClean="0">
                <a:latin typeface="Adobe Caslon Pro SmBd"/>
                <a:cs typeface="Adobe Caslon Pro SmBd"/>
              </a:rPr>
              <a:t>Vol. 229, Issue 5, pp. 1401–1424</a:t>
            </a:r>
          </a:p>
          <a:p>
            <a:endParaRPr lang="en-US" sz="1600" dirty="0" smtClean="0">
              <a:latin typeface="Adobe Caslon Pro SmBd"/>
              <a:cs typeface="Adobe Caslon Pro SmBd"/>
            </a:endParaRPr>
          </a:p>
          <a:p>
            <a:r>
              <a:rPr lang="en-US" sz="1600" dirty="0" smtClean="0">
                <a:latin typeface="Adobe Caslon Pro SmBd"/>
                <a:cs typeface="Adobe Caslon Pro SmBd"/>
              </a:rPr>
              <a:t>Lauritzen, P.H., C. Erath and R. Mittal, 2011: On simplifying `incremental remap'-type transport </a:t>
            </a:r>
            <a:br>
              <a:rPr lang="en-US" sz="1600" dirty="0" smtClean="0">
                <a:latin typeface="Adobe Caslon Pro SmBd"/>
                <a:cs typeface="Adobe Caslon Pro SmBd"/>
              </a:rPr>
            </a:br>
            <a:r>
              <a:rPr lang="en-US" sz="1600" dirty="0" smtClean="0">
                <a:latin typeface="Adobe Caslon Pro SmBd"/>
                <a:cs typeface="Adobe Caslon Pro SmBd"/>
              </a:rPr>
              <a:t>schemes. </a:t>
            </a:r>
            <a:r>
              <a:rPr lang="en-US" sz="1600" i="1" dirty="0" smtClean="0">
                <a:latin typeface="Adobe Caslon Pro SmBd"/>
                <a:cs typeface="Adobe Caslon Pro SmBd"/>
              </a:rPr>
              <a:t>J. </a:t>
            </a:r>
            <a:r>
              <a:rPr lang="en-US" sz="1600" i="1" dirty="0" err="1" smtClean="0">
                <a:latin typeface="Adobe Caslon Pro SmBd"/>
                <a:cs typeface="Adobe Caslon Pro SmBd"/>
              </a:rPr>
              <a:t>Comput</a:t>
            </a:r>
            <a:r>
              <a:rPr lang="en-US" sz="1600" i="1" dirty="0" smtClean="0">
                <a:latin typeface="Adobe Caslon Pro SmBd"/>
                <a:cs typeface="Adobe Caslon Pro SmBd"/>
              </a:rPr>
              <a:t>. Phys.</a:t>
            </a:r>
            <a:r>
              <a:rPr lang="en-US" sz="1600" dirty="0" smtClean="0">
                <a:latin typeface="Adobe Caslon Pro SmBd"/>
                <a:cs typeface="Adobe Caslon Pro SmBd"/>
              </a:rPr>
              <a:t>: Vol. 230, pp. 7957–7963. </a:t>
            </a:r>
          </a:p>
          <a:p>
            <a:endParaRPr lang="en-US" sz="1600" dirty="0" smtClean="0">
              <a:latin typeface="Adobe Caslon Pro SmBd"/>
              <a:cs typeface="Adobe Caslon Pro SmBd"/>
            </a:endParaRPr>
          </a:p>
          <a:p>
            <a:r>
              <a:rPr lang="en-US" sz="1600" dirty="0" smtClean="0">
                <a:latin typeface="Adobe Caslon Pro SmBd"/>
                <a:cs typeface="Adobe Caslon Pro SmBd"/>
              </a:rPr>
              <a:t>Lauritzen, P.H., W.C. </a:t>
            </a:r>
            <a:r>
              <a:rPr lang="en-US" sz="1600" dirty="0" err="1" smtClean="0">
                <a:latin typeface="Adobe Caslon Pro SmBd"/>
                <a:cs typeface="Adobe Caslon Pro SmBd"/>
              </a:rPr>
              <a:t>Skamarock</a:t>
            </a:r>
            <a:r>
              <a:rPr lang="en-US" sz="1600" dirty="0" smtClean="0">
                <a:latin typeface="Adobe Caslon Pro SmBd"/>
                <a:cs typeface="Adobe Caslon Pro SmBd"/>
              </a:rPr>
              <a:t>, M.J. Prather and M.A. Taylor, 2012: A standard test case suite for </a:t>
            </a:r>
            <a:br>
              <a:rPr lang="en-US" sz="1600" dirty="0" smtClean="0">
                <a:latin typeface="Adobe Caslon Pro SmBd"/>
                <a:cs typeface="Adobe Caslon Pro SmBd"/>
              </a:rPr>
            </a:br>
            <a:r>
              <a:rPr lang="en-US" sz="1600" dirty="0" smtClean="0">
                <a:latin typeface="Adobe Caslon Pro SmBd"/>
                <a:cs typeface="Adobe Caslon Pro SmBd"/>
              </a:rPr>
              <a:t>two-dimensional linear transport on the sphere. </a:t>
            </a:r>
            <a:r>
              <a:rPr lang="en-US" sz="1600" i="1" dirty="0" err="1" smtClean="0">
                <a:latin typeface="Adobe Caslon Pro SmBd"/>
                <a:cs typeface="Adobe Caslon Pro SmBd"/>
              </a:rPr>
              <a:t>Geosci</a:t>
            </a:r>
            <a:r>
              <a:rPr lang="en-US" sz="1600" i="1" dirty="0" smtClean="0">
                <a:latin typeface="Adobe Caslon Pro SmBd"/>
                <a:cs typeface="Adobe Caslon Pro SmBd"/>
              </a:rPr>
              <a:t>. Model Dev</a:t>
            </a:r>
            <a:r>
              <a:rPr lang="en-US" sz="1600" i="1" dirty="0">
                <a:latin typeface="Adobe Caslon Pro SmBd"/>
                <a:cs typeface="Adobe Caslon Pro SmBd"/>
              </a:rPr>
              <a:t>.</a:t>
            </a:r>
            <a:r>
              <a:rPr lang="en-US" sz="1600" dirty="0">
                <a:latin typeface="Adobe Caslon Pro SmBd"/>
                <a:cs typeface="Adobe Caslon Pro SmBd"/>
              </a:rPr>
              <a:t>, Vol. 5, pp. 887-</a:t>
            </a:r>
            <a:r>
              <a:rPr lang="en-US" sz="1600" dirty="0" smtClean="0">
                <a:latin typeface="Adobe Caslon Pro SmBd"/>
                <a:cs typeface="Adobe Caslon Pro SmBd"/>
              </a:rPr>
              <a:t>901 </a:t>
            </a:r>
            <a:br>
              <a:rPr lang="en-US" sz="1600" dirty="0" smtClean="0">
                <a:latin typeface="Adobe Caslon Pro SmBd"/>
                <a:cs typeface="Adobe Caslon Pro SmBd"/>
              </a:rPr>
            </a:br>
            <a:endParaRPr lang="en-US" sz="1600" dirty="0" smtClean="0">
              <a:latin typeface="Adobe Caslon Pro SmBd"/>
              <a:cs typeface="Adobe Caslon Pro SmBd"/>
            </a:endParaRPr>
          </a:p>
          <a:p>
            <a:r>
              <a:rPr lang="en-US" sz="1600" dirty="0" smtClean="0">
                <a:latin typeface="Adobe Caslon Pro SmBd"/>
                <a:cs typeface="Adobe Caslon Pro SmBd"/>
              </a:rPr>
              <a:t>Lauritzen P.H. and J. </a:t>
            </a:r>
            <a:r>
              <a:rPr lang="en-US" sz="1600" dirty="0" err="1" smtClean="0">
                <a:latin typeface="Adobe Caslon Pro SmBd"/>
                <a:cs typeface="Adobe Caslon Pro SmBd"/>
              </a:rPr>
              <a:t>Thuburn</a:t>
            </a:r>
            <a:r>
              <a:rPr lang="en-US" sz="1600" dirty="0" smtClean="0">
                <a:latin typeface="Adobe Caslon Pro SmBd"/>
                <a:cs typeface="Adobe Caslon Pro SmBd"/>
              </a:rPr>
              <a:t>, 2012: Evaluating advection/transport schemes using interrelated </a:t>
            </a:r>
          </a:p>
          <a:p>
            <a:r>
              <a:rPr lang="en-US" sz="1600" dirty="0" err="1" smtClean="0">
                <a:latin typeface="Adobe Caslon Pro SmBd"/>
                <a:cs typeface="Adobe Caslon Pro SmBd"/>
              </a:rPr>
              <a:t>Tracers,scatter</a:t>
            </a:r>
            <a:r>
              <a:rPr lang="en-US" sz="1600" dirty="0" smtClean="0">
                <a:latin typeface="Adobe Caslon Pro SmBd"/>
                <a:cs typeface="Adobe Caslon Pro SmBd"/>
              </a:rPr>
              <a:t> plots and numerical mixing diagnostics. </a:t>
            </a:r>
            <a:r>
              <a:rPr lang="en-US" sz="1600" i="1" dirty="0" smtClean="0">
                <a:latin typeface="Adobe Caslon Pro SmBd"/>
                <a:cs typeface="Adobe Caslon Pro SmBd"/>
              </a:rPr>
              <a:t>Quart. J. Roy. Meteor. Soc.</a:t>
            </a:r>
            <a:r>
              <a:rPr lang="en-US" sz="1600" dirty="0" smtClean="0">
                <a:latin typeface="Adobe Caslon Pro SmBd"/>
                <a:cs typeface="Adobe Caslon Pro SmBd"/>
              </a:rPr>
              <a:t>: </a:t>
            </a:r>
            <a:r>
              <a:rPr lang="en-US" sz="1600" dirty="0">
                <a:latin typeface="Adobe Caslon Pro SmBd"/>
                <a:cs typeface="Adobe Caslon Pro SmBd"/>
              </a:rPr>
              <a:t>Vol. 138, </a:t>
            </a:r>
            <a:endParaRPr lang="en-US" sz="1600" dirty="0" smtClean="0">
              <a:latin typeface="Adobe Caslon Pro SmBd"/>
              <a:cs typeface="Adobe Caslon Pro SmBd"/>
            </a:endParaRPr>
          </a:p>
          <a:p>
            <a:r>
              <a:rPr lang="en-US" sz="1600" dirty="0">
                <a:latin typeface="Adobe Caslon Pro SmBd"/>
                <a:cs typeface="Adobe Caslon Pro SmBd"/>
              </a:rPr>
              <a:t> </a:t>
            </a:r>
            <a:r>
              <a:rPr lang="en-US" sz="1600" dirty="0" smtClean="0">
                <a:latin typeface="Adobe Caslon Pro SmBd"/>
                <a:cs typeface="Adobe Caslon Pro SmBd"/>
              </a:rPr>
              <a:t>pp</a:t>
            </a:r>
            <a:r>
              <a:rPr lang="en-US" sz="1600" dirty="0">
                <a:latin typeface="Adobe Caslon Pro SmBd"/>
                <a:cs typeface="Adobe Caslon Pro SmBd"/>
              </a:rPr>
              <a:t>. 906–918</a:t>
            </a:r>
          </a:p>
          <a:p>
            <a:endParaRPr lang="en-US" sz="1600" dirty="0" smtClean="0">
              <a:latin typeface="Adobe Caslon Pro SmBd"/>
              <a:cs typeface="Adobe Caslon Pro SmBd"/>
            </a:endParaRPr>
          </a:p>
          <a:p>
            <a:r>
              <a:rPr lang="en-US" sz="1600" dirty="0" err="1" smtClean="0">
                <a:latin typeface="Adobe Caslon Pro SmBd"/>
                <a:cs typeface="Adobe Caslon Pro SmBd"/>
              </a:rPr>
              <a:t>Thuburn</a:t>
            </a:r>
            <a:r>
              <a:rPr lang="en-US" sz="1600" dirty="0" smtClean="0">
                <a:latin typeface="Adobe Caslon Pro SmBd"/>
                <a:cs typeface="Adobe Caslon Pro SmBd"/>
              </a:rPr>
              <a:t> J., M.E. McIntyre, 1997. Numerical advection schemes, cross-isentropic random walks, and </a:t>
            </a:r>
          </a:p>
          <a:p>
            <a:r>
              <a:rPr lang="en-US" sz="1600" dirty="0" smtClean="0">
                <a:latin typeface="Adobe Caslon Pro SmBd"/>
                <a:cs typeface="Adobe Caslon Pro SmBd"/>
              </a:rPr>
              <a:t>correlations between chemical species. </a:t>
            </a:r>
            <a:r>
              <a:rPr lang="en-US" sz="1600" i="1" dirty="0" smtClean="0">
                <a:latin typeface="Adobe Caslon Pro SmBd"/>
                <a:cs typeface="Adobe Caslon Pro SmBd"/>
              </a:rPr>
              <a:t>J. </a:t>
            </a:r>
            <a:r>
              <a:rPr lang="en-US" sz="1600" i="1" dirty="0" err="1" smtClean="0">
                <a:latin typeface="Adobe Caslon Pro SmBd"/>
                <a:cs typeface="Adobe Caslon Pro SmBd"/>
              </a:rPr>
              <a:t>Geophys</a:t>
            </a:r>
            <a:r>
              <a:rPr lang="en-US" sz="1600" i="1" dirty="0" smtClean="0">
                <a:latin typeface="Adobe Caslon Pro SmBd"/>
                <a:cs typeface="Adobe Caslon Pro SmBd"/>
              </a:rPr>
              <a:t>. Res. </a:t>
            </a:r>
            <a:r>
              <a:rPr lang="en-US" sz="1600" dirty="0" smtClean="0">
                <a:latin typeface="Adobe Caslon Pro SmBd"/>
                <a:cs typeface="Adobe Caslon Pro SmBd"/>
              </a:rPr>
              <a:t>120(D6): 6775–6797</a:t>
            </a:r>
          </a:p>
          <a:p>
            <a:endParaRPr lang="en-US" sz="1050" dirty="0">
              <a:latin typeface="Adobe Caslon Pro SmBd"/>
              <a:cs typeface="Adobe Caslon Pro SmBd"/>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66000"/>
            <a:ext cx="8229600" cy="1143000"/>
          </a:xfrm>
        </p:spPr>
        <p:txBody>
          <a:bodyPr/>
          <a:lstStyle/>
          <a:p>
            <a:r>
              <a:rPr lang="en-US" sz="3200" dirty="0" smtClean="0">
                <a:solidFill>
                  <a:schemeClr val="tx2"/>
                </a:solidFill>
                <a:latin typeface="Optima ExtraBlack" charset="0"/>
              </a:rPr>
              <a:t>Some things that I will NOT talk about</a:t>
            </a:r>
            <a:endParaRPr lang="en-US" sz="3200" dirty="0"/>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2" name="TextBox 1"/>
          <p:cNvSpPr txBox="1"/>
          <p:nvPr/>
        </p:nvSpPr>
        <p:spPr>
          <a:xfrm>
            <a:off x="248171" y="977000"/>
            <a:ext cx="8928909" cy="646331"/>
          </a:xfrm>
          <a:prstGeom prst="rect">
            <a:avLst/>
          </a:prstGeom>
          <a:noFill/>
        </p:spPr>
        <p:txBody>
          <a:bodyPr wrap="none" rtlCol="0">
            <a:spAutoFit/>
          </a:bodyPr>
          <a:lstStyle/>
          <a:p>
            <a:r>
              <a:rPr lang="en-US" dirty="0" smtClean="0">
                <a:solidFill>
                  <a:schemeClr val="tx2"/>
                </a:solidFill>
                <a:latin typeface="Arial Rounded MT Bold"/>
                <a:cs typeface="Arial Rounded MT Bold"/>
              </a:rPr>
              <a:t>3. Gone through exercise of smoothing </a:t>
            </a:r>
            <a:r>
              <a:rPr lang="en-US" dirty="0">
                <a:solidFill>
                  <a:schemeClr val="tx2"/>
                </a:solidFill>
                <a:latin typeface="Arial Rounded MT Bold"/>
                <a:cs typeface="Arial Rounded MT Bold"/>
              </a:rPr>
              <a:t>PHIS for spectral-element dynamical </a:t>
            </a:r>
            <a:r>
              <a:rPr lang="en-US" dirty="0" smtClean="0">
                <a:solidFill>
                  <a:schemeClr val="tx2"/>
                </a:solidFill>
                <a:latin typeface="Arial Rounded MT Bold"/>
                <a:cs typeface="Arial Rounded MT Bold"/>
              </a:rPr>
              <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core (height smoothing is only “trivial” for spectral transform dynamical cores!)</a:t>
            </a:r>
            <a:endParaRPr lang="en-US" dirty="0"/>
          </a:p>
        </p:txBody>
      </p:sp>
      <p:pic>
        <p:nvPicPr>
          <p:cNvPr id="6" name="Picture 5" descr="omegaLev16Himalayas cop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142" y="2424987"/>
            <a:ext cx="5840485" cy="3242873"/>
          </a:xfrm>
          <a:prstGeom prst="rect">
            <a:avLst/>
          </a:prstGeom>
        </p:spPr>
      </p:pic>
      <p:pic>
        <p:nvPicPr>
          <p:cNvPr id="7" name="Picture 6" descr="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71556"/>
            <a:ext cx="3051753" cy="3096304"/>
          </a:xfrm>
          <a:prstGeom prst="rect">
            <a:avLst/>
          </a:prstGeom>
        </p:spPr>
      </p:pic>
    </p:spTree>
    <p:extLst>
      <p:ext uri="{BB962C8B-B14F-4D97-AF65-F5344CB8AC3E}">
        <p14:creationId xmlns:p14="http://schemas.microsoft.com/office/powerpoint/2010/main" val="33295635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66000"/>
            <a:ext cx="8229600" cy="1143000"/>
          </a:xfrm>
        </p:spPr>
        <p:txBody>
          <a:bodyPr/>
          <a:lstStyle/>
          <a:p>
            <a:r>
              <a:rPr lang="en-US" sz="3200" dirty="0" smtClean="0">
                <a:solidFill>
                  <a:schemeClr val="tx2"/>
                </a:solidFill>
                <a:latin typeface="Optima ExtraBlack" charset="0"/>
              </a:rPr>
              <a:t>Some things that I will NOT talk about</a:t>
            </a:r>
            <a:endParaRPr lang="en-US" sz="3200" dirty="0"/>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2" name="TextBox 1"/>
          <p:cNvSpPr txBox="1"/>
          <p:nvPr/>
        </p:nvSpPr>
        <p:spPr>
          <a:xfrm>
            <a:off x="248171" y="977000"/>
            <a:ext cx="8915948" cy="1477328"/>
          </a:xfrm>
          <a:prstGeom prst="rect">
            <a:avLst/>
          </a:prstGeom>
          <a:noFill/>
        </p:spPr>
        <p:txBody>
          <a:bodyPr wrap="none" rtlCol="0">
            <a:spAutoFit/>
          </a:bodyPr>
          <a:lstStyle/>
          <a:p>
            <a:r>
              <a:rPr lang="en-US" dirty="0" smtClean="0">
                <a:solidFill>
                  <a:schemeClr val="tx2"/>
                </a:solidFill>
                <a:latin typeface="Arial Rounded MT Bold"/>
                <a:cs typeface="Arial Rounded MT Bold"/>
              </a:rPr>
              <a:t>4. CSLAM (Conservative Semi-</a:t>
            </a:r>
            <a:r>
              <a:rPr lang="en-US" dirty="0" err="1" smtClean="0">
                <a:solidFill>
                  <a:schemeClr val="tx2"/>
                </a:solidFill>
                <a:latin typeface="Arial Rounded MT Bold"/>
                <a:cs typeface="Arial Rounded MT Bold"/>
              </a:rPr>
              <a:t>Lagrangian</a:t>
            </a:r>
            <a:r>
              <a:rPr lang="en-US" dirty="0" smtClean="0">
                <a:solidFill>
                  <a:schemeClr val="tx2"/>
                </a:solidFill>
                <a:latin typeface="Arial Rounded MT Bold"/>
                <a:cs typeface="Arial Rounded MT Bold"/>
              </a:rPr>
              <a:t> Multi-tracer scheme) developments:</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
            </a:r>
            <a:br>
              <a:rPr lang="en-US" dirty="0" smtClean="0">
                <a:solidFill>
                  <a:schemeClr val="tx2"/>
                </a:solidFill>
                <a:latin typeface="Arial Rounded MT Bold"/>
                <a:cs typeface="Arial Rounded MT Bold"/>
              </a:rPr>
            </a:br>
            <a:r>
              <a:rPr lang="en-US" dirty="0">
                <a:solidFill>
                  <a:schemeClr val="tx2"/>
                </a:solidFill>
                <a:latin typeface="Arial Rounded MT Bold"/>
                <a:cs typeface="Arial Rounded MT Bold"/>
              </a:rPr>
              <a:t/>
            </a:r>
            <a:br>
              <a:rPr lang="en-US" dirty="0">
                <a:solidFill>
                  <a:schemeClr val="tx2"/>
                </a:solidFill>
                <a:latin typeface="Arial Rounded MT Bold"/>
                <a:cs typeface="Arial Rounded MT Bold"/>
              </a:rPr>
            </a:br>
            <a:endParaRPr lang="en-US" dirty="0">
              <a:latin typeface="Arial Rounded MT Bold"/>
              <a:cs typeface="Arial Rounded MT Bold"/>
            </a:endParaRPr>
          </a:p>
          <a:p>
            <a:endParaRPr lang="en-US" dirty="0"/>
          </a:p>
        </p:txBody>
      </p:sp>
      <p:pic>
        <p:nvPicPr>
          <p:cNvPr id="7" name="Picture 6" descr="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389" y="1497314"/>
            <a:ext cx="5830189" cy="4091997"/>
          </a:xfrm>
          <a:prstGeom prst="rect">
            <a:avLst/>
          </a:prstGeom>
        </p:spPr>
      </p:pic>
    </p:spTree>
    <p:extLst>
      <p:ext uri="{BB962C8B-B14F-4D97-AF65-F5344CB8AC3E}">
        <p14:creationId xmlns:p14="http://schemas.microsoft.com/office/powerpoint/2010/main" val="39641787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66000"/>
            <a:ext cx="8229600" cy="1143000"/>
          </a:xfrm>
        </p:spPr>
        <p:txBody>
          <a:bodyPr/>
          <a:lstStyle/>
          <a:p>
            <a:r>
              <a:rPr lang="en-US" sz="3200" dirty="0" smtClean="0">
                <a:solidFill>
                  <a:schemeClr val="tx2"/>
                </a:solidFill>
                <a:latin typeface="Optima ExtraBlack" charset="0"/>
              </a:rPr>
              <a:t>Some things that I will NOT talk about</a:t>
            </a:r>
            <a:endParaRPr lang="en-US" sz="3200" dirty="0"/>
          </a:p>
        </p:txBody>
      </p:sp>
      <p:pic>
        <p:nvPicPr>
          <p:cNvPr id="5" name="Picture 5" descr="header_essl.jpg"/>
          <p:cNvPicPr>
            <a:picLocks noChangeAspect="1"/>
          </p:cNvPicPr>
          <p:nvPr/>
        </p:nvPicPr>
        <p:blipFill>
          <a:blip r:embed="rId2"/>
          <a:srcRect/>
          <a:stretch>
            <a:fillRect/>
          </a:stretch>
        </p:blipFill>
        <p:spPr bwMode="auto">
          <a:xfrm>
            <a:off x="0" y="6373813"/>
            <a:ext cx="9144000" cy="484187"/>
          </a:xfrm>
          <a:prstGeom prst="rect">
            <a:avLst/>
          </a:prstGeom>
          <a:noFill/>
          <a:ln w="9525">
            <a:noFill/>
            <a:miter lim="800000"/>
            <a:headEnd/>
            <a:tailEnd/>
          </a:ln>
        </p:spPr>
      </p:pic>
      <p:sp>
        <p:nvSpPr>
          <p:cNvPr id="2" name="TextBox 1"/>
          <p:cNvSpPr txBox="1"/>
          <p:nvPr/>
        </p:nvSpPr>
        <p:spPr>
          <a:xfrm>
            <a:off x="248171" y="977000"/>
            <a:ext cx="8915948" cy="2031325"/>
          </a:xfrm>
          <a:prstGeom prst="rect">
            <a:avLst/>
          </a:prstGeom>
          <a:noFill/>
        </p:spPr>
        <p:txBody>
          <a:bodyPr wrap="none" rtlCol="0">
            <a:spAutoFit/>
          </a:bodyPr>
          <a:lstStyle/>
          <a:p>
            <a:r>
              <a:rPr lang="en-US" dirty="0" smtClean="0">
                <a:solidFill>
                  <a:schemeClr val="tx2"/>
                </a:solidFill>
                <a:latin typeface="Arial Rounded MT Bold"/>
                <a:cs typeface="Arial Rounded MT Bold"/>
              </a:rPr>
              <a:t>4. CSLAM (Conservative Semi-</a:t>
            </a:r>
            <a:r>
              <a:rPr lang="en-US" dirty="0" err="1" smtClean="0">
                <a:solidFill>
                  <a:schemeClr val="tx2"/>
                </a:solidFill>
                <a:latin typeface="Arial Rounded MT Bold"/>
                <a:cs typeface="Arial Rounded MT Bold"/>
              </a:rPr>
              <a:t>Lagrangian</a:t>
            </a:r>
            <a:r>
              <a:rPr lang="en-US" dirty="0" smtClean="0">
                <a:solidFill>
                  <a:schemeClr val="tx2"/>
                </a:solidFill>
                <a:latin typeface="Arial Rounded MT Bold"/>
                <a:cs typeface="Arial Rounded MT Bold"/>
              </a:rPr>
              <a:t> Multi-tracer scheme) developments:</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a. Implemented in spectral element (SE) dynamical core for inert transport</a:t>
            </a:r>
            <a:br>
              <a:rPr lang="en-US" dirty="0" smtClean="0">
                <a:solidFill>
                  <a:schemeClr val="tx2"/>
                </a:solidFill>
                <a:latin typeface="Arial Rounded MT Bold"/>
                <a:cs typeface="Arial Rounded MT Bold"/>
              </a:rPr>
            </a:br>
            <a:r>
              <a:rPr lang="en-US" dirty="0" smtClean="0">
                <a:solidFill>
                  <a:schemeClr val="tx2"/>
                </a:solidFill>
                <a:latin typeface="Arial Rounded MT Bold"/>
                <a:cs typeface="Arial Rounded MT Bold"/>
              </a:rPr>
              <a:t>(Erath et. al. 2012)</a:t>
            </a:r>
            <a:br>
              <a:rPr lang="en-US" dirty="0" smtClean="0">
                <a:solidFill>
                  <a:schemeClr val="tx2"/>
                </a:solidFill>
                <a:latin typeface="Arial Rounded MT Bold"/>
                <a:cs typeface="Arial Rounded MT Bold"/>
              </a:rPr>
            </a:br>
            <a:r>
              <a:rPr lang="en-US" dirty="0">
                <a:solidFill>
                  <a:schemeClr val="tx2"/>
                </a:solidFill>
                <a:latin typeface="Arial Rounded MT Bold"/>
                <a:cs typeface="Arial Rounded MT Bold"/>
              </a:rPr>
              <a:t/>
            </a:r>
            <a:br>
              <a:rPr lang="en-US" dirty="0">
                <a:solidFill>
                  <a:schemeClr val="tx2"/>
                </a:solidFill>
                <a:latin typeface="Arial Rounded MT Bold"/>
                <a:cs typeface="Arial Rounded MT Bold"/>
              </a:rPr>
            </a:br>
            <a:endParaRPr lang="en-US" dirty="0">
              <a:latin typeface="Arial Rounded MT Bold"/>
              <a:cs typeface="Arial Rounded MT Bold"/>
            </a:endParaRPr>
          </a:p>
          <a:p>
            <a:endParaRPr lang="en-US" dirty="0"/>
          </a:p>
        </p:txBody>
      </p:sp>
      <p:pic>
        <p:nvPicPr>
          <p:cNvPr id="6" name="Picture 5"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270093"/>
            <a:ext cx="6870192" cy="2846832"/>
          </a:xfrm>
          <a:prstGeom prst="rect">
            <a:avLst/>
          </a:prstGeom>
        </p:spPr>
      </p:pic>
      <p:pic>
        <p:nvPicPr>
          <p:cNvPr id="7" name="Picture 6" descr="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1277" y="1943835"/>
            <a:ext cx="2700141" cy="1190194"/>
          </a:xfrm>
          <a:prstGeom prst="rect">
            <a:avLst/>
          </a:prstGeom>
        </p:spPr>
      </p:pic>
      <p:pic>
        <p:nvPicPr>
          <p:cNvPr id="8" name="Picture 7" descr="fv.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4985" y="1943835"/>
            <a:ext cx="1176433" cy="1176433"/>
          </a:xfrm>
          <a:prstGeom prst="rect">
            <a:avLst/>
          </a:prstGeom>
        </p:spPr>
      </p:pic>
    </p:spTree>
    <p:extLst>
      <p:ext uri="{BB962C8B-B14F-4D97-AF65-F5344CB8AC3E}">
        <p14:creationId xmlns:p14="http://schemas.microsoft.com/office/powerpoint/2010/main" val="6189182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19404</TotalTime>
  <Words>1527</Words>
  <Application>Microsoft Macintosh PowerPoint</Application>
  <PresentationFormat>On-screen Show (4:3)</PresentationFormat>
  <Paragraphs>257</Paragraphs>
  <Slides>67</Slides>
  <Notes>1</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PowerPoint Presentation</vt:lpstr>
      <vt:lpstr>Some things that I will NOT talk about</vt:lpstr>
      <vt:lpstr>Some things that I will NOT talk about</vt:lpstr>
      <vt:lpstr>Some things that I will NOT talk about</vt:lpstr>
      <vt:lpstr>Some things that I will NOT talk about</vt:lpstr>
      <vt:lpstr>Some things that I will NOT talk about</vt:lpstr>
      <vt:lpstr>Some things that I will NOT talk about</vt:lpstr>
      <vt:lpstr>Some things that I will NOT talk about</vt:lpstr>
      <vt:lpstr>Some things that I will NOT talk about</vt:lpstr>
      <vt:lpstr>Some things that I will NOT talk about</vt:lpstr>
      <vt:lpstr>Outline</vt:lpstr>
      <vt:lpstr>Why focus on transport ?</vt:lpstr>
      <vt:lpstr>Most widely used test case in the literature (global models) ?</vt:lpstr>
      <vt:lpstr>Most widely used test case in the literature (global models) ?</vt:lpstr>
      <vt:lpstr>Part 2</vt:lpstr>
      <vt:lpstr>`</vt:lpstr>
      <vt:lpstr>PowerPoint Presentation</vt:lpstr>
      <vt:lpstr>PowerPoint Presentation</vt:lpstr>
      <vt:lpstr>PowerPoint Presentation</vt:lpstr>
      <vt:lpstr>“Inspiration” 1:  Photolysis driven chemistry</vt:lpstr>
      <vt:lpstr>“Inspiration” 2: “Preserving sums” </vt:lpstr>
      <vt:lpstr>“Inspiration” 2: “Preserving sums” </vt:lpstr>
      <vt:lpstr>“Inspiration” 2: “Preserving sums” </vt:lpstr>
      <vt:lpstr>Beyond passive idealized transport testing: “Toy” chemistry</vt:lpstr>
      <vt:lpstr>PowerPoint Presentation</vt:lpstr>
      <vt:lpstr>PowerPoint Presentation</vt:lpstr>
      <vt:lpstr>These are the basic ideas …   Exact test case specification is still work-in-progress …</vt:lpstr>
      <vt:lpstr>Part 1</vt:lpstr>
      <vt:lpstr>Design objectives </vt:lpstr>
      <vt:lpstr>NCAR Workshop (March, 2011)</vt:lpstr>
      <vt:lpstr>PowerPoint Presentation</vt:lpstr>
      <vt:lpstr>PowerPoint Presentation</vt:lpstr>
      <vt:lpstr>PowerPoint Presentation</vt:lpstr>
      <vt:lpstr>PowerPoint Presentation</vt:lpstr>
      <vt:lpstr>1. Numerical convergence rate in the resolution range approximately 3° to 0.3° (i.e. from paleo to high resolution climate modeling)</vt:lpstr>
      <vt:lpstr>1. Numerical convergence rate in the resolution range approximately 3° to 0.3° (i.e. from paleo to high resolution climate modeling)</vt:lpstr>
      <vt:lpstr>1. Numerical convergence rate in the resolution range approximately 3° to 0.3° (i.e. from paleo to high resolution climate modeling)</vt:lpstr>
      <vt:lpstr>1. Numerical convergence rate in the resolution range approximately 3° to 0.3° (i.e. from paleo to high resolution climate modeling)</vt:lpstr>
      <vt:lpstr>1. Numerical convergence rate in the resolution range approximately 3° to 0.3° (i.e. from paleo to high resolution climate modeling)</vt:lpstr>
      <vt:lpstr>2. “Minimal” resolution (absolute error)</vt:lpstr>
      <vt:lpstr>2. “Minimal” resolution (absolute error)</vt:lpstr>
      <vt:lpstr>2. “Minimal” resolution (absolute error)</vt:lpstr>
      <vt:lpstr>“Minimal” resolution  and optimal convergence rates</vt:lpstr>
      <vt:lpstr>3. Filament diagnostic (Prather) </vt:lpstr>
      <vt:lpstr>3. Filament diagnostic </vt:lpstr>
      <vt:lpstr>3. Filament diagnostic </vt:lpstr>
      <vt:lpstr>3. Filament diagnostic </vt:lpstr>
      <vt:lpstr>4. “Rough” distribution (to challenge limiters/filters) </vt:lpstr>
      <vt:lpstr>4. “Rough” distribution (to challenge limiters/filters)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 Lauritzen</dc:creator>
  <cp:lastModifiedBy>Peter Lauritzen</cp:lastModifiedBy>
  <cp:revision>198</cp:revision>
  <cp:lastPrinted>2011-03-28T15:09:40Z</cp:lastPrinted>
  <dcterms:created xsi:type="dcterms:W3CDTF">2012-05-03T13:21:38Z</dcterms:created>
  <dcterms:modified xsi:type="dcterms:W3CDTF">2013-07-23T08:34:39Z</dcterms:modified>
</cp:coreProperties>
</file>