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56" r:id="rId2"/>
    <p:sldId id="328" r:id="rId3"/>
    <p:sldId id="330" r:id="rId4"/>
    <p:sldId id="331" r:id="rId5"/>
    <p:sldId id="358" r:id="rId6"/>
    <p:sldId id="357" r:id="rId7"/>
    <p:sldId id="363" r:id="rId8"/>
    <p:sldId id="334" r:id="rId9"/>
    <p:sldId id="332" r:id="rId10"/>
    <p:sldId id="333" r:id="rId11"/>
    <p:sldId id="351" r:id="rId12"/>
    <p:sldId id="336" r:id="rId13"/>
    <p:sldId id="339" r:id="rId14"/>
    <p:sldId id="337" r:id="rId15"/>
    <p:sldId id="340" r:id="rId16"/>
    <p:sldId id="342" r:id="rId17"/>
    <p:sldId id="359" r:id="rId18"/>
    <p:sldId id="343" r:id="rId19"/>
    <p:sldId id="360" r:id="rId20"/>
    <p:sldId id="365" r:id="rId21"/>
    <p:sldId id="374" r:id="rId22"/>
    <p:sldId id="347" r:id="rId23"/>
    <p:sldId id="361" r:id="rId24"/>
    <p:sldId id="364" r:id="rId25"/>
    <p:sldId id="366" r:id="rId26"/>
    <p:sldId id="350" r:id="rId27"/>
    <p:sldId id="375" r:id="rId28"/>
    <p:sldId id="352" r:id="rId29"/>
    <p:sldId id="353" r:id="rId30"/>
    <p:sldId id="356" r:id="rId31"/>
    <p:sldId id="367" r:id="rId32"/>
    <p:sldId id="369" r:id="rId33"/>
    <p:sldId id="371" r:id="rId34"/>
    <p:sldId id="368" r:id="rId35"/>
    <p:sldId id="370" r:id="rId36"/>
    <p:sldId id="372" r:id="rId37"/>
    <p:sldId id="373" r:id="rId38"/>
    <p:sldId id="354" r:id="rId39"/>
    <p:sldId id="355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230" autoAdjust="0"/>
    <p:restoredTop sz="96422" autoAdjust="0"/>
  </p:normalViewPr>
  <p:slideViewPr>
    <p:cSldViewPr snapToObjects="1">
      <p:cViewPr>
        <p:scale>
          <a:sx n="100" d="100"/>
          <a:sy n="100" d="100"/>
        </p:scale>
        <p:origin x="-802" y="-120"/>
      </p:cViewPr>
      <p:guideLst>
        <p:guide orient="horz" pos="2160"/>
        <p:guide pos="2880"/>
      </p:guideLst>
    </p:cSldViewPr>
  </p:slid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EE087D-0CD6-A24E-A16A-FEA86564CD2D}" type="datetimeFigureOut">
              <a:rPr lang="en-US" smtClean="0"/>
              <a:pPr/>
              <a:t>10/21/2015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B615F2-D7D7-F647-A339-51F9075421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9035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138B43-547B-6B47-A15F-E97FB0FE9DCC}" type="datetimeFigureOut">
              <a:rPr lang="en-US" smtClean="0"/>
              <a:pPr/>
              <a:t>10/21/2015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C02862-EC55-1041-A6BA-5F05E65595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3388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02862-EC55-1041-A6BA-5F05E65595E4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02862-EC55-1041-A6BA-5F05E65595E4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2091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02862-EC55-1041-A6BA-5F05E65595E4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2091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02862-EC55-1041-A6BA-5F05E65595E4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882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02862-EC55-1041-A6BA-5F05E65595E4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882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02862-EC55-1041-A6BA-5F05E65595E4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0944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02862-EC55-1041-A6BA-5F05E65595E4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2091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02862-EC55-1041-A6BA-5F05E65595E4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2091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02862-EC55-1041-A6BA-5F05E65595E4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2091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02862-EC55-1041-A6BA-5F05E65595E4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2091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02862-EC55-1041-A6BA-5F05E65595E4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099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02862-EC55-1041-A6BA-5F05E65595E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1721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02862-EC55-1041-A6BA-5F05E65595E4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0992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02862-EC55-1041-A6BA-5F05E65595E4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02862-EC55-1041-A6BA-5F05E65595E4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02862-EC55-1041-A6BA-5F05E65595E4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02862-EC55-1041-A6BA-5F05E65595E4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02862-EC55-1041-A6BA-5F05E65595E4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2091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02862-EC55-1041-A6BA-5F05E65595E4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0944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02862-EC55-1041-A6BA-5F05E65595E4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2091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02862-EC55-1041-A6BA-5F05E65595E4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267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02862-EC55-1041-A6BA-5F05E65595E4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0944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02862-EC55-1041-A6BA-5F05E65595E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09448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02862-EC55-1041-A6BA-5F05E65595E4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09448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02862-EC55-1041-A6BA-5F05E65595E4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09448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02862-EC55-1041-A6BA-5F05E65595E4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09448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02862-EC55-1041-A6BA-5F05E65595E4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09448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02862-EC55-1041-A6BA-5F05E65595E4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09448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02862-EC55-1041-A6BA-5F05E65595E4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09448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02862-EC55-1041-A6BA-5F05E65595E4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09448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02862-EC55-1041-A6BA-5F05E65595E4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20917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02862-EC55-1041-A6BA-5F05E65595E4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267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02862-EC55-1041-A6BA-5F05E65595E4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0944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02862-EC55-1041-A6BA-5F05E65595E4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0944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02862-EC55-1041-A6BA-5F05E65595E4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0944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02862-EC55-1041-A6BA-5F05E65595E4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0944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02862-EC55-1041-A6BA-5F05E65595E4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2296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02862-EC55-1041-A6BA-5F05E65595E4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229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AMS 18</a:t>
            </a:r>
            <a:r>
              <a:rPr lang="en-US" baseline="30000" dirty="0" smtClean="0"/>
              <a:t>th</a:t>
            </a:r>
            <a:r>
              <a:rPr lang="en-US" dirty="0" smtClean="0"/>
              <a:t> Conference on Middle Atmosphere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O. Watt-Meyer, P.J. Kushner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25721-4A43-ED46-BB19-264412C0E9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EGU General Assembly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O. Watt-Meyer, P.J. Kushner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25721-4A43-ED46-BB19-264412C0E9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EGU General Assembly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O. Watt-Meyer, P.J. Kushner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25721-4A43-ED46-BB19-264412C0E9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AMS 18</a:t>
            </a:r>
            <a:r>
              <a:rPr lang="en-US" baseline="30000" dirty="0" smtClean="0"/>
              <a:t>th</a:t>
            </a:r>
            <a:r>
              <a:rPr lang="en-US" dirty="0" smtClean="0"/>
              <a:t> Conference on Middle Atmosphere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O. Watt-Meyer, P.J. Kushner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25721-4A43-ED46-BB19-264412C0E9B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304800" y="788457"/>
            <a:ext cx="8534400" cy="1588"/>
          </a:xfrm>
          <a:prstGeom prst="line">
            <a:avLst/>
          </a:prstGeom>
          <a:ln>
            <a:solidFill>
              <a:schemeClr val="accent6"/>
            </a:solidFill>
          </a:ln>
          <a:effectLst>
            <a:reflection stA="84000" endPos="18000" dist="25400" dir="5400000" sy="-100000" algn="bl" rotWithShape="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AMS 18</a:t>
            </a:r>
            <a:r>
              <a:rPr lang="en-US" baseline="30000" dirty="0" smtClean="0"/>
              <a:t>th</a:t>
            </a:r>
            <a:r>
              <a:rPr lang="en-US" dirty="0" smtClean="0"/>
              <a:t> Conference on Middle Atmosphere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O. Watt-Meyer, P.J. Kushner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25721-4A43-ED46-BB19-264412C0E9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914400"/>
            <a:ext cx="4191000" cy="5211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4191000" cy="5211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AMS 18</a:t>
            </a:r>
            <a:r>
              <a:rPr lang="en-US" baseline="30000" dirty="0" smtClean="0"/>
              <a:t>th</a:t>
            </a:r>
            <a:r>
              <a:rPr lang="en-US" dirty="0" smtClean="0"/>
              <a:t> Conference on Middle Atmosphere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O. Watt-Meyer, P.J. Kushner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25721-4A43-ED46-BB19-264412C0E9B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304800" y="788457"/>
            <a:ext cx="8534400" cy="1588"/>
          </a:xfrm>
          <a:prstGeom prst="line">
            <a:avLst/>
          </a:prstGeom>
          <a:ln>
            <a:solidFill>
              <a:schemeClr val="accent6"/>
            </a:solidFill>
          </a:ln>
          <a:effectLst>
            <a:reflection stA="84000" endPos="18000" dist="25400" dir="5400000" sy="-100000" algn="bl" rotWithShape="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AMS 18</a:t>
            </a:r>
            <a:r>
              <a:rPr lang="en-US" baseline="30000" dirty="0" smtClean="0"/>
              <a:t>th</a:t>
            </a:r>
            <a:r>
              <a:rPr lang="en-US" dirty="0" smtClean="0"/>
              <a:t> Conference on Middle Atmosphere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O. Watt-Meyer, P.J. Kushner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25721-4A43-ED46-BB19-264412C0E9B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304800" y="788457"/>
            <a:ext cx="8534400" cy="1588"/>
          </a:xfrm>
          <a:prstGeom prst="line">
            <a:avLst/>
          </a:prstGeom>
          <a:ln>
            <a:solidFill>
              <a:schemeClr val="accent6"/>
            </a:solidFill>
          </a:ln>
          <a:effectLst>
            <a:reflection stA="84000" endPos="18000" dist="25400" dir="5400000" sy="-100000" algn="bl" rotWithShape="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AMS 18</a:t>
            </a:r>
            <a:r>
              <a:rPr lang="en-US" baseline="30000" dirty="0" smtClean="0"/>
              <a:t>th</a:t>
            </a:r>
            <a:r>
              <a:rPr lang="en-US" dirty="0" smtClean="0"/>
              <a:t> Conference on Middle Atmosphere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O. Watt-Meyer, P.J. Kushner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25721-4A43-ED46-BB19-264412C0E9B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04800" y="788457"/>
            <a:ext cx="8534400" cy="1588"/>
          </a:xfrm>
          <a:prstGeom prst="line">
            <a:avLst/>
          </a:prstGeom>
          <a:ln>
            <a:solidFill>
              <a:schemeClr val="accent6"/>
            </a:solidFill>
          </a:ln>
          <a:effectLst>
            <a:reflection stA="84000" endPos="18000" dist="25400" dir="5400000" sy="-100000" algn="bl" rotWithShape="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AMS 18</a:t>
            </a:r>
            <a:r>
              <a:rPr lang="en-US" baseline="30000" dirty="0" smtClean="0"/>
              <a:t>th</a:t>
            </a:r>
            <a:r>
              <a:rPr lang="en-US" dirty="0" smtClean="0"/>
              <a:t> Conference on Middle Atmosphere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O. Watt-Meyer, P.J. Kushner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25721-4A43-ED46-BB19-264412C0E9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AMS 18</a:t>
            </a:r>
            <a:r>
              <a:rPr lang="en-US" baseline="30000" dirty="0" smtClean="0"/>
              <a:t>th</a:t>
            </a:r>
            <a:r>
              <a:rPr lang="en-US" dirty="0" smtClean="0"/>
              <a:t> Conference on Middle Atmosphere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O. Watt-Meyer, P.J. Kushner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25721-4A43-ED46-BB19-264412C0E9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AMS 18</a:t>
            </a:r>
            <a:r>
              <a:rPr lang="en-US" baseline="30000" dirty="0" smtClean="0"/>
              <a:t>th</a:t>
            </a:r>
            <a:r>
              <a:rPr lang="en-US" dirty="0" smtClean="0"/>
              <a:t> Conference on Middle Atmosphere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O. Watt-Meyer, P.J. Kushner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25721-4A43-ED46-BB19-264412C0E9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5344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914400"/>
            <a:ext cx="8534400" cy="533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6356350"/>
            <a:ext cx="350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AMS 18</a:t>
            </a:r>
            <a:r>
              <a:rPr lang="en-US" baseline="30000" dirty="0" smtClean="0"/>
              <a:t>th</a:t>
            </a:r>
            <a:r>
              <a:rPr lang="en-US" dirty="0" smtClean="0"/>
              <a:t> Conference on Middle Atmosphere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1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O. Watt-Meyer, P.J. Kushner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800" y="635635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E25721-4A43-ED46-BB19-264412C0E9B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Corbel"/>
          <a:ea typeface="+mj-ea"/>
          <a:cs typeface="Corbe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304800" y="1124744"/>
            <a:ext cx="7772400" cy="1542256"/>
          </a:xfrm>
        </p:spPr>
        <p:txBody>
          <a:bodyPr anchor="t">
            <a:noAutofit/>
          </a:bodyPr>
          <a:lstStyle/>
          <a:p>
            <a:r>
              <a:rPr lang="en-US" sz="3000" dirty="0" smtClean="0"/>
              <a:t>Applying a standing-travelling wave decomposition to the persistent ridge-trough over North America during winter 2013/14</a:t>
            </a:r>
            <a:endParaRPr lang="en-US" sz="3000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304800" y="3068960"/>
            <a:ext cx="6400800" cy="3352800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US" sz="2600" dirty="0" smtClean="0">
                <a:solidFill>
                  <a:schemeClr val="tx1"/>
                </a:solidFill>
                <a:latin typeface="Calibri"/>
                <a:cs typeface="Calibri"/>
              </a:rPr>
              <a:t>Oliver Watt-Meyer</a:t>
            </a:r>
          </a:p>
          <a:p>
            <a:pPr algn="l"/>
            <a:r>
              <a:rPr lang="en-US" sz="2600" dirty="0" smtClean="0">
                <a:solidFill>
                  <a:schemeClr val="tx1"/>
                </a:solidFill>
                <a:latin typeface="Calibri"/>
                <a:cs typeface="Calibri"/>
              </a:rPr>
              <a:t>Paul Kushner</a:t>
            </a:r>
            <a:endParaRPr lang="en-US" sz="500" dirty="0" smtClean="0"/>
          </a:p>
          <a:p>
            <a:pPr algn="l"/>
            <a:endParaRPr lang="en-US" sz="2200" dirty="0">
              <a:solidFill>
                <a:srgbClr val="000000"/>
              </a:solidFill>
            </a:endParaRPr>
          </a:p>
          <a:p>
            <a:pPr algn="l"/>
            <a:r>
              <a:rPr lang="en-US" sz="2200" dirty="0" smtClean="0">
                <a:solidFill>
                  <a:srgbClr val="000000"/>
                </a:solidFill>
              </a:rPr>
              <a:t>Department of Physics</a:t>
            </a:r>
          </a:p>
          <a:p>
            <a:pPr algn="l"/>
            <a:r>
              <a:rPr lang="en-US" sz="2200" dirty="0" smtClean="0">
                <a:solidFill>
                  <a:srgbClr val="000000"/>
                </a:solidFill>
              </a:rPr>
              <a:t>University of Toronto</a:t>
            </a:r>
          </a:p>
          <a:p>
            <a:pPr algn="l"/>
            <a:r>
              <a:rPr lang="en-US" sz="2200" dirty="0" smtClean="0">
                <a:solidFill>
                  <a:srgbClr val="000000"/>
                </a:solidFill>
              </a:rPr>
              <a:t>(currently ASP Graduate Visitor at NCAR)</a:t>
            </a:r>
          </a:p>
          <a:p>
            <a:pPr algn="l"/>
            <a:endParaRPr lang="en-US" sz="2200" i="1" dirty="0" smtClean="0">
              <a:solidFill>
                <a:srgbClr val="000000"/>
              </a:solidFill>
            </a:endParaRPr>
          </a:p>
          <a:p>
            <a:pPr algn="l"/>
            <a:r>
              <a:rPr lang="en-US" sz="2200" dirty="0" smtClean="0">
                <a:solidFill>
                  <a:srgbClr val="000000"/>
                </a:solidFill>
              </a:rPr>
              <a:t>MODES Workshop</a:t>
            </a:r>
          </a:p>
          <a:p>
            <a:pPr algn="l"/>
            <a:r>
              <a:rPr lang="en-US" sz="2200" dirty="0" smtClean="0">
                <a:solidFill>
                  <a:srgbClr val="000000"/>
                </a:solidFill>
              </a:rPr>
              <a:t>NCAR, Boulder, CO</a:t>
            </a:r>
          </a:p>
          <a:p>
            <a:pPr algn="l"/>
            <a:r>
              <a:rPr lang="en-US" sz="2200" dirty="0" smtClean="0">
                <a:solidFill>
                  <a:srgbClr val="000000"/>
                </a:solidFill>
              </a:rPr>
              <a:t>August 28, 2015</a:t>
            </a:r>
            <a:endParaRPr lang="en-US" sz="2200" dirty="0">
              <a:solidFill>
                <a:srgbClr val="000000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304800" y="2665412"/>
            <a:ext cx="8534400" cy="1588"/>
          </a:xfrm>
          <a:prstGeom prst="line">
            <a:avLst/>
          </a:prstGeom>
          <a:ln>
            <a:solidFill>
              <a:schemeClr val="accent6"/>
            </a:solidFill>
          </a:ln>
          <a:effectLst>
            <a:reflection stA="84000" endPos="18000" dist="25400" dir="5400000" sy="-100000" algn="bl" rotWithShape="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fourier_coefficient_decompositions_large_labels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7" t="19831" r="49895"/>
          <a:stretch/>
        </p:blipFill>
        <p:spPr>
          <a:xfrm>
            <a:off x="5609336" y="3212976"/>
            <a:ext cx="2768475" cy="28303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01"/>
    </mc:Choice>
    <mc:Fallback xmlns:mv="urn:schemas-microsoft-com:mac:vml" xmlns="">
      <p:transition spd="slow" advTm="1050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Circulation-temperature connection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65200"/>
            <a:ext cx="8534400" cy="53340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DCI is well correlated with CENA temperature on daily and </a:t>
            </a:r>
            <a:r>
              <a:rPr lang="en-US" dirty="0" err="1" smtClean="0"/>
              <a:t>interannual</a:t>
            </a:r>
            <a:r>
              <a:rPr lang="en-US" dirty="0" smtClean="0"/>
              <a:t> timescales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Correlation increases to r=-0.67 if data </a:t>
            </a:r>
            <a:r>
              <a:rPr lang="en-US" dirty="0" err="1" smtClean="0"/>
              <a:t>detrended</a:t>
            </a:r>
            <a:endParaRPr lang="en-US" dirty="0" smtClean="0"/>
          </a:p>
          <a:p>
            <a:r>
              <a:rPr lang="en-US" dirty="0" smtClean="0"/>
              <a:t>Daily correlation (over all NDJFM days) is r=-0.61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MODES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7</a:t>
            </a:r>
            <a:endParaRPr lang="en-US" dirty="0"/>
          </a:p>
        </p:txBody>
      </p:sp>
      <p:sp>
        <p:nvSpPr>
          <p:cNvPr id="1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 smtClean="0"/>
              <a:t>O. Watt-Meyer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612776" y="1907698"/>
            <a:ext cx="5918448" cy="3033470"/>
            <a:chOff x="1417440" y="1907540"/>
            <a:chExt cx="6480720" cy="332166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7440" y="1988840"/>
              <a:ext cx="6480720" cy="324036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267744" y="1907540"/>
              <a:ext cx="49685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NDJFM-mean </a:t>
              </a:r>
              <a:r>
                <a:rPr lang="en-US" dirty="0" err="1" smtClean="0"/>
                <a:t>timeseries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222905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Circulation-temperature connection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Correlations with the DCI:</a:t>
            </a:r>
            <a:endParaRPr lang="en-US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6356350"/>
            <a:ext cx="3505200" cy="365125"/>
          </a:xfrm>
        </p:spPr>
        <p:txBody>
          <a:bodyPr/>
          <a:lstStyle/>
          <a:p>
            <a:r>
              <a:rPr lang="en-US" dirty="0"/>
              <a:t>MODES Workshop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533400" cy="365125"/>
          </a:xfrm>
        </p:spPr>
        <p:txBody>
          <a:bodyPr/>
          <a:lstStyle/>
          <a:p>
            <a:r>
              <a:rPr lang="en-US" dirty="0" smtClean="0"/>
              <a:t>8</a:t>
            </a:r>
            <a:endParaRPr lang="en-US" dirty="0"/>
          </a:p>
        </p:txBody>
      </p:sp>
      <p:sp>
        <p:nvSpPr>
          <p:cNvPr id="1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 smtClean="0"/>
              <a:t>O. Watt-Meyer</a:t>
            </a:r>
            <a:endParaRPr lang="en-US" dirty="0"/>
          </a:p>
        </p:txBody>
      </p:sp>
      <p:pic>
        <p:nvPicPr>
          <p:cNvPr id="3" name="Picture 2" descr="fig 2 corr_total_St_TrE_500hPa_2t_NDJFM_dipole_-126.0_48_-76.5_48_correlation_anom_dipolesubtypes_ano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80" y="1556792"/>
            <a:ext cx="7694240" cy="39191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24880" y="3501008"/>
            <a:ext cx="7694240" cy="20882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991768" y="3717032"/>
            <a:ext cx="3160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Contours = ±0.1, ±0.2, ±0.3, etc.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954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Winter-mean extremes of the last 2 years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last two winters had the 2</a:t>
            </a:r>
            <a:r>
              <a:rPr lang="en-US" baseline="30000" dirty="0" smtClean="0"/>
              <a:t>nd</a:t>
            </a:r>
            <a:r>
              <a:rPr lang="en-US" dirty="0"/>
              <a:t> </a:t>
            </a:r>
            <a:r>
              <a:rPr lang="en-US" dirty="0" smtClean="0"/>
              <a:t>and 3</a:t>
            </a:r>
            <a:r>
              <a:rPr lang="en-US" baseline="30000" dirty="0" smtClean="0"/>
              <a:t>rd</a:t>
            </a:r>
            <a:r>
              <a:rPr lang="en-US" dirty="0" smtClean="0"/>
              <a:t> largest NDJFM-mean DCI since 1958/59</a:t>
            </a:r>
          </a:p>
          <a:p>
            <a:r>
              <a:rPr lang="en-US" dirty="0" smtClean="0"/>
              <a:t>2013/14 was the coldest winter </a:t>
            </a:r>
            <a:r>
              <a:rPr lang="en-US" dirty="0"/>
              <a:t>over the CENA </a:t>
            </a:r>
            <a:r>
              <a:rPr lang="en-US" dirty="0" smtClean="0"/>
              <a:t>region since 1958/59; 2014/15 the 6</a:t>
            </a:r>
            <a:r>
              <a:rPr lang="en-US" baseline="30000" dirty="0" smtClean="0"/>
              <a:t>th</a:t>
            </a:r>
            <a:r>
              <a:rPr lang="en-US" dirty="0" smtClean="0"/>
              <a:t> coldest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251520" y="3020682"/>
            <a:ext cx="8628278" cy="3216630"/>
            <a:chOff x="251520" y="2948674"/>
            <a:chExt cx="8628278" cy="321663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520" y="2996952"/>
              <a:ext cx="8628278" cy="3168352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475656" y="2956302"/>
              <a:ext cx="24288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Dipole Circulation Index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940152" y="2948674"/>
              <a:ext cx="19528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CENA temperature</a:t>
              </a:r>
              <a:endParaRPr lang="en-US" dirty="0"/>
            </a:p>
          </p:txBody>
        </p:sp>
      </p:grp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6356350"/>
            <a:ext cx="3505200" cy="365125"/>
          </a:xfrm>
        </p:spPr>
        <p:txBody>
          <a:bodyPr/>
          <a:lstStyle/>
          <a:p>
            <a:r>
              <a:rPr lang="en-US" dirty="0"/>
              <a:t>MODES Workshop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533400" cy="365125"/>
          </a:xfrm>
        </p:spPr>
        <p:txBody>
          <a:bodyPr/>
          <a:lstStyle/>
          <a:p>
            <a:r>
              <a:rPr lang="en-US" dirty="0" smtClean="0"/>
              <a:t>9</a:t>
            </a:r>
            <a:endParaRPr lang="en-US" dirty="0"/>
          </a:p>
        </p:txBody>
      </p:sp>
      <p:sp>
        <p:nvSpPr>
          <p:cNvPr id="1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 smtClean="0"/>
              <a:t>O. Watt-Meyer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498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Sub-seasonal evolution for 2013/14</a:t>
            </a:r>
            <a:endParaRPr lang="en-US" dirty="0"/>
          </a:p>
        </p:txBody>
      </p:sp>
      <p:pic>
        <p:nvPicPr>
          <p:cNvPr id="8" name="Picture 7" descr="fig 3 timeseries_total_clim_St_Tr_2013-2014_-126.0_48_-76.5_48 copy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279" y="1196752"/>
            <a:ext cx="5772641" cy="4680520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H="1">
            <a:off x="4644008" y="1555051"/>
            <a:ext cx="2952328" cy="36004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596336" y="1268760"/>
            <a:ext cx="11336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 January,</a:t>
            </a:r>
          </a:p>
          <a:p>
            <a:r>
              <a:rPr lang="en-US" dirty="0" smtClean="0"/>
              <a:t>2014</a:t>
            </a:r>
            <a:endParaRPr lang="en-US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6356350"/>
            <a:ext cx="3505200" cy="365125"/>
          </a:xfrm>
        </p:spPr>
        <p:txBody>
          <a:bodyPr/>
          <a:lstStyle/>
          <a:p>
            <a:r>
              <a:rPr lang="en-US" dirty="0"/>
              <a:t>MODES Workshop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533400" cy="365125"/>
          </a:xfrm>
        </p:spPr>
        <p:txBody>
          <a:bodyPr/>
          <a:lstStyle/>
          <a:p>
            <a:r>
              <a:rPr lang="en-US" dirty="0" smtClean="0"/>
              <a:t>10</a:t>
            </a:r>
            <a:endParaRPr lang="en-US" dirty="0"/>
          </a:p>
        </p:txBody>
      </p:sp>
      <p:sp>
        <p:nvSpPr>
          <p:cNvPr id="1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 smtClean="0"/>
              <a:t>O. Watt-Meyer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524925" y="2852936"/>
            <a:ext cx="1295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Climatology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6300192" y="2420888"/>
            <a:ext cx="1192356" cy="58709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728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Sub-seasonal evolution for 2013/14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24612" y="908720"/>
            <a:ext cx="474759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800" dirty="0" smtClean="0"/>
              <a:t>Zonal eddy of Z500 at 48°N for winter 2013/14</a:t>
            </a:r>
          </a:p>
          <a:p>
            <a:pPr marL="342900" indent="-342900">
              <a:buFont typeface="Arial"/>
              <a:buChar char="•"/>
            </a:pPr>
            <a:r>
              <a:rPr lang="en-US" sz="2800" dirty="0" smtClean="0"/>
              <a:t>Large component of “quasi-stationary” variability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/>
              <a:t>This includes time-mean (</a:t>
            </a:r>
            <a:r>
              <a:rPr lang="en-US" sz="2000" dirty="0" err="1" smtClean="0"/>
              <a:t>ω</a:t>
            </a:r>
            <a:r>
              <a:rPr lang="en-US" sz="2000" dirty="0" smtClean="0"/>
              <a:t>=0) component and also some slow variability about it</a:t>
            </a:r>
          </a:p>
          <a:p>
            <a:pPr marL="342900" indent="-342900">
              <a:buFont typeface="Arial"/>
              <a:buChar char="•"/>
            </a:pPr>
            <a:r>
              <a:rPr lang="en-US" sz="2800" dirty="0" smtClean="0"/>
              <a:t>Superimposed on this background are faster eastward travelling (synoptic) waves</a:t>
            </a:r>
          </a:p>
          <a:p>
            <a:pPr marL="342900" indent="-342900">
              <a:buFont typeface="Arial"/>
              <a:buChar char="•"/>
            </a:pPr>
            <a:endParaRPr lang="en-US" sz="22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5364088" y="836712"/>
            <a:ext cx="3301770" cy="5593975"/>
            <a:chOff x="4283968" y="836712"/>
            <a:chExt cx="3301770" cy="5593975"/>
          </a:xfrm>
        </p:grpSpPr>
        <p:pic>
          <p:nvPicPr>
            <p:cNvPr id="7" name="Picture 6" descr="fig 1 hov_total_500hPa_NDJFM_cons3_seismic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3968" y="836712"/>
              <a:ext cx="3301770" cy="5593975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5508104" y="836712"/>
              <a:ext cx="576064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4" name="Straight Arrow Connector 13"/>
          <p:cNvCxnSpPr/>
          <p:nvPr/>
        </p:nvCxnSpPr>
        <p:spPr>
          <a:xfrm flipV="1">
            <a:off x="4419600" y="5229200"/>
            <a:ext cx="2600672" cy="43204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4419600" y="5517232"/>
            <a:ext cx="2895600" cy="144016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026376" y="5445224"/>
            <a:ext cx="1401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Nodes of DCI</a:t>
            </a:r>
            <a:endParaRPr lang="en-US" dirty="0"/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6356350"/>
            <a:ext cx="3505200" cy="365125"/>
          </a:xfrm>
        </p:spPr>
        <p:txBody>
          <a:bodyPr/>
          <a:lstStyle/>
          <a:p>
            <a:r>
              <a:rPr lang="en-US" dirty="0"/>
              <a:t>MODES Workshop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533400" cy="365125"/>
          </a:xfrm>
        </p:spPr>
        <p:txBody>
          <a:bodyPr/>
          <a:lstStyle/>
          <a:p>
            <a:r>
              <a:rPr lang="en-US" dirty="0" smtClean="0"/>
              <a:t>11</a:t>
            </a:r>
            <a:endParaRPr lang="en-US" dirty="0"/>
          </a:p>
        </p:txBody>
      </p:sp>
      <p:sp>
        <p:nvSpPr>
          <p:cNvPr id="22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 smtClean="0"/>
              <a:t>O. Watt-Meyer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42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Standing-travelling wave decomposition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6356350"/>
            <a:ext cx="1890936" cy="365125"/>
          </a:xfrm>
        </p:spPr>
        <p:txBody>
          <a:bodyPr/>
          <a:lstStyle/>
          <a:p>
            <a:r>
              <a:rPr lang="en-US" dirty="0" smtClean="0"/>
              <a:t>MODES Workshop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 smtClean="0"/>
              <a:t>O. Watt-Meyer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12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41" y="836712"/>
            <a:ext cx="8527577" cy="516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05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01"/>
    </mc:Choice>
    <mc:Fallback xmlns:mv="urn:schemas-microsoft-com:mac:vml" xmlns="">
      <p:transition spd="slow" advTm="8501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Standing-travelling wave decomposition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Using 2D discrete Fourier transform, write signal as:</a:t>
            </a:r>
          </a:p>
          <a:p>
            <a:endParaRPr lang="en-US" sz="1000" dirty="0"/>
          </a:p>
          <a:p>
            <a:endParaRPr lang="en-US" dirty="0"/>
          </a:p>
          <a:p>
            <a:pPr>
              <a:buNone/>
            </a:pPr>
            <a:endParaRPr lang="en-US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6356350"/>
            <a:ext cx="3505200" cy="365125"/>
          </a:xfrm>
        </p:spPr>
        <p:txBody>
          <a:bodyPr/>
          <a:lstStyle/>
          <a:p>
            <a:r>
              <a:rPr lang="en-US" dirty="0"/>
              <a:t>MODES Workshop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533400" cy="365125"/>
          </a:xfrm>
        </p:spPr>
        <p:txBody>
          <a:bodyPr/>
          <a:lstStyle/>
          <a:p>
            <a:r>
              <a:rPr lang="en-US" dirty="0" smtClean="0"/>
              <a:t>13</a:t>
            </a:r>
            <a:endParaRPr lang="en-US" dirty="0"/>
          </a:p>
        </p:txBody>
      </p:sp>
      <p:sp>
        <p:nvSpPr>
          <p:cNvPr id="1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 smtClean="0"/>
              <a:t>O. Watt-Meyer</a:t>
            </a:r>
            <a:endParaRPr lang="en-US" dirty="0"/>
          </a:p>
        </p:txBody>
      </p:sp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991" y="1524000"/>
            <a:ext cx="6984019" cy="109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090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Standing-travelling wave decomposition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Using 2D discrete Fourier transform, write signal as:</a:t>
            </a:r>
          </a:p>
          <a:p>
            <a:endParaRPr lang="en-US" sz="1000" dirty="0"/>
          </a:p>
          <a:p>
            <a:endParaRPr lang="en-US" dirty="0"/>
          </a:p>
          <a:p>
            <a:pPr>
              <a:buNone/>
            </a:pPr>
            <a:endParaRPr lang="en-US" dirty="0"/>
          </a:p>
          <a:p>
            <a:r>
              <a:rPr lang="en-US" dirty="0"/>
              <a:t>Then make a decomposition of          into standing and travelling components:</a:t>
            </a:r>
          </a:p>
          <a:p>
            <a:pPr marL="0" indent="0">
              <a:buNone/>
            </a:pPr>
            <a:endParaRPr lang="en-US" sz="4500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This is motivated by:</a:t>
            </a: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6356350"/>
            <a:ext cx="3505200" cy="365125"/>
          </a:xfrm>
        </p:spPr>
        <p:txBody>
          <a:bodyPr/>
          <a:lstStyle/>
          <a:p>
            <a:r>
              <a:rPr lang="en-US" dirty="0"/>
              <a:t>MODES Workshop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533400" cy="365125"/>
          </a:xfrm>
        </p:spPr>
        <p:txBody>
          <a:bodyPr/>
          <a:lstStyle/>
          <a:p>
            <a:r>
              <a:rPr lang="en-US" dirty="0" smtClean="0"/>
              <a:t>13</a:t>
            </a:r>
            <a:endParaRPr lang="en-US" dirty="0"/>
          </a:p>
        </p:txBody>
      </p:sp>
      <p:sp>
        <p:nvSpPr>
          <p:cNvPr id="1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 smtClean="0"/>
              <a:t>O. Watt-Meyer</a:t>
            </a:r>
            <a:endParaRPr lang="en-US" dirty="0"/>
          </a:p>
        </p:txBody>
      </p:sp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991" y="1524000"/>
            <a:ext cx="6984019" cy="1095337"/>
          </a:xfrm>
          <a:prstGeom prst="rect">
            <a:avLst/>
          </a:prstGeom>
        </p:spPr>
      </p:pic>
      <p:grpSp>
        <p:nvGrpSpPr>
          <p:cNvPr id="18" name="Group 9"/>
          <p:cNvGrpSpPr/>
          <p:nvPr/>
        </p:nvGrpSpPr>
        <p:grpSpPr>
          <a:xfrm>
            <a:off x="2841651" y="3710845"/>
            <a:ext cx="3948800" cy="1158315"/>
            <a:chOff x="4673600" y="2592481"/>
            <a:chExt cx="5715000" cy="1676400"/>
          </a:xfrm>
        </p:grpSpPr>
        <p:sp>
          <p:nvSpPr>
            <p:cNvPr id="19" name="Rounded Rectangle 18"/>
            <p:cNvSpPr/>
            <p:nvPr/>
          </p:nvSpPr>
          <p:spPr>
            <a:xfrm>
              <a:off x="4673600" y="2592481"/>
              <a:ext cx="5715000" cy="1676400"/>
            </a:xfrm>
            <a:prstGeom prst="roundRect">
              <a:avLst/>
            </a:prstGeom>
            <a:solidFill>
              <a:srgbClr val="DEA77B">
                <a:alpha val="6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58628" y="2667000"/>
              <a:ext cx="5344943" cy="1545526"/>
            </a:xfrm>
            <a:prstGeom prst="rect">
              <a:avLst/>
            </a:prstGeom>
          </p:spPr>
        </p:pic>
      </p:grpSp>
      <p:pic>
        <p:nvPicPr>
          <p:cNvPr id="21" name="Picture 20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2080" y="2772668"/>
            <a:ext cx="635000" cy="368300"/>
          </a:xfrm>
          <a:prstGeom prst="rect">
            <a:avLst/>
          </a:prstGeom>
        </p:spPr>
      </p:pic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128" y="5498225"/>
            <a:ext cx="7265744" cy="3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74194" y="6011996"/>
            <a:ext cx="3218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Watt-Meyer and Kushner [2015]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020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Standing-travelling wave decomposition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Graphically: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6356350"/>
            <a:ext cx="3505200" cy="365125"/>
          </a:xfrm>
        </p:spPr>
        <p:txBody>
          <a:bodyPr/>
          <a:lstStyle/>
          <a:p>
            <a:r>
              <a:rPr lang="en-US" dirty="0"/>
              <a:t>MODES Workshop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533400" cy="365125"/>
          </a:xfrm>
        </p:spPr>
        <p:txBody>
          <a:bodyPr/>
          <a:lstStyle/>
          <a:p>
            <a:r>
              <a:rPr lang="en-US" dirty="0" smtClean="0"/>
              <a:t>14</a:t>
            </a:r>
            <a:endParaRPr lang="en-US" dirty="0"/>
          </a:p>
        </p:txBody>
      </p:sp>
      <p:sp>
        <p:nvSpPr>
          <p:cNvPr id="1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 smtClean="0"/>
              <a:t>O. Watt-Meyer</a:t>
            </a:r>
            <a:endParaRPr lang="en-US" dirty="0"/>
          </a:p>
        </p:txBody>
      </p:sp>
      <p:pic>
        <p:nvPicPr>
          <p:cNvPr id="3" name="Picture 2" descr="fourier_coefficient_decompositions_large_label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628800"/>
            <a:ext cx="8212991" cy="266842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499992" y="1628800"/>
            <a:ext cx="4108535" cy="28083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atex-image-1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513" y="1052736"/>
            <a:ext cx="2012951" cy="3600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74194" y="6011996"/>
            <a:ext cx="3218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Watt-Meyer and Kushner [2015]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427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Standing-travelling wave decomposition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Graphically: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Because standing and travelling waves are not orthogonal, there is no unique decomposition</a:t>
            </a:r>
            <a:endParaRPr lang="en-US" dirty="0"/>
          </a:p>
          <a:p>
            <a:endParaRPr lang="en-US" sz="1000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6356350"/>
            <a:ext cx="3505200" cy="365125"/>
          </a:xfrm>
        </p:spPr>
        <p:txBody>
          <a:bodyPr/>
          <a:lstStyle/>
          <a:p>
            <a:r>
              <a:rPr lang="en-US" dirty="0"/>
              <a:t>MODES Workshop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533400" cy="365125"/>
          </a:xfrm>
        </p:spPr>
        <p:txBody>
          <a:bodyPr/>
          <a:lstStyle/>
          <a:p>
            <a:r>
              <a:rPr lang="en-US" dirty="0" smtClean="0"/>
              <a:t>14</a:t>
            </a:r>
            <a:endParaRPr lang="en-US" dirty="0"/>
          </a:p>
        </p:txBody>
      </p:sp>
      <p:sp>
        <p:nvSpPr>
          <p:cNvPr id="1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 smtClean="0"/>
              <a:t>O. Watt-Meyer</a:t>
            </a:r>
            <a:endParaRPr lang="en-US" dirty="0"/>
          </a:p>
        </p:txBody>
      </p:sp>
      <p:pic>
        <p:nvPicPr>
          <p:cNvPr id="3" name="Picture 2" descr="fourier_coefficient_decompositions_large_label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628800"/>
            <a:ext cx="8212991" cy="26684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74194" y="6011996"/>
            <a:ext cx="3218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Watt-Meyer and Kushner [2015]</a:t>
            </a:r>
            <a:endParaRPr lang="en-US" dirty="0"/>
          </a:p>
        </p:txBody>
      </p:sp>
      <p:pic>
        <p:nvPicPr>
          <p:cNvPr id="10" name="Picture 9" descr="latex-image-1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513" y="1052736"/>
            <a:ext cx="2012951" cy="36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67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8798496" cy="5334000"/>
          </a:xfrm>
        </p:spPr>
        <p:txBody>
          <a:bodyPr/>
          <a:lstStyle/>
          <a:p>
            <a:pPr marL="514350" indent="-514350"/>
            <a:r>
              <a:rPr lang="en-US" dirty="0" smtClean="0"/>
              <a:t>2013/14 winter atmospheric circulation over North America dominated by a persistent ridge-trough</a:t>
            </a:r>
          </a:p>
          <a:p>
            <a:pPr marL="914400" lvl="1" indent="-514350"/>
            <a:r>
              <a:rPr lang="en-US" sz="2200" dirty="0" smtClean="0"/>
              <a:t>Led to unusually cold temperatures over Central/Eastern N.A.</a:t>
            </a:r>
          </a:p>
          <a:p>
            <a:pPr marL="914400" lvl="1" indent="-514350"/>
            <a:r>
              <a:rPr lang="en-US" sz="2200" dirty="0" smtClean="0"/>
              <a:t>Warm and dry conditions on west coast of U.S.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6356350"/>
            <a:ext cx="1890936" cy="365125"/>
          </a:xfrm>
        </p:spPr>
        <p:txBody>
          <a:bodyPr/>
          <a:lstStyle/>
          <a:p>
            <a:r>
              <a:rPr lang="en-US" dirty="0" smtClean="0"/>
              <a:t>MODES Workshop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 smtClean="0"/>
              <a:t>O. Watt-Meyer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76200" y="2852936"/>
            <a:ext cx="9067800" cy="3022600"/>
            <a:chOff x="76200" y="2924944"/>
            <a:chExt cx="9067800" cy="3022600"/>
          </a:xfrm>
        </p:grpSpPr>
        <p:grpSp>
          <p:nvGrpSpPr>
            <p:cNvPr id="11" name="Group 10"/>
            <p:cNvGrpSpPr/>
            <p:nvPr/>
          </p:nvGrpSpPr>
          <p:grpSpPr>
            <a:xfrm>
              <a:off x="76200" y="2924944"/>
              <a:ext cx="9067800" cy="3022600"/>
              <a:chOff x="52615" y="2996952"/>
              <a:chExt cx="9067800" cy="3022600"/>
            </a:xfrm>
          </p:grpSpPr>
          <p:pic>
            <p:nvPicPr>
              <p:cNvPr id="8" name="Picture 7" descr="latlon_anom_2t_Z500_2013-11-01-2014-03-31_NCEP.pdf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615" y="2996952"/>
                <a:ext cx="9067800" cy="3022600"/>
              </a:xfrm>
              <a:prstGeom prst="rect">
                <a:avLst/>
              </a:prstGeom>
            </p:spPr>
          </p:pic>
          <p:sp>
            <p:nvSpPr>
              <p:cNvPr id="9" name="TextBox 8"/>
              <p:cNvSpPr txBox="1"/>
              <p:nvPr/>
            </p:nvSpPr>
            <p:spPr>
              <a:xfrm rot="16200000">
                <a:off x="3637407" y="4334523"/>
                <a:ext cx="163167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Temperature [°C]</a:t>
                </a:r>
                <a:endParaRPr lang="en-US" sz="1600" dirty="0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 rot="16200000">
                <a:off x="8558781" y="4334523"/>
                <a:ext cx="61687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Z [m]</a:t>
                </a:r>
                <a:endParaRPr lang="en-US" sz="1600" dirty="0"/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251520" y="2936004"/>
              <a:ext cx="3547119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2013/14 NDJFM, 2m Temp anomaly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860032" y="2936004"/>
              <a:ext cx="324036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2013/14 NDJFM, Z500 anomaly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1417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01"/>
    </mc:Choice>
    <mc:Fallback xmlns:mv="urn:schemas-microsoft-com:mac:vml" xmlns="">
      <p:transition spd="slow" advTm="8501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Standing-travelling wave decomposition</a:t>
            </a:r>
          </a:p>
        </p:txBody>
      </p:sp>
      <p:pic>
        <p:nvPicPr>
          <p:cNvPr id="13" name="Picture 12" descr="toyexample_1_mixed_basis_standard_shortperio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1783703"/>
            <a:ext cx="7506035" cy="4100938"/>
          </a:xfrm>
          <a:prstGeom prst="rect">
            <a:avLst/>
          </a:prstGeom>
        </p:spPr>
      </p:pic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6356350"/>
            <a:ext cx="3505200" cy="365125"/>
          </a:xfrm>
        </p:spPr>
        <p:txBody>
          <a:bodyPr/>
          <a:lstStyle/>
          <a:p>
            <a:r>
              <a:rPr lang="en-US" dirty="0"/>
              <a:t>MODES Workshop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533400" cy="365125"/>
          </a:xfrm>
        </p:spPr>
        <p:txBody>
          <a:bodyPr/>
          <a:lstStyle/>
          <a:p>
            <a:r>
              <a:rPr lang="en-US" dirty="0" smtClean="0"/>
              <a:t>15</a:t>
            </a:r>
            <a:endParaRPr lang="en-US" dirty="0"/>
          </a:p>
        </p:txBody>
      </p:sp>
      <p:sp>
        <p:nvSpPr>
          <p:cNvPr id="1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 smtClean="0"/>
              <a:t>O. Watt-Meyer</a:t>
            </a:r>
            <a:endParaRPr lang="en-US" dirty="0"/>
          </a:p>
        </p:txBody>
      </p:sp>
      <p:sp>
        <p:nvSpPr>
          <p:cNvPr id="17" name="Content Placeholder 8"/>
          <p:cNvSpPr>
            <a:spLocks noGrp="1"/>
          </p:cNvSpPr>
          <p:nvPr>
            <p:ph idx="1"/>
          </p:nvPr>
        </p:nvSpPr>
        <p:spPr>
          <a:xfrm>
            <a:off x="304800" y="914400"/>
            <a:ext cx="8534400" cy="5334000"/>
          </a:xfrm>
        </p:spPr>
        <p:txBody>
          <a:bodyPr/>
          <a:lstStyle/>
          <a:p>
            <a:r>
              <a:rPr lang="en-US" dirty="0" smtClean="0"/>
              <a:t>Toy example: wave-1, </a:t>
            </a:r>
            <a:r>
              <a:rPr lang="en-US" dirty="0" err="1" smtClean="0"/>
              <a:t>ω</a:t>
            </a:r>
            <a:r>
              <a:rPr lang="en-US" dirty="0" smtClean="0"/>
              <a:t>=±(1/30days)</a:t>
            </a:r>
            <a:endParaRPr lang="en-US" dirty="0"/>
          </a:p>
          <a:p>
            <a:endParaRPr lang="en-US" sz="1000" dirty="0"/>
          </a:p>
        </p:txBody>
      </p:sp>
      <p:sp>
        <p:nvSpPr>
          <p:cNvPr id="3" name="Rectangle 2"/>
          <p:cNvSpPr/>
          <p:nvPr/>
        </p:nvSpPr>
        <p:spPr>
          <a:xfrm>
            <a:off x="3419872" y="1700808"/>
            <a:ext cx="5112568" cy="424847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43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Standing-travelling wave decomposition</a:t>
            </a:r>
          </a:p>
        </p:txBody>
      </p:sp>
      <p:pic>
        <p:nvPicPr>
          <p:cNvPr id="13" name="Picture 12" descr="toyexample_1_mixed_basis_standard_shortperio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1783703"/>
            <a:ext cx="7506035" cy="4100938"/>
          </a:xfrm>
          <a:prstGeom prst="rect">
            <a:avLst/>
          </a:prstGeom>
        </p:spPr>
      </p:pic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6356350"/>
            <a:ext cx="3505200" cy="365125"/>
          </a:xfrm>
        </p:spPr>
        <p:txBody>
          <a:bodyPr/>
          <a:lstStyle/>
          <a:p>
            <a:r>
              <a:rPr lang="en-US" dirty="0"/>
              <a:t>MODES Workshop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533400" cy="365125"/>
          </a:xfrm>
        </p:spPr>
        <p:txBody>
          <a:bodyPr/>
          <a:lstStyle/>
          <a:p>
            <a:r>
              <a:rPr lang="en-US" dirty="0" smtClean="0"/>
              <a:t>15</a:t>
            </a:r>
            <a:endParaRPr lang="en-US" dirty="0"/>
          </a:p>
        </p:txBody>
      </p:sp>
      <p:sp>
        <p:nvSpPr>
          <p:cNvPr id="1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 smtClean="0"/>
              <a:t>O. Watt-Meyer</a:t>
            </a:r>
            <a:endParaRPr lang="en-US" dirty="0"/>
          </a:p>
        </p:txBody>
      </p:sp>
      <p:sp>
        <p:nvSpPr>
          <p:cNvPr id="17" name="Content Placeholder 8"/>
          <p:cNvSpPr>
            <a:spLocks noGrp="1"/>
          </p:cNvSpPr>
          <p:nvPr>
            <p:ph idx="1"/>
          </p:nvPr>
        </p:nvSpPr>
        <p:spPr>
          <a:xfrm>
            <a:off x="304800" y="914400"/>
            <a:ext cx="8534400" cy="5334000"/>
          </a:xfrm>
        </p:spPr>
        <p:txBody>
          <a:bodyPr/>
          <a:lstStyle/>
          <a:p>
            <a:r>
              <a:rPr lang="en-US" dirty="0" smtClean="0"/>
              <a:t>Toy example: wave-1, </a:t>
            </a:r>
            <a:r>
              <a:rPr lang="en-US" dirty="0" err="1" smtClean="0"/>
              <a:t>ω</a:t>
            </a:r>
            <a:r>
              <a:rPr lang="en-US" dirty="0" smtClean="0"/>
              <a:t>=±(1/30days)</a:t>
            </a:r>
            <a:endParaRPr lang="en-US" dirty="0"/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207369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Variance explained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08720"/>
            <a:ext cx="8534400" cy="5943600"/>
          </a:xfrm>
        </p:spPr>
        <p:txBody>
          <a:bodyPr>
            <a:normAutofit/>
          </a:bodyPr>
          <a:lstStyle/>
          <a:p>
            <a:r>
              <a:rPr lang="en-US" dirty="0" smtClean="0"/>
              <a:t>The power spectrum is decomposed as: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sz="1800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grpSp>
        <p:nvGrpSpPr>
          <p:cNvPr id="38" name="Group 37"/>
          <p:cNvGrpSpPr/>
          <p:nvPr/>
        </p:nvGrpSpPr>
        <p:grpSpPr>
          <a:xfrm>
            <a:off x="599190" y="1558533"/>
            <a:ext cx="7977680" cy="1438419"/>
            <a:chOff x="599190" y="1942600"/>
            <a:chExt cx="7977680" cy="143841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9190" y="1942600"/>
              <a:ext cx="7908239" cy="488357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827584" y="2734688"/>
              <a:ext cx="28910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Variance of standing wave at</a:t>
              </a:r>
            </a:p>
            <a:p>
              <a:r>
                <a:rPr lang="en-US" dirty="0" err="1" smtClean="0"/>
                <a:t>wavenumber</a:t>
              </a:r>
              <a:r>
                <a:rPr lang="en-US" dirty="0" smtClean="0"/>
                <a:t> </a:t>
              </a:r>
              <a:r>
                <a:rPr lang="en-US" i="1" dirty="0" smtClean="0"/>
                <a:t>   </a:t>
              </a:r>
              <a:r>
                <a:rPr lang="en-US" dirty="0" smtClean="0"/>
                <a:t>, frequency</a:t>
              </a:r>
              <a:endParaRPr lang="en-US" dirty="0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V="1">
              <a:off x="3347864" y="2430958"/>
              <a:ext cx="1300336" cy="37573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4427984" y="2734688"/>
              <a:ext cx="160786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Variance of </a:t>
              </a:r>
            </a:p>
            <a:p>
              <a:r>
                <a:rPr lang="en-US" dirty="0" smtClean="0"/>
                <a:t>travelling wave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254637" y="2734688"/>
              <a:ext cx="232223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Covariance of standing </a:t>
              </a:r>
            </a:p>
            <a:p>
              <a:r>
                <a:rPr lang="en-US" dirty="0" smtClean="0"/>
                <a:t>and travelling waves</a:t>
              </a:r>
              <a:endParaRPr lang="en-US" dirty="0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V="1">
              <a:off x="5436096" y="2430958"/>
              <a:ext cx="736104" cy="37573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V="1">
              <a:off x="7647269" y="2431756"/>
              <a:ext cx="125931" cy="37494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6693" y="2708920"/>
            <a:ext cx="147918" cy="2286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9872" y="2780928"/>
            <a:ext cx="282388" cy="228600"/>
          </a:xfrm>
          <a:prstGeom prst="rect">
            <a:avLst/>
          </a:prstGeom>
        </p:spPr>
      </p:pic>
      <p:sp>
        <p:nvSpPr>
          <p:cNvPr id="33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6356350"/>
            <a:ext cx="3505200" cy="365125"/>
          </a:xfrm>
        </p:spPr>
        <p:txBody>
          <a:bodyPr/>
          <a:lstStyle/>
          <a:p>
            <a:r>
              <a:rPr lang="en-US" dirty="0"/>
              <a:t>MODES Workshop</a:t>
            </a:r>
          </a:p>
        </p:txBody>
      </p:sp>
      <p:sp>
        <p:nvSpPr>
          <p:cNvPr id="3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533400" cy="365125"/>
          </a:xfrm>
        </p:spPr>
        <p:txBody>
          <a:bodyPr/>
          <a:lstStyle/>
          <a:p>
            <a:r>
              <a:rPr lang="en-US" dirty="0" smtClean="0"/>
              <a:t>16</a:t>
            </a:r>
            <a:endParaRPr lang="en-US" dirty="0"/>
          </a:p>
        </p:txBody>
      </p:sp>
      <p:sp>
        <p:nvSpPr>
          <p:cNvPr id="35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 smtClean="0"/>
              <a:t>O. Watt-Meyer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404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72"/>
    </mc:Choice>
    <mc:Fallback xmlns:mv="urn:schemas-microsoft-com:mac:vml" xmlns="">
      <p:transition spd="slow" advTm="11172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Variance explained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08720"/>
            <a:ext cx="8534400" cy="5943600"/>
          </a:xfrm>
        </p:spPr>
        <p:txBody>
          <a:bodyPr>
            <a:normAutofit/>
          </a:bodyPr>
          <a:lstStyle/>
          <a:p>
            <a:r>
              <a:rPr lang="en-US" dirty="0" smtClean="0"/>
              <a:t>The power spectrum is decomposed as: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sz="1800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sz="1600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grpSp>
        <p:nvGrpSpPr>
          <p:cNvPr id="38" name="Group 37"/>
          <p:cNvGrpSpPr/>
          <p:nvPr/>
        </p:nvGrpSpPr>
        <p:grpSpPr>
          <a:xfrm>
            <a:off x="599190" y="1558533"/>
            <a:ext cx="7977680" cy="1438419"/>
            <a:chOff x="599190" y="1942600"/>
            <a:chExt cx="7977680" cy="143841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9190" y="1942600"/>
              <a:ext cx="7908239" cy="488357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827584" y="2734688"/>
              <a:ext cx="28910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Variance of standing wave at</a:t>
              </a:r>
            </a:p>
            <a:p>
              <a:r>
                <a:rPr lang="en-US" dirty="0" err="1" smtClean="0"/>
                <a:t>wavenumber</a:t>
              </a:r>
              <a:r>
                <a:rPr lang="en-US" dirty="0" smtClean="0"/>
                <a:t> </a:t>
              </a:r>
              <a:r>
                <a:rPr lang="en-US" i="1" dirty="0" smtClean="0"/>
                <a:t>   </a:t>
              </a:r>
              <a:r>
                <a:rPr lang="en-US" dirty="0" smtClean="0"/>
                <a:t>, frequency</a:t>
              </a:r>
              <a:endParaRPr lang="en-US" dirty="0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V="1">
              <a:off x="3347864" y="2430958"/>
              <a:ext cx="1300336" cy="37573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4427984" y="2734688"/>
              <a:ext cx="160786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Variance of </a:t>
              </a:r>
            </a:p>
            <a:p>
              <a:r>
                <a:rPr lang="en-US" dirty="0" smtClean="0"/>
                <a:t>travelling wave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254637" y="2734688"/>
              <a:ext cx="232223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Covariance of standing </a:t>
              </a:r>
            </a:p>
            <a:p>
              <a:r>
                <a:rPr lang="en-US" dirty="0" smtClean="0"/>
                <a:t>and travelling waves</a:t>
              </a:r>
              <a:endParaRPr lang="en-US" dirty="0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V="1">
              <a:off x="5436096" y="2430958"/>
              <a:ext cx="736104" cy="37573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V="1">
              <a:off x="7647269" y="2431756"/>
              <a:ext cx="125931" cy="37494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836968" y="3501008"/>
            <a:ext cx="7695472" cy="2420326"/>
            <a:chOff x="1028275" y="3068960"/>
            <a:chExt cx="6868524" cy="216024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814" y="3068960"/>
              <a:ext cx="4681634" cy="216024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6444208" y="3068960"/>
              <a:ext cx="1452591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 smtClean="0"/>
                <a:t>Total</a:t>
              </a:r>
            </a:p>
            <a:p>
              <a:r>
                <a:rPr lang="en-US" sz="2200" dirty="0" smtClean="0">
                  <a:solidFill>
                    <a:srgbClr val="FF0000"/>
                  </a:solidFill>
                </a:rPr>
                <a:t>Standing</a:t>
              </a:r>
            </a:p>
            <a:p>
              <a:r>
                <a:rPr lang="en-US" sz="2200" dirty="0" smtClean="0">
                  <a:solidFill>
                    <a:srgbClr val="0000FF"/>
                  </a:solidFill>
                </a:rPr>
                <a:t>Travelling</a:t>
              </a:r>
            </a:p>
            <a:p>
              <a:r>
                <a:rPr lang="en-US" sz="2200" dirty="0" smtClean="0">
                  <a:solidFill>
                    <a:srgbClr val="008000"/>
                  </a:solidFill>
                </a:rPr>
                <a:t>Covariance</a:t>
              </a:r>
              <a:endParaRPr lang="en-US" sz="2200" dirty="0">
                <a:solidFill>
                  <a:srgbClr val="008000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028275" y="3172250"/>
              <a:ext cx="1065504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Example:</a:t>
              </a:r>
            </a:p>
            <a:p>
              <a:r>
                <a:rPr lang="en-US" dirty="0" smtClean="0"/>
                <a:t>Wave-1</a:t>
              </a:r>
            </a:p>
            <a:p>
              <a:r>
                <a:rPr lang="en-US" dirty="0" smtClean="0"/>
                <a:t>60°N</a:t>
              </a:r>
            </a:p>
            <a:p>
              <a:r>
                <a:rPr lang="en-US" dirty="0" smtClean="0"/>
                <a:t>500hPa</a:t>
              </a:r>
            </a:p>
            <a:p>
              <a:r>
                <a:rPr lang="en-US" dirty="0" smtClean="0"/>
                <a:t>NDJFM</a:t>
              </a:r>
              <a:endParaRPr lang="en-US" dirty="0"/>
            </a:p>
          </p:txBody>
        </p:sp>
        <p:sp>
          <p:nvSpPr>
            <p:cNvPr id="23" name="TextBox 22"/>
            <p:cNvSpPr txBox="1"/>
            <p:nvPr/>
          </p:nvSpPr>
          <p:spPr>
            <a:xfrm rot="16200000">
              <a:off x="1616644" y="3704887"/>
              <a:ext cx="1477327" cy="41205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Power</a:t>
              </a:r>
              <a:endParaRPr lang="en-US" sz="2400" dirty="0"/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6693" y="2708920"/>
            <a:ext cx="147918" cy="2286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9872" y="2780928"/>
            <a:ext cx="282388" cy="228600"/>
          </a:xfrm>
          <a:prstGeom prst="rect">
            <a:avLst/>
          </a:prstGeom>
        </p:spPr>
      </p:pic>
      <p:sp>
        <p:nvSpPr>
          <p:cNvPr id="33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6356350"/>
            <a:ext cx="3505200" cy="365125"/>
          </a:xfrm>
        </p:spPr>
        <p:txBody>
          <a:bodyPr/>
          <a:lstStyle/>
          <a:p>
            <a:r>
              <a:rPr lang="en-US" dirty="0"/>
              <a:t>MODES Workshop</a:t>
            </a:r>
          </a:p>
        </p:txBody>
      </p:sp>
      <p:sp>
        <p:nvSpPr>
          <p:cNvPr id="3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533400" cy="365125"/>
          </a:xfrm>
        </p:spPr>
        <p:txBody>
          <a:bodyPr/>
          <a:lstStyle/>
          <a:p>
            <a:r>
              <a:rPr lang="en-US" dirty="0" smtClean="0"/>
              <a:t>16</a:t>
            </a:r>
            <a:endParaRPr lang="en-US" dirty="0"/>
          </a:p>
        </p:txBody>
      </p:sp>
      <p:sp>
        <p:nvSpPr>
          <p:cNvPr id="35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 smtClean="0"/>
              <a:t>O. Watt-Meyer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32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72"/>
    </mc:Choice>
    <mc:Fallback xmlns:mv="urn:schemas-microsoft-com:mac:vml" xmlns="">
      <p:transition spd="slow" advTm="11172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n_freq_60N100hPa_1979-1980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60648"/>
            <a:ext cx="4411216" cy="61792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Variance explained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700808"/>
            <a:ext cx="4123184" cy="5079504"/>
          </a:xfrm>
        </p:spPr>
        <p:txBody>
          <a:bodyPr>
            <a:normAutofit/>
          </a:bodyPr>
          <a:lstStyle/>
          <a:p>
            <a:r>
              <a:rPr lang="en-US" sz="2400" dirty="0"/>
              <a:t>Historical methods do not explicitly account for the covariance between standing and travelling waves [Hayashi 1973, 1977, 1979; Pratt 1976</a:t>
            </a:r>
            <a:r>
              <a:rPr lang="en-US" sz="2400" dirty="0" smtClean="0"/>
              <a:t>]</a:t>
            </a:r>
          </a:p>
          <a:p>
            <a:r>
              <a:rPr lang="en-US" sz="2400" dirty="0" smtClean="0"/>
              <a:t>Broadly speaking, our method recovers similar standing wave variance, but less travelling wave variance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33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6356350"/>
            <a:ext cx="3505200" cy="365125"/>
          </a:xfrm>
        </p:spPr>
        <p:txBody>
          <a:bodyPr/>
          <a:lstStyle/>
          <a:p>
            <a:r>
              <a:rPr lang="en-US" dirty="0"/>
              <a:t>MODES Workshop</a:t>
            </a:r>
          </a:p>
        </p:txBody>
      </p:sp>
      <p:sp>
        <p:nvSpPr>
          <p:cNvPr id="3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533400" cy="365125"/>
          </a:xfrm>
        </p:spPr>
        <p:txBody>
          <a:bodyPr/>
          <a:lstStyle/>
          <a:p>
            <a:r>
              <a:rPr lang="en-US" dirty="0" smtClean="0"/>
              <a:t>17</a:t>
            </a:r>
            <a:endParaRPr lang="en-US" dirty="0"/>
          </a:p>
        </p:txBody>
      </p:sp>
      <p:sp>
        <p:nvSpPr>
          <p:cNvPr id="35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 smtClean="0"/>
              <a:t>O. Watt-Meyer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04800" y="5827330"/>
            <a:ext cx="3218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Watt-Meyer and Kushner [2015]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95536" y="908720"/>
            <a:ext cx="3888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Example:</a:t>
            </a:r>
            <a:r>
              <a:rPr lang="en-US" sz="2000" dirty="0" smtClean="0"/>
              <a:t> wave-1, 60°N, 100hPa, NDJFM 1979/1980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53859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72"/>
    </mc:Choice>
    <mc:Fallback xmlns:mv="urn:schemas-microsoft-com:mac:vml" xmlns="">
      <p:transition spd="slow" advTm="11172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Wave 1 at 60°N</a:t>
            </a:r>
            <a:endParaRPr lang="en-US" dirty="0"/>
          </a:p>
        </p:txBody>
      </p:sp>
      <p:sp>
        <p:nvSpPr>
          <p:cNvPr id="33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6356350"/>
            <a:ext cx="3505200" cy="365125"/>
          </a:xfrm>
        </p:spPr>
        <p:txBody>
          <a:bodyPr/>
          <a:lstStyle/>
          <a:p>
            <a:r>
              <a:rPr lang="en-US" dirty="0"/>
              <a:t>MODES Workshop</a:t>
            </a:r>
          </a:p>
        </p:txBody>
      </p:sp>
      <p:sp>
        <p:nvSpPr>
          <p:cNvPr id="3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533400" cy="365125"/>
          </a:xfrm>
        </p:spPr>
        <p:txBody>
          <a:bodyPr/>
          <a:lstStyle/>
          <a:p>
            <a:r>
              <a:rPr lang="en-US" dirty="0" smtClean="0"/>
              <a:t>18</a:t>
            </a:r>
            <a:endParaRPr lang="en-US" dirty="0"/>
          </a:p>
        </p:txBody>
      </p:sp>
      <p:sp>
        <p:nvSpPr>
          <p:cNvPr id="35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 smtClean="0"/>
              <a:t>O. Watt-Meyer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04800" y="5827330"/>
            <a:ext cx="3218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Watt-Meyer and Kushner [2015]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304800" y="836712"/>
            <a:ext cx="4627240" cy="5943600"/>
          </a:xfrm>
        </p:spPr>
        <p:txBody>
          <a:bodyPr>
            <a:normAutofit/>
          </a:bodyPr>
          <a:lstStyle/>
          <a:p>
            <a:r>
              <a:rPr lang="en-US" dirty="0" smtClean="0"/>
              <a:t>Lag coherence and phase between wave-1 at 60°N and 500hPa, and wave-1 at 60°N and other vertical levels [e.g. </a:t>
            </a:r>
            <a:r>
              <a:rPr lang="en-US" dirty="0" err="1" smtClean="0"/>
              <a:t>Randel</a:t>
            </a:r>
            <a:r>
              <a:rPr lang="en-US" dirty="0" smtClean="0"/>
              <a:t>, 1987]</a:t>
            </a:r>
          </a:p>
          <a:p>
            <a:endParaRPr lang="en-US" sz="1800" dirty="0" smtClean="0"/>
          </a:p>
          <a:p>
            <a:r>
              <a:rPr lang="en-US" dirty="0" smtClean="0"/>
              <a:t>Westward travelling wave-1… normal mode?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932040" y="692696"/>
            <a:ext cx="3960440" cy="2880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zcorr_wn1_60N500hPa_plevla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16632"/>
            <a:ext cx="3413410" cy="6311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74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72"/>
    </mc:Choice>
    <mc:Fallback xmlns:mv="urn:schemas-microsoft-com:mac:vml" xmlns="">
      <p:transition spd="slow" advTm="11172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Correlations with DCI</a:t>
            </a:r>
            <a:endParaRPr lang="en-US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6356350"/>
            <a:ext cx="3505200" cy="365125"/>
          </a:xfrm>
        </p:spPr>
        <p:txBody>
          <a:bodyPr/>
          <a:lstStyle/>
          <a:p>
            <a:r>
              <a:rPr lang="en-US" dirty="0"/>
              <a:t>MODES Workshop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533400" cy="365125"/>
          </a:xfrm>
        </p:spPr>
        <p:txBody>
          <a:bodyPr/>
          <a:lstStyle/>
          <a:p>
            <a:r>
              <a:rPr lang="en-US" dirty="0" smtClean="0"/>
              <a:t>19</a:t>
            </a:r>
            <a:endParaRPr lang="en-US" dirty="0"/>
          </a:p>
        </p:txBody>
      </p:sp>
      <p:sp>
        <p:nvSpPr>
          <p:cNvPr id="1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 smtClean="0"/>
              <a:t>O. Watt-Meyer</a:t>
            </a:r>
            <a:endParaRPr lang="en-US" dirty="0"/>
          </a:p>
        </p:txBody>
      </p:sp>
      <p:pic>
        <p:nvPicPr>
          <p:cNvPr id="3" name="Picture 2" descr="fig 2 corr_total_St_TrE_500hPa_2t_NDJFM_dipole_-126.0_48_-76.5_48_correlation_anom_dipolesubtypes_ano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045267"/>
            <a:ext cx="8214172" cy="41839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91768" y="5589240"/>
            <a:ext cx="3160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Contours = ±0.1, ±0.2, ±0.3, etc.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91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Sub-seasonal evolution for 2013/14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6356350"/>
            <a:ext cx="1890936" cy="365125"/>
          </a:xfrm>
        </p:spPr>
        <p:txBody>
          <a:bodyPr/>
          <a:lstStyle/>
          <a:p>
            <a:r>
              <a:rPr lang="en-US" dirty="0" smtClean="0"/>
              <a:t>MODES Workshop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 smtClean="0"/>
              <a:t>O. Watt-Meyer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20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41" y="836712"/>
            <a:ext cx="8527577" cy="516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05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01"/>
    </mc:Choice>
    <mc:Fallback xmlns:mv="urn:schemas-microsoft-com:mac:vml" xmlns="">
      <p:transition spd="slow" advTm="8501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Sub-seasonal evolution for 2013/14</a:t>
            </a:r>
            <a:endParaRPr lang="en-US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6356350"/>
            <a:ext cx="3505200" cy="365125"/>
          </a:xfrm>
        </p:spPr>
        <p:txBody>
          <a:bodyPr/>
          <a:lstStyle/>
          <a:p>
            <a:r>
              <a:rPr lang="en-US" dirty="0"/>
              <a:t>MODES Workshop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533400" cy="365125"/>
          </a:xfrm>
        </p:spPr>
        <p:txBody>
          <a:bodyPr/>
          <a:lstStyle/>
          <a:p>
            <a:r>
              <a:rPr lang="en-US" dirty="0" smtClean="0"/>
              <a:t>21</a:t>
            </a:r>
          </a:p>
        </p:txBody>
      </p:sp>
      <p:sp>
        <p:nvSpPr>
          <p:cNvPr id="1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 smtClean="0"/>
              <a:t>O. Watt-Meyer</a:t>
            </a:r>
            <a:endParaRPr lang="en-US" dirty="0"/>
          </a:p>
        </p:txBody>
      </p:sp>
      <p:pic>
        <p:nvPicPr>
          <p:cNvPr id="5" name="Picture 4" descr="fig 3 timeseries_total_clim_St_Tr_2013-2014_-126.0_48_-76.5_48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850" y="836712"/>
            <a:ext cx="4575398" cy="549415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380312" y="945594"/>
            <a:ext cx="11336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 January,</a:t>
            </a:r>
          </a:p>
          <a:p>
            <a:r>
              <a:rPr lang="en-US" dirty="0" smtClean="0"/>
              <a:t>2014</a:t>
            </a:r>
            <a:endParaRPr lang="en-US" dirty="0"/>
          </a:p>
        </p:txBody>
      </p:sp>
      <p:cxnSp>
        <p:nvCxnSpPr>
          <p:cNvPr id="8" name="Straight Arrow Connector 7"/>
          <p:cNvCxnSpPr>
            <a:stCxn id="11" idx="1"/>
          </p:cNvCxnSpPr>
          <p:nvPr/>
        </p:nvCxnSpPr>
        <p:spPr>
          <a:xfrm flipH="1">
            <a:off x="4716016" y="1268760"/>
            <a:ext cx="2664296" cy="7200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8683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Daily distribution of DCI for 2013/14</a:t>
            </a:r>
            <a:endParaRPr lang="en-US" dirty="0"/>
          </a:p>
        </p:txBody>
      </p:sp>
      <p:pic>
        <p:nvPicPr>
          <p:cNvPr id="7" name="Picture 6" descr="fig 4 hist_500hPa_forpaper_dipole_-126.0_48_-76.5_48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980728"/>
            <a:ext cx="8495585" cy="2808312"/>
          </a:xfrm>
          <a:prstGeom prst="rect">
            <a:avLst/>
          </a:prstGeom>
        </p:spPr>
      </p:pic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6356350"/>
            <a:ext cx="3505200" cy="365125"/>
          </a:xfrm>
        </p:spPr>
        <p:txBody>
          <a:bodyPr/>
          <a:lstStyle/>
          <a:p>
            <a:r>
              <a:rPr lang="en-US" dirty="0"/>
              <a:t>MODES Workshop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533400" cy="365125"/>
          </a:xfrm>
        </p:spPr>
        <p:txBody>
          <a:bodyPr/>
          <a:lstStyle/>
          <a:p>
            <a:r>
              <a:rPr lang="en-US" dirty="0" smtClean="0"/>
              <a:t>22</a:t>
            </a:r>
            <a:endParaRPr lang="en-US" dirty="0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 smtClean="0"/>
              <a:t>O. Watt-Meyer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87107" y="4797152"/>
            <a:ext cx="84757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800" dirty="0" smtClean="0"/>
              <a:t>Overall distribution of DCI shifted positive for 2013/14</a:t>
            </a:r>
          </a:p>
          <a:p>
            <a:pPr marL="342900" indent="-342900">
              <a:buFont typeface="Arial"/>
              <a:buChar char="•"/>
            </a:pPr>
            <a:r>
              <a:rPr lang="en-US" sz="2800" dirty="0" smtClean="0"/>
              <a:t>Extreme large (above 99.9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percentile) eastward travelling DCI on 7 January 2014</a:t>
            </a:r>
            <a:endParaRPr lang="en-US" sz="2200" dirty="0"/>
          </a:p>
        </p:txBody>
      </p:sp>
      <p:sp>
        <p:nvSpPr>
          <p:cNvPr id="12" name="TextBox 11"/>
          <p:cNvSpPr txBox="1"/>
          <p:nvPr/>
        </p:nvSpPr>
        <p:spPr>
          <a:xfrm>
            <a:off x="680187" y="3820370"/>
            <a:ext cx="48311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Grey: histogram of DCI over all NDJFM days</a:t>
            </a:r>
          </a:p>
          <a:p>
            <a:r>
              <a:rPr lang="en-US" dirty="0" smtClean="0"/>
              <a:t>Red: histogram of DCI over 2013/14 NDJFM days</a:t>
            </a:r>
          </a:p>
          <a:p>
            <a:r>
              <a:rPr lang="en-US" dirty="0" smtClean="0"/>
              <a:t>Vertical black line: value of DCI on 7 January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129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8534400" cy="5334000"/>
          </a:xfrm>
        </p:spPr>
        <p:txBody>
          <a:bodyPr/>
          <a:lstStyle/>
          <a:p>
            <a:pPr marL="514350" indent="-514350"/>
            <a:r>
              <a:rPr lang="en-US" dirty="0"/>
              <a:t>In addition, several cold air outbreaks occurred during the season, the strongest of which was on 7 Jan 2014</a:t>
            </a:r>
          </a:p>
          <a:p>
            <a:pPr marL="914400" lvl="1" indent="-514350"/>
            <a:r>
              <a:rPr lang="en-US" sz="2200" dirty="0" smtClean="0"/>
              <a:t>Minimum </a:t>
            </a:r>
            <a:r>
              <a:rPr lang="en-US" sz="2200" dirty="0"/>
              <a:t>daily temperature </a:t>
            </a:r>
            <a:r>
              <a:rPr lang="en-US" sz="2200" dirty="0" smtClean="0"/>
              <a:t>records set </a:t>
            </a:r>
            <a:r>
              <a:rPr lang="en-US" sz="2200" dirty="0"/>
              <a:t>at many weather stations, e.g. New York, Chicago, Atlanta [Screen et al., in press]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6356350"/>
            <a:ext cx="1890936" cy="365125"/>
          </a:xfrm>
        </p:spPr>
        <p:txBody>
          <a:bodyPr/>
          <a:lstStyle/>
          <a:p>
            <a:r>
              <a:rPr lang="en-US" dirty="0" smtClean="0"/>
              <a:t>MODES Workshop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 smtClean="0"/>
              <a:t>O. Watt-Meyer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</a:t>
            </a: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76200" y="2852936"/>
            <a:ext cx="9067800" cy="3431406"/>
            <a:chOff x="76200" y="2924944"/>
            <a:chExt cx="9067800" cy="3431406"/>
          </a:xfrm>
        </p:grpSpPr>
        <p:grpSp>
          <p:nvGrpSpPr>
            <p:cNvPr id="17" name="Group 16"/>
            <p:cNvGrpSpPr/>
            <p:nvPr/>
          </p:nvGrpSpPr>
          <p:grpSpPr>
            <a:xfrm>
              <a:off x="76200" y="2924944"/>
              <a:ext cx="9067800" cy="3431406"/>
              <a:chOff x="52615" y="2924944"/>
              <a:chExt cx="9067800" cy="3431406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52615" y="2924944"/>
                <a:ext cx="9067800" cy="3022600"/>
                <a:chOff x="52615" y="2996952"/>
                <a:chExt cx="9067800" cy="3022600"/>
              </a:xfrm>
            </p:grpSpPr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615" y="2996952"/>
                  <a:ext cx="9067800" cy="3022600"/>
                </a:xfrm>
                <a:prstGeom prst="rect">
                  <a:avLst/>
                </a:prstGeom>
              </p:spPr>
            </p:pic>
            <p:sp>
              <p:nvSpPr>
                <p:cNvPr id="9" name="TextBox 8"/>
                <p:cNvSpPr txBox="1"/>
                <p:nvPr/>
              </p:nvSpPr>
              <p:spPr>
                <a:xfrm rot="16200000">
                  <a:off x="3637407" y="4334523"/>
                  <a:ext cx="1631677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 smtClean="0"/>
                    <a:t>Temperature [°C]</a:t>
                  </a:r>
                  <a:endParaRPr lang="en-US" sz="1600" dirty="0"/>
                </a:p>
              </p:txBody>
            </p:sp>
            <p:sp>
              <p:nvSpPr>
                <p:cNvPr id="10" name="TextBox 9"/>
                <p:cNvSpPr txBox="1"/>
                <p:nvPr/>
              </p:nvSpPr>
              <p:spPr>
                <a:xfrm rot="16200000">
                  <a:off x="8558781" y="4334523"/>
                  <a:ext cx="616876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 smtClean="0"/>
                    <a:t>Z [m]</a:t>
                  </a:r>
                  <a:endParaRPr lang="en-US" sz="1600" dirty="0"/>
                </a:p>
              </p:txBody>
            </p:sp>
          </p:grpSp>
          <p:cxnSp>
            <p:nvCxnSpPr>
              <p:cNvPr id="15" name="Straight Arrow Connector 14"/>
              <p:cNvCxnSpPr/>
              <p:nvPr/>
            </p:nvCxnSpPr>
            <p:spPr>
              <a:xfrm flipH="1" flipV="1">
                <a:off x="2843808" y="5086920"/>
                <a:ext cx="360040" cy="93436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/>
              <p:cNvSpPr txBox="1"/>
              <p:nvPr/>
            </p:nvSpPr>
            <p:spPr>
              <a:xfrm>
                <a:off x="2843808" y="5987018"/>
                <a:ext cx="37825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CENA (Central/Eastern North America)</a:t>
                </a:r>
                <a:endParaRPr lang="en-US" dirty="0"/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304800" y="2936004"/>
              <a:ext cx="3445399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7 January 2014, 2m Temp anomaly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860032" y="2936004"/>
              <a:ext cx="324036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7 January 2014, Z500 anomaly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01183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01"/>
    </mc:Choice>
    <mc:Fallback xmlns:mv="urn:schemas-microsoft-com:mac:vml" xmlns="">
      <p:transition spd="slow" advTm="8501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8534400" cy="5334000"/>
          </a:xfrm>
        </p:spPr>
        <p:txBody>
          <a:bodyPr/>
          <a:lstStyle/>
          <a:p>
            <a:pPr marL="514350" indent="-514350"/>
            <a:r>
              <a:rPr lang="en-US" dirty="0" smtClean="0"/>
              <a:t>Novel standing-travelling wave decomposition properly accounts for covariance between these wave types</a:t>
            </a:r>
          </a:p>
          <a:p>
            <a:pPr marL="914400" lvl="1" indent="-514350"/>
            <a:r>
              <a:rPr lang="en-US" sz="2200" dirty="0" smtClean="0"/>
              <a:t>It also allows for straightforward reconstruction of real-space signals</a:t>
            </a:r>
          </a:p>
          <a:p>
            <a:pPr marL="514350" indent="-514350"/>
            <a:r>
              <a:rPr lang="en-US" sz="2600" dirty="0" smtClean="0"/>
              <a:t>Last two boreal winters had strong and persistent ridge-trough structure over North America, accompanied by cold temperatures over Central/Eastern North America</a:t>
            </a:r>
          </a:p>
          <a:p>
            <a:pPr marL="514350" indent="-514350"/>
            <a:r>
              <a:rPr lang="en-US" sz="2600" dirty="0" smtClean="0"/>
              <a:t>Record cold temperatures on 7 January 2014 driven by extreme high amplitude synoptic wave</a:t>
            </a:r>
            <a:endParaRPr lang="en-US" sz="2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6356350"/>
            <a:ext cx="1890936" cy="365125"/>
          </a:xfrm>
        </p:spPr>
        <p:txBody>
          <a:bodyPr/>
          <a:lstStyle/>
          <a:p>
            <a:r>
              <a:rPr lang="en-US" dirty="0" smtClean="0"/>
              <a:t>MODES Workshop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 smtClean="0"/>
              <a:t>O. Watt-Meyer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23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9552" y="5517232"/>
            <a:ext cx="65500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more details on spectral method:</a:t>
            </a:r>
          </a:p>
          <a:p>
            <a:r>
              <a:rPr lang="en-US" dirty="0" smtClean="0"/>
              <a:t>O. Watt-Meyer and P. J. Kushner (2015), </a:t>
            </a:r>
            <a:r>
              <a:rPr lang="en-US" i="1" dirty="0" smtClean="0"/>
              <a:t>J. Atmos. Sci., </a:t>
            </a:r>
            <a:r>
              <a:rPr lang="en-US" b="1" dirty="0" smtClean="0"/>
              <a:t>72,</a:t>
            </a:r>
            <a:r>
              <a:rPr lang="en-US" dirty="0" smtClean="0"/>
              <a:t> 787-802.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32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01"/>
    </mc:Choice>
    <mc:Fallback xmlns:mv="urn:schemas-microsoft-com:mac:vml" xmlns="">
      <p:transition spd="slow" advTm="8501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Extra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247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01"/>
    </mc:Choice>
    <mc:Fallback xmlns:mv="urn:schemas-microsoft-com:mac:vml" xmlns="">
      <p:transition spd="slow" advTm="8501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Extra slides</a:t>
            </a:r>
            <a:endParaRPr lang="en-US" dirty="0"/>
          </a:p>
        </p:txBody>
      </p:sp>
      <p:pic>
        <p:nvPicPr>
          <p:cNvPr id="3" name="Picture 2" descr="hovs_1979_1990_withLIN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908720"/>
            <a:ext cx="6120680" cy="581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42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01"/>
    </mc:Choice>
    <mc:Fallback xmlns:mv="urn:schemas-microsoft-com:mac:vml" xmlns="">
      <p:transition spd="slow" advTm="8501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Extra slides</a:t>
            </a:r>
            <a:endParaRPr lang="en-US" dirty="0"/>
          </a:p>
        </p:txBody>
      </p:sp>
      <p:pic>
        <p:nvPicPr>
          <p:cNvPr id="3" name="Picture 2" descr="wn_freq_dclimRem_za_60N_smooth15_freqcutoff3_detrended_individualscaling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68760"/>
            <a:ext cx="8534400" cy="377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3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01"/>
    </mc:Choice>
    <mc:Fallback xmlns:mv="urn:schemas-microsoft-com:mac:vml" xmlns="">
      <p:transition spd="slow" advTm="8501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Extra slides</a:t>
            </a:r>
            <a:endParaRPr lang="en-US" dirty="0"/>
          </a:p>
        </p:txBody>
      </p:sp>
      <p:pic>
        <p:nvPicPr>
          <p:cNvPr id="3" name="Picture 2" descr="clim_var_freqin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88876"/>
            <a:ext cx="7704856" cy="577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35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01"/>
    </mc:Choice>
    <mc:Fallback xmlns:mv="urn:schemas-microsoft-com:mac:vml" xmlns="">
      <p:transition spd="slow" advTm="8501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Extra slides</a:t>
            </a:r>
            <a:endParaRPr lang="en-US" dirty="0"/>
          </a:p>
        </p:txBody>
      </p:sp>
      <p:pic>
        <p:nvPicPr>
          <p:cNvPr id="3" name="Picture 2" descr="latlon_timvar_S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44" y="836712"/>
            <a:ext cx="8524156" cy="568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20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01"/>
    </mc:Choice>
    <mc:Fallback xmlns:mv="urn:schemas-microsoft-com:mac:vml" xmlns="">
      <p:transition spd="slow" advTm="8501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Extra slides</a:t>
            </a:r>
            <a:endParaRPr lang="en-US" dirty="0"/>
          </a:p>
        </p:txBody>
      </p:sp>
      <p:pic>
        <p:nvPicPr>
          <p:cNvPr id="4" name="Picture 3" descr="hov_total_stat_W_E_500hPa_NDJFM_cons3_seismic_daily_NCEP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08" y="908720"/>
            <a:ext cx="8560792" cy="518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27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01"/>
    </mc:Choice>
    <mc:Fallback xmlns:mv="urn:schemas-microsoft-com:mac:vml" xmlns="">
      <p:transition spd="slow" advTm="8501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Extra slides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00" b="900"/>
          <a:stretch/>
        </p:blipFill>
        <p:spPr>
          <a:xfrm>
            <a:off x="278408" y="764704"/>
            <a:ext cx="8560792" cy="51364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9552" y="908720"/>
            <a:ext cx="129554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Climatology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091884" y="908720"/>
            <a:ext cx="154401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Total Anomaly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643660" y="908720"/>
            <a:ext cx="188525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Standing Anomaly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456120" y="908720"/>
            <a:ext cx="163616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West Travelling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209236" y="908720"/>
            <a:ext cx="153922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East Travelling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89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01"/>
    </mc:Choice>
    <mc:Fallback xmlns:mv="urn:schemas-microsoft-com:mac:vml" xmlns="">
      <p:transition spd="slow" advTm="8501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Sub-seasonal evolution for 2014/15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850" y="836712"/>
            <a:ext cx="4575398" cy="54941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80312" y="1916832"/>
            <a:ext cx="13679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 February,</a:t>
            </a:r>
          </a:p>
          <a:p>
            <a:r>
              <a:rPr lang="en-US" dirty="0" smtClean="0"/>
              <a:t>2015</a:t>
            </a:r>
            <a:endParaRPr lang="en-US" dirty="0"/>
          </a:p>
        </p:txBody>
      </p:sp>
      <p:cxnSp>
        <p:nvCxnSpPr>
          <p:cNvPr id="8" name="Straight Arrow Connector 7"/>
          <p:cNvCxnSpPr>
            <a:stCxn id="7" idx="1"/>
          </p:cNvCxnSpPr>
          <p:nvPr/>
        </p:nvCxnSpPr>
        <p:spPr>
          <a:xfrm flipH="1">
            <a:off x="5796136" y="2239998"/>
            <a:ext cx="1584176" cy="7200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826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Daily distribution of DCI for 2014/5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980728"/>
            <a:ext cx="8495585" cy="280831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80187" y="3820370"/>
            <a:ext cx="50653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Grey: histogram of DCI over all NDJFM days</a:t>
            </a:r>
          </a:p>
          <a:p>
            <a:r>
              <a:rPr lang="en-US" dirty="0" smtClean="0"/>
              <a:t>Red: histogram of DCI over 2014/15 NDJFM days</a:t>
            </a:r>
          </a:p>
          <a:p>
            <a:r>
              <a:rPr lang="en-US" dirty="0" smtClean="0"/>
              <a:t>Vertical black line: value of DCI on 19 February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8911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8534400" cy="5334000"/>
          </a:xfrm>
        </p:spPr>
        <p:txBody>
          <a:bodyPr/>
          <a:lstStyle/>
          <a:p>
            <a:pPr marL="514350" indent="-514350"/>
            <a:r>
              <a:rPr lang="en-US" dirty="0" smtClean="0"/>
              <a:t>Several studies have examined causes of the seasonally-averaged anomalous circulation pattern [Wang et al., 2014; Hartmann, 2015]</a:t>
            </a: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6356350"/>
            <a:ext cx="1890936" cy="365125"/>
          </a:xfrm>
        </p:spPr>
        <p:txBody>
          <a:bodyPr/>
          <a:lstStyle/>
          <a:p>
            <a:r>
              <a:rPr lang="en-US" dirty="0" smtClean="0"/>
              <a:t>MODES Workshop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 smtClean="0"/>
              <a:t>O. Watt-Meyer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96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01"/>
    </mc:Choice>
    <mc:Fallback xmlns:mv="urn:schemas-microsoft-com:mac:vml" xmlns="">
      <p:transition spd="slow" advTm="8501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8534400" cy="5334000"/>
          </a:xfrm>
        </p:spPr>
        <p:txBody>
          <a:bodyPr/>
          <a:lstStyle/>
          <a:p>
            <a:pPr marL="514350" indent="-514350"/>
            <a:r>
              <a:rPr lang="en-US" dirty="0" smtClean="0"/>
              <a:t>Several studies have examined causes of the </a:t>
            </a:r>
            <a:r>
              <a:rPr lang="en-US" dirty="0"/>
              <a:t>seasonally-averaged anomalous </a:t>
            </a:r>
            <a:r>
              <a:rPr lang="en-US" dirty="0" smtClean="0"/>
              <a:t>circulation pattern [Wang et al., 2014; Hartmann, 2015]</a:t>
            </a:r>
          </a:p>
          <a:p>
            <a:pPr marL="514350" indent="-514350"/>
            <a:r>
              <a:rPr lang="en-US" dirty="0" smtClean="0"/>
              <a:t>Screen et al. [in press] focus on the 7 January 2014 event, and show its decreasing likelihood under global warming and Arctic sea ice loss scenarios</a:t>
            </a: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6356350"/>
            <a:ext cx="1890936" cy="365125"/>
          </a:xfrm>
        </p:spPr>
        <p:txBody>
          <a:bodyPr/>
          <a:lstStyle/>
          <a:p>
            <a:r>
              <a:rPr lang="en-US" dirty="0" smtClean="0"/>
              <a:t>MODES Workshop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 smtClean="0"/>
              <a:t>O. Watt-Meyer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78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01"/>
    </mc:Choice>
    <mc:Fallback xmlns:mv="urn:schemas-microsoft-com:mac:vml" xmlns="">
      <p:transition spd="slow" advTm="8501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8534400" cy="5334000"/>
          </a:xfrm>
        </p:spPr>
        <p:txBody>
          <a:bodyPr>
            <a:normAutofit/>
          </a:bodyPr>
          <a:lstStyle/>
          <a:p>
            <a:pPr marL="514350" indent="-514350"/>
            <a:r>
              <a:rPr lang="en-US" dirty="0" smtClean="0"/>
              <a:t>Several studies have examined causes of the </a:t>
            </a:r>
            <a:r>
              <a:rPr lang="en-US" dirty="0"/>
              <a:t>seasonally-averaged anomalous </a:t>
            </a:r>
            <a:r>
              <a:rPr lang="en-US" dirty="0" smtClean="0"/>
              <a:t>circulation pattern [Wang et al., 2014; Hartmann, 2015]</a:t>
            </a:r>
          </a:p>
          <a:p>
            <a:pPr marL="514350" indent="-514350"/>
            <a:r>
              <a:rPr lang="en-US" dirty="0" smtClean="0"/>
              <a:t>Screen et al. [in press] focus on the 7 January 2014 event, and show its decreasing likelihood under global warming and Arctic sea ice loss scenarios</a:t>
            </a:r>
          </a:p>
          <a:p>
            <a:pPr marL="514350" indent="-514350"/>
            <a:r>
              <a:rPr lang="en-US" dirty="0" smtClean="0"/>
              <a:t>I will use a spectral decomposition to distinguish quasi-stationary (i.e. standing) wave variability from synoptic (i.e. travelling) variability over the 2013/14 winter season, and quantify their relative importance for the 7 January 2014 cold air outbreak</a:t>
            </a:r>
          </a:p>
          <a:p>
            <a:pPr marL="914400" lvl="1" indent="-514350"/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6356350"/>
            <a:ext cx="1890936" cy="365125"/>
          </a:xfrm>
        </p:spPr>
        <p:txBody>
          <a:bodyPr/>
          <a:lstStyle/>
          <a:p>
            <a:r>
              <a:rPr lang="en-US" dirty="0" smtClean="0"/>
              <a:t>MODES Workshop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 smtClean="0"/>
              <a:t>O. Watt-Meyer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01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01"/>
    </mc:Choice>
    <mc:Fallback xmlns:mv="urn:schemas-microsoft-com:mac:vml" xmlns="">
      <p:transition spd="slow" advTm="8501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8534400" cy="53340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Connect atmospheric circulation and surface temperature over North America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Extremes over last two winter seasons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Sub-seasonal evolution over 2013/14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Standing-travelling wave decomposition: theory and application to North American winter circulation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Conclusions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6356350"/>
            <a:ext cx="1890936" cy="365125"/>
          </a:xfrm>
        </p:spPr>
        <p:txBody>
          <a:bodyPr/>
          <a:lstStyle/>
          <a:p>
            <a:r>
              <a:rPr lang="en-US" dirty="0" smtClean="0"/>
              <a:t>MODES Workshop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 smtClean="0"/>
              <a:t>O. Watt-Meyer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2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01"/>
    </mc:Choice>
    <mc:Fallback xmlns:mv="urn:schemas-microsoft-com:mac:vml" xmlns="">
      <p:transition spd="slow" advTm="8501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8534400" cy="5334000"/>
          </a:xfrm>
        </p:spPr>
        <p:txBody>
          <a:bodyPr/>
          <a:lstStyle/>
          <a:p>
            <a:pPr marL="514350" indent="-514350"/>
            <a:r>
              <a:rPr lang="en-US" dirty="0" smtClean="0"/>
              <a:t>NCEP-NCAR Reanalysis 1</a:t>
            </a:r>
          </a:p>
          <a:p>
            <a:pPr marL="914400" lvl="1" indent="-514350"/>
            <a:r>
              <a:rPr lang="en-US" dirty="0" smtClean="0"/>
              <a:t>1958-2015, daily data</a:t>
            </a:r>
          </a:p>
          <a:p>
            <a:pPr marL="514350" indent="-514350"/>
            <a:r>
              <a:rPr lang="en-US" dirty="0" smtClean="0"/>
              <a:t>2m air temperature</a:t>
            </a:r>
          </a:p>
          <a:p>
            <a:pPr marL="914400" lvl="1" indent="-514350"/>
            <a:r>
              <a:rPr lang="en-US" dirty="0" smtClean="0"/>
              <a:t>CENA (Central/Eastern North America): 70-100°W, 26-58°N, following Screen et al. [in press]</a:t>
            </a:r>
          </a:p>
          <a:p>
            <a:pPr marL="514350" indent="-514350"/>
            <a:r>
              <a:rPr lang="en-US" dirty="0" smtClean="0"/>
              <a:t>500hPa </a:t>
            </a:r>
            <a:r>
              <a:rPr lang="en-US" dirty="0" err="1" smtClean="0"/>
              <a:t>geopotential</a:t>
            </a:r>
            <a:r>
              <a:rPr lang="en-US" dirty="0" smtClean="0"/>
              <a:t> height (Z500)</a:t>
            </a:r>
          </a:p>
          <a:p>
            <a:pPr marL="914400" lvl="1" indent="-514350"/>
            <a:r>
              <a:rPr lang="en-US" dirty="0" smtClean="0"/>
              <a:t>DCI (Dipole Circulation Index) to be defined shortly</a:t>
            </a:r>
          </a:p>
          <a:p>
            <a:pPr marL="514350" indent="-514350"/>
            <a:r>
              <a:rPr lang="en-US" dirty="0" smtClean="0"/>
              <a:t>Focus on extended winter season</a:t>
            </a:r>
          </a:p>
          <a:p>
            <a:pPr marL="914400" lvl="1" indent="-514350"/>
            <a:r>
              <a:rPr lang="en-US" dirty="0" smtClean="0"/>
              <a:t>NDJFM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6356350"/>
            <a:ext cx="1890936" cy="365125"/>
          </a:xfrm>
        </p:spPr>
        <p:txBody>
          <a:bodyPr/>
          <a:lstStyle/>
          <a:p>
            <a:r>
              <a:rPr lang="en-US" dirty="0" smtClean="0"/>
              <a:t>MODES Workshop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 smtClean="0"/>
              <a:t>O. Watt-Meyer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43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01"/>
    </mc:Choice>
    <mc:Fallback xmlns:mv="urn:schemas-microsoft-com:mac:vml" xmlns="">
      <p:transition spd="slow" advTm="8501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Circulation-temperature connection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Define Dipole Circulation Index (DCI) to represent strength of ridge-trough over North America: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MODES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6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2267744" y="2564904"/>
            <a:ext cx="4746072" cy="3744416"/>
            <a:chOff x="2267744" y="2564904"/>
            <a:chExt cx="4746072" cy="3744416"/>
          </a:xfrm>
        </p:grpSpPr>
        <p:grpSp>
          <p:nvGrpSpPr>
            <p:cNvPr id="14" name="Group 13"/>
            <p:cNvGrpSpPr/>
            <p:nvPr/>
          </p:nvGrpSpPr>
          <p:grpSpPr>
            <a:xfrm>
              <a:off x="2267744" y="2564904"/>
              <a:ext cx="4619133" cy="3744416"/>
              <a:chOff x="2440067" y="2725443"/>
              <a:chExt cx="4263867" cy="3456426"/>
            </a:xfrm>
          </p:grpSpPr>
          <p:pic>
            <p:nvPicPr>
              <p:cNvPr id="9" name="Picture 8" descr="latlon_clim_Z500_2013-11-01-2014-03-31_NCEP_cons1.pdf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40067" y="2780928"/>
                <a:ext cx="4263867" cy="3400941"/>
              </a:xfrm>
              <a:prstGeom prst="rect">
                <a:avLst/>
              </a:prstGeom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3131840" y="2725443"/>
                <a:ext cx="324036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smtClean="0"/>
                  <a:t>NDJFM Z500 Climatology</a:t>
                </a:r>
                <a:endParaRPr lang="en-US" sz="2000" dirty="0"/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267744" y="5877272"/>
              <a:ext cx="619765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394051" y="5877272"/>
              <a:ext cx="619765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085565"/>
            <a:ext cx="7920880" cy="335323"/>
          </a:xfrm>
          <a:prstGeom prst="rect">
            <a:avLst/>
          </a:prstGeom>
        </p:spPr>
      </p:pic>
      <p:sp>
        <p:nvSpPr>
          <p:cNvPr id="1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 smtClean="0"/>
              <a:t>O. Watt-Meyer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115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12978</TotalTime>
  <Words>1333</Words>
  <Application>Microsoft Office PowerPoint</Application>
  <PresentationFormat>On-screen Show (4:3)</PresentationFormat>
  <Paragraphs>333</Paragraphs>
  <Slides>39</Slides>
  <Notes>38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Applying a standing-travelling wave decomposition to the persistent ridge-trough over North America during winter 2013/14</vt:lpstr>
      <vt:lpstr>Introduction</vt:lpstr>
      <vt:lpstr>Introduction</vt:lpstr>
      <vt:lpstr>Introduction</vt:lpstr>
      <vt:lpstr>Introduction</vt:lpstr>
      <vt:lpstr>Introduction</vt:lpstr>
      <vt:lpstr>Outline</vt:lpstr>
      <vt:lpstr>Data</vt:lpstr>
      <vt:lpstr>Circulation-temperature connection</vt:lpstr>
      <vt:lpstr>Circulation-temperature connection</vt:lpstr>
      <vt:lpstr>Circulation-temperature connection</vt:lpstr>
      <vt:lpstr>Winter-mean extremes of the last 2 years</vt:lpstr>
      <vt:lpstr>Sub-seasonal evolution for 2013/14</vt:lpstr>
      <vt:lpstr>Sub-seasonal evolution for 2013/14</vt:lpstr>
      <vt:lpstr>Standing-travelling wave decomposition</vt:lpstr>
      <vt:lpstr>Standing-travelling wave decomposition</vt:lpstr>
      <vt:lpstr>Standing-travelling wave decomposition</vt:lpstr>
      <vt:lpstr>Standing-travelling wave decomposition</vt:lpstr>
      <vt:lpstr>Standing-travelling wave decomposition</vt:lpstr>
      <vt:lpstr>Standing-travelling wave decomposition</vt:lpstr>
      <vt:lpstr>Standing-travelling wave decomposition</vt:lpstr>
      <vt:lpstr>Variance explained</vt:lpstr>
      <vt:lpstr>Variance explained</vt:lpstr>
      <vt:lpstr>Variance explained</vt:lpstr>
      <vt:lpstr>Wave 1 at 60°N</vt:lpstr>
      <vt:lpstr>Correlations with DCI</vt:lpstr>
      <vt:lpstr>Sub-seasonal evolution for 2013/14</vt:lpstr>
      <vt:lpstr>Sub-seasonal evolution for 2013/14</vt:lpstr>
      <vt:lpstr>Daily distribution of DCI for 2013/14</vt:lpstr>
      <vt:lpstr>Conclusions</vt:lpstr>
      <vt:lpstr>Extra slides</vt:lpstr>
      <vt:lpstr>Extra slides</vt:lpstr>
      <vt:lpstr>Extra slides</vt:lpstr>
      <vt:lpstr>Extra slides</vt:lpstr>
      <vt:lpstr>Extra slides</vt:lpstr>
      <vt:lpstr>Extra slides</vt:lpstr>
      <vt:lpstr>Extra slides</vt:lpstr>
      <vt:lpstr>Sub-seasonal evolution for 2014/15</vt:lpstr>
      <vt:lpstr>Daily distribution of DCI for 2014/5</vt:lpstr>
    </vt:vector>
  </TitlesOfParts>
  <Company>University of Toronto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Oliver Watt-Meyer</dc:creator>
  <cp:lastModifiedBy>Stephanie Shearer</cp:lastModifiedBy>
  <cp:revision>485</cp:revision>
  <dcterms:created xsi:type="dcterms:W3CDTF">2015-08-28T19:10:54Z</dcterms:created>
  <dcterms:modified xsi:type="dcterms:W3CDTF">2015-10-21T23:15:08Z</dcterms:modified>
</cp:coreProperties>
</file>