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gif" ContentType="image/gif"/>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1"/>
    <p:sldMasterId id="2147483664" r:id="rId2"/>
    <p:sldMasterId id="2147483668" r:id="rId3"/>
  </p:sldMasterIdLst>
  <p:notesMasterIdLst>
    <p:notesMasterId r:id="rId40"/>
  </p:notesMasterIdLst>
  <p:sldIdLst>
    <p:sldId id="342" r:id="rId4"/>
    <p:sldId id="284" r:id="rId5"/>
    <p:sldId id="288" r:id="rId6"/>
    <p:sldId id="343" r:id="rId7"/>
    <p:sldId id="344" r:id="rId8"/>
    <p:sldId id="350" r:id="rId9"/>
    <p:sldId id="355" r:id="rId10"/>
    <p:sldId id="345" r:id="rId11"/>
    <p:sldId id="398" r:id="rId12"/>
    <p:sldId id="400" r:id="rId13"/>
    <p:sldId id="401" r:id="rId14"/>
    <p:sldId id="379" r:id="rId15"/>
    <p:sldId id="380" r:id="rId16"/>
    <p:sldId id="381" r:id="rId17"/>
    <p:sldId id="382" r:id="rId18"/>
    <p:sldId id="383" r:id="rId19"/>
    <p:sldId id="384" r:id="rId20"/>
    <p:sldId id="385" r:id="rId21"/>
    <p:sldId id="406" r:id="rId22"/>
    <p:sldId id="408" r:id="rId23"/>
    <p:sldId id="409" r:id="rId24"/>
    <p:sldId id="386" r:id="rId25"/>
    <p:sldId id="403" r:id="rId26"/>
    <p:sldId id="405" r:id="rId27"/>
    <p:sldId id="412" r:id="rId28"/>
    <p:sldId id="411" r:id="rId29"/>
    <p:sldId id="391" r:id="rId30"/>
    <p:sldId id="395" r:id="rId31"/>
    <p:sldId id="358" r:id="rId32"/>
    <p:sldId id="359" r:id="rId33"/>
    <p:sldId id="360" r:id="rId34"/>
    <p:sldId id="361" r:id="rId35"/>
    <p:sldId id="362" r:id="rId36"/>
    <p:sldId id="356" r:id="rId37"/>
    <p:sldId id="293" r:id="rId38"/>
    <p:sldId id="352" r:id="rId3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4D4D4"/>
    <a:srgbClr val="C229FF"/>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55" d="100"/>
          <a:sy n="55" d="100"/>
        </p:scale>
        <p:origin x="-1664" y="-96"/>
      </p:cViewPr>
      <p:guideLst>
        <p:guide orient="horz" pos="2160"/>
        <p:guide pos="2880"/>
      </p:guideLst>
    </p:cSldViewPr>
  </p:slideViewPr>
  <p:notesTextViewPr>
    <p:cViewPr>
      <p:scale>
        <a:sx n="100" d="100"/>
        <a:sy n="100" d="100"/>
      </p:scale>
      <p:origin x="0" y="0"/>
    </p:cViewPr>
  </p:notesTextViewPr>
  <p:sorterViewPr>
    <p:cViewPr>
      <p:scale>
        <a:sx n="89" d="100"/>
        <a:sy n="89" d="100"/>
      </p:scale>
      <p:origin x="0" y="3776"/>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slide" Target="slides/slide26.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 Target="slides/slide1.xml"/><Relationship Id="rId5" Type="http://schemas.openxmlformats.org/officeDocument/2006/relationships/slide" Target="slides/slide2.xml"/><Relationship Id="rId30" Type="http://schemas.openxmlformats.org/officeDocument/2006/relationships/slide" Target="slides/slide27.xml"/><Relationship Id="rId31" Type="http://schemas.openxmlformats.org/officeDocument/2006/relationships/slide" Target="slides/slide28.xml"/><Relationship Id="rId32" Type="http://schemas.openxmlformats.org/officeDocument/2006/relationships/slide" Target="slides/slide29.xml"/><Relationship Id="rId9" Type="http://schemas.openxmlformats.org/officeDocument/2006/relationships/slide" Target="slides/slide6.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33" Type="http://schemas.openxmlformats.org/officeDocument/2006/relationships/slide" Target="slides/slide30.xml"/><Relationship Id="rId34" Type="http://schemas.openxmlformats.org/officeDocument/2006/relationships/slide" Target="slides/slide31.xml"/><Relationship Id="rId35" Type="http://schemas.openxmlformats.org/officeDocument/2006/relationships/slide" Target="slides/slide32.xml"/><Relationship Id="rId36" Type="http://schemas.openxmlformats.org/officeDocument/2006/relationships/slide" Target="slides/slide33.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37" Type="http://schemas.openxmlformats.org/officeDocument/2006/relationships/slide" Target="slides/slide34.xml"/><Relationship Id="rId38" Type="http://schemas.openxmlformats.org/officeDocument/2006/relationships/slide" Target="slides/slide35.xml"/><Relationship Id="rId39" Type="http://schemas.openxmlformats.org/officeDocument/2006/relationships/slide" Target="slides/slide36.xml"/><Relationship Id="rId40" Type="http://schemas.openxmlformats.org/officeDocument/2006/relationships/notesMaster" Target="notesMasters/notesMaster1.xml"/><Relationship Id="rId41" Type="http://schemas.openxmlformats.org/officeDocument/2006/relationships/printerSettings" Target="printerSettings/printerSettings1.bin"/><Relationship Id="rId42" Type="http://schemas.openxmlformats.org/officeDocument/2006/relationships/presProps" Target="presProps.xml"/><Relationship Id="rId43" Type="http://schemas.openxmlformats.org/officeDocument/2006/relationships/viewProps" Target="viewProps.xml"/><Relationship Id="rId44" Type="http://schemas.openxmlformats.org/officeDocument/2006/relationships/theme" Target="theme/theme1.xml"/><Relationship Id="rId4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EDA3798-7892-4B11-821F-111019C2FF62}" type="datetimeFigureOut">
              <a:rPr lang="en-US" smtClean="0"/>
              <a:pPr/>
              <a:t>5/26/16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A6BCCF9-2A3C-4450-AE7B-D190188ACF83}" type="slidenum">
              <a:rPr lang="en-US" smtClean="0"/>
              <a:pPr/>
              <a:t>‹#›</a:t>
            </a:fld>
            <a:endParaRPr lang="en-US"/>
          </a:p>
        </p:txBody>
      </p:sp>
    </p:spTree>
    <p:extLst>
      <p:ext uri="{BB962C8B-B14F-4D97-AF65-F5344CB8AC3E}">
        <p14:creationId xmlns:p14="http://schemas.microsoft.com/office/powerpoint/2010/main" val="29552367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6BCCF9-2A3C-4450-AE7B-D190188ACF83}" type="slidenum">
              <a:rPr lang="en-US" smtClean="0"/>
              <a:pPr/>
              <a:t>8</a:t>
            </a:fld>
            <a:endParaRPr lang="en-US"/>
          </a:p>
        </p:txBody>
      </p:sp>
    </p:spTree>
    <p:extLst>
      <p:ext uri="{BB962C8B-B14F-4D97-AF65-F5344CB8AC3E}">
        <p14:creationId xmlns:p14="http://schemas.microsoft.com/office/powerpoint/2010/main" val="10776696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www.washingtonpost.com</a:t>
            </a:r>
            <a:r>
              <a:rPr lang="en-US" dirty="0" smtClean="0"/>
              <a:t>/blogs/capital-weather-gang/</a:t>
            </a:r>
            <a:r>
              <a:rPr lang="en-US" dirty="0" err="1" smtClean="0"/>
              <a:t>wp</a:t>
            </a:r>
            <a:r>
              <a:rPr lang="en-US" dirty="0" smtClean="0"/>
              <a:t>/2015/08/10/central-and-eastern-</a:t>
            </a:r>
            <a:r>
              <a:rPr lang="en-US" dirty="0" err="1" smtClean="0"/>
              <a:t>europe</a:t>
            </a:r>
            <a:r>
              <a:rPr lang="en-US" dirty="0" smtClean="0"/>
              <a:t>-simmering-in-historic-heat-wave/</a:t>
            </a:r>
          </a:p>
          <a:p>
            <a:r>
              <a:rPr lang="en-US" dirty="0" smtClean="0"/>
              <a:t>http://</a:t>
            </a:r>
            <a:r>
              <a:rPr lang="en-US" dirty="0" err="1" smtClean="0"/>
              <a:t>thinkprogress.org</a:t>
            </a:r>
            <a:r>
              <a:rPr lang="en-US" dirty="0" smtClean="0"/>
              <a:t>/climate/2015/08/10/3689813/heat-wave-middle-east/</a:t>
            </a:r>
          </a:p>
          <a:p>
            <a:r>
              <a:rPr lang="en-US" dirty="0" smtClean="0"/>
              <a:t>The Rocky Fire burning about 200 miles northeast of San Francisco grew on Tuesday to 69,600 acres, and was 20% contained as of Wednesday morning. </a:t>
            </a:r>
            <a:endParaRPr lang="en-US" dirty="0"/>
          </a:p>
        </p:txBody>
      </p:sp>
      <p:sp>
        <p:nvSpPr>
          <p:cNvPr id="4" name="Slide Number Placeholder 3"/>
          <p:cNvSpPr>
            <a:spLocks noGrp="1"/>
          </p:cNvSpPr>
          <p:nvPr>
            <p:ph type="sldNum" sz="quarter" idx="10"/>
          </p:nvPr>
        </p:nvSpPr>
        <p:spPr/>
        <p:txBody>
          <a:bodyPr/>
          <a:lstStyle/>
          <a:p>
            <a:pPr>
              <a:defRPr/>
            </a:pPr>
            <a:fld id="{502DC7DA-D02C-47CE-B485-57768C271B67}" type="slidenum">
              <a:rPr lang="en-US" smtClean="0"/>
              <a:pPr>
                <a:defRPr/>
              </a:pPr>
              <a:t>23</a:t>
            </a:fld>
            <a:endParaRPr lang="en-US"/>
          </a:p>
        </p:txBody>
      </p:sp>
    </p:spTree>
    <p:extLst>
      <p:ext uri="{BB962C8B-B14F-4D97-AF65-F5344CB8AC3E}">
        <p14:creationId xmlns:p14="http://schemas.microsoft.com/office/powerpoint/2010/main" val="7479897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www.washingtonpost.com</a:t>
            </a:r>
            <a:r>
              <a:rPr lang="en-US" dirty="0" smtClean="0"/>
              <a:t>/blogs/capital-weather-gang/</a:t>
            </a:r>
            <a:r>
              <a:rPr lang="en-US" dirty="0" err="1" smtClean="0"/>
              <a:t>wp</a:t>
            </a:r>
            <a:r>
              <a:rPr lang="en-US" dirty="0" smtClean="0"/>
              <a:t>/2015/08/10/central-and-eastern-</a:t>
            </a:r>
            <a:r>
              <a:rPr lang="en-US" dirty="0" err="1" smtClean="0"/>
              <a:t>europe</a:t>
            </a:r>
            <a:r>
              <a:rPr lang="en-US" dirty="0" smtClean="0"/>
              <a:t>-simmering-in-historic-heat-wave/</a:t>
            </a:r>
          </a:p>
          <a:p>
            <a:r>
              <a:rPr lang="en-US" dirty="0" smtClean="0"/>
              <a:t>http://</a:t>
            </a:r>
            <a:r>
              <a:rPr lang="en-US" dirty="0" err="1" smtClean="0"/>
              <a:t>thinkprogress.org</a:t>
            </a:r>
            <a:r>
              <a:rPr lang="en-US" dirty="0" smtClean="0"/>
              <a:t>/climate/2015/08/10/3689813/heat-wave-middle-east/</a:t>
            </a:r>
          </a:p>
          <a:p>
            <a:r>
              <a:rPr lang="en-US" dirty="0" smtClean="0"/>
              <a:t>The Rocky Fire burning about 200 miles northeast of San Francisco grew on Tuesday to 69,600 acres, and was 20% contained as of Wednesday morning. </a:t>
            </a:r>
          </a:p>
          <a:p>
            <a:r>
              <a:rPr lang="en-US" dirty="0" smtClean="0"/>
              <a:t>https://</a:t>
            </a:r>
            <a:r>
              <a:rPr lang="en-US" dirty="0" err="1" smtClean="0"/>
              <a:t>theconversation.com</a:t>
            </a:r>
            <a:r>
              <a:rPr lang="en-US" dirty="0" smtClean="0"/>
              <a:t>/wildfires-in-west-have-gotten-bigger-more-frequent-and-longer-since-the-1980s-42993?utm_medium=</a:t>
            </a:r>
            <a:r>
              <a:rPr lang="en-US" dirty="0" err="1" smtClean="0"/>
              <a:t>email&amp;utm_campaign</a:t>
            </a:r>
            <a:r>
              <a:rPr lang="en-US" dirty="0" smtClean="0"/>
              <a:t>=Latest%20from%20The%20Conversation%20for%20May%2023%202016%20-%204908&amp;utm_content=Latest%20from%20The%20Conversation%20for%20May%2023%202016%20-%204908+CID_c399e597e967a555ae26fd28ecb2816d&amp;utm_source=</a:t>
            </a:r>
            <a:r>
              <a:rPr lang="en-US" dirty="0" err="1" smtClean="0"/>
              <a:t>campaign_monitor_us&amp;utm_term</a:t>
            </a:r>
            <a:r>
              <a:rPr lang="en-US" smtClean="0"/>
              <a:t>=Wildfires%20in%20West%20have%20gotten%20bigger%20more%20frequent%20and%20longer%20since%20the%201980s</a:t>
            </a:r>
            <a:endParaRPr lang="en-US" dirty="0"/>
          </a:p>
        </p:txBody>
      </p:sp>
      <p:sp>
        <p:nvSpPr>
          <p:cNvPr id="4" name="Slide Number Placeholder 3"/>
          <p:cNvSpPr>
            <a:spLocks noGrp="1"/>
          </p:cNvSpPr>
          <p:nvPr>
            <p:ph type="sldNum" sz="quarter" idx="10"/>
          </p:nvPr>
        </p:nvSpPr>
        <p:spPr/>
        <p:txBody>
          <a:bodyPr/>
          <a:lstStyle/>
          <a:p>
            <a:pPr>
              <a:defRPr/>
            </a:pPr>
            <a:fld id="{502DC7DA-D02C-47CE-B485-57768C271B67}" type="slidenum">
              <a:rPr lang="en-US" smtClean="0"/>
              <a:pPr>
                <a:defRPr/>
              </a:pPr>
              <a:t>24</a:t>
            </a:fld>
            <a:endParaRPr lang="en-US"/>
          </a:p>
        </p:txBody>
      </p:sp>
    </p:spTree>
    <p:extLst>
      <p:ext uri="{BB962C8B-B14F-4D97-AF65-F5344CB8AC3E}">
        <p14:creationId xmlns:p14="http://schemas.microsoft.com/office/powerpoint/2010/main" val="7479897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www.washingtonpost.com</a:t>
            </a:r>
            <a:r>
              <a:rPr lang="en-US" dirty="0" smtClean="0"/>
              <a:t>/blogs/capital-weather-gang/</a:t>
            </a:r>
            <a:r>
              <a:rPr lang="en-US" dirty="0" err="1" smtClean="0"/>
              <a:t>wp</a:t>
            </a:r>
            <a:r>
              <a:rPr lang="en-US" dirty="0" smtClean="0"/>
              <a:t>/2015/08/10/central-and-eastern-</a:t>
            </a:r>
            <a:r>
              <a:rPr lang="en-US" dirty="0" err="1" smtClean="0"/>
              <a:t>europe</a:t>
            </a:r>
            <a:r>
              <a:rPr lang="en-US" dirty="0" smtClean="0"/>
              <a:t>-simmering-in-historic-heat-wave/</a:t>
            </a:r>
          </a:p>
          <a:p>
            <a:r>
              <a:rPr lang="en-US" dirty="0" smtClean="0"/>
              <a:t>http://</a:t>
            </a:r>
            <a:r>
              <a:rPr lang="en-US" dirty="0" err="1" smtClean="0"/>
              <a:t>thinkprogress.org</a:t>
            </a:r>
            <a:r>
              <a:rPr lang="en-US" dirty="0" smtClean="0"/>
              <a:t>/climate/2015/08/10/3689813/heat-wave-middle-east/</a:t>
            </a:r>
          </a:p>
          <a:p>
            <a:r>
              <a:rPr lang="en-US" dirty="0" smtClean="0"/>
              <a:t>The Rocky Fire burning about 200 miles northeast of San Francisco grew on Tuesday to 69,600 acres, and was 20% contained as of Wednesday morning. </a:t>
            </a:r>
            <a:endParaRPr lang="en-US" dirty="0"/>
          </a:p>
        </p:txBody>
      </p:sp>
      <p:sp>
        <p:nvSpPr>
          <p:cNvPr id="4" name="Slide Number Placeholder 3"/>
          <p:cNvSpPr>
            <a:spLocks noGrp="1"/>
          </p:cNvSpPr>
          <p:nvPr>
            <p:ph type="sldNum" sz="quarter" idx="10"/>
          </p:nvPr>
        </p:nvSpPr>
        <p:spPr/>
        <p:txBody>
          <a:bodyPr/>
          <a:lstStyle/>
          <a:p>
            <a:pPr>
              <a:defRPr/>
            </a:pPr>
            <a:fld id="{502DC7DA-D02C-47CE-B485-57768C271B67}" type="slidenum">
              <a:rPr lang="en-US" smtClean="0"/>
              <a:pPr>
                <a:defRPr/>
              </a:pPr>
              <a:t>26</a:t>
            </a:fld>
            <a:endParaRPr lang="en-US"/>
          </a:p>
        </p:txBody>
      </p:sp>
    </p:spTree>
    <p:extLst>
      <p:ext uri="{BB962C8B-B14F-4D97-AF65-F5344CB8AC3E}">
        <p14:creationId xmlns:p14="http://schemas.microsoft.com/office/powerpoint/2010/main" val="7479897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xfrm>
            <a:off x="0" y="6470650"/>
            <a:ext cx="1828800" cy="514350"/>
          </a:xfrm>
          <a:prstGeom prst="rect">
            <a:avLst/>
          </a:prstGeom>
          <a:ln/>
        </p:spPr>
        <p:txBody>
          <a:bodyPr/>
          <a:lstStyle>
            <a:lvl1pPr>
              <a:defRPr/>
            </a:lvl1pPr>
          </a:lstStyle>
          <a:p>
            <a:pPr fontAlgn="base">
              <a:spcBef>
                <a:spcPct val="0"/>
              </a:spcBef>
              <a:spcAft>
                <a:spcPct val="0"/>
              </a:spcAft>
              <a:defRPr/>
            </a:pPr>
            <a:endParaRPr lang="en-US" sz="2400">
              <a:solidFill>
                <a:srgbClr val="000000"/>
              </a:solidFill>
              <a:latin typeface="Comic Sans MS" pitchFamily="66" charset="0"/>
              <a:cs typeface="Arial" charset="0"/>
            </a:endParaRPr>
          </a:p>
        </p:txBody>
      </p:sp>
      <p:sp>
        <p:nvSpPr>
          <p:cNvPr id="5" name="Rectangle 3"/>
          <p:cNvSpPr>
            <a:spLocks noGrp="1" noChangeArrowheads="1"/>
          </p:cNvSpPr>
          <p:nvPr>
            <p:ph type="ftr" sz="quarter" idx="11"/>
          </p:nvPr>
        </p:nvSpPr>
        <p:spPr>
          <a:xfrm>
            <a:off x="3149600" y="6229350"/>
            <a:ext cx="2844800" cy="514350"/>
          </a:xfrm>
          <a:prstGeom prst="rect">
            <a:avLst/>
          </a:prstGeom>
          <a:ln/>
        </p:spPr>
        <p:txBody>
          <a:bodyPr/>
          <a:lstStyle>
            <a:lvl1pPr>
              <a:defRPr/>
            </a:lvl1pPr>
          </a:lstStyle>
          <a:p>
            <a:pPr fontAlgn="base">
              <a:spcBef>
                <a:spcPct val="0"/>
              </a:spcBef>
              <a:spcAft>
                <a:spcPct val="0"/>
              </a:spcAft>
              <a:defRPr/>
            </a:pPr>
            <a:endParaRPr lang="en-US" sz="2400">
              <a:solidFill>
                <a:srgbClr val="000000"/>
              </a:solidFill>
              <a:latin typeface="Comic Sans MS" pitchFamily="66" charset="0"/>
              <a:cs typeface="Arial" charset="0"/>
            </a:endParaRPr>
          </a:p>
        </p:txBody>
      </p:sp>
      <p:sp>
        <p:nvSpPr>
          <p:cNvPr id="6" name="Rectangle 4"/>
          <p:cNvSpPr>
            <a:spLocks noGrp="1" noChangeArrowheads="1"/>
          </p:cNvSpPr>
          <p:nvPr>
            <p:ph type="sldNum" sz="quarter" idx="12"/>
          </p:nvPr>
        </p:nvSpPr>
        <p:spPr>
          <a:xfrm>
            <a:off x="6604000" y="6229350"/>
            <a:ext cx="1828800" cy="514350"/>
          </a:xfrm>
          <a:prstGeom prst="rect">
            <a:avLst/>
          </a:prstGeom>
          <a:ln/>
        </p:spPr>
        <p:txBody>
          <a:bodyPr/>
          <a:lstStyle>
            <a:lvl1pPr>
              <a:defRPr/>
            </a:lvl1pPr>
          </a:lstStyle>
          <a:p>
            <a:pPr fontAlgn="base">
              <a:spcBef>
                <a:spcPct val="0"/>
              </a:spcBef>
              <a:spcAft>
                <a:spcPct val="0"/>
              </a:spcAft>
              <a:defRPr/>
            </a:pPr>
            <a:fld id="{9916A939-E486-4147-A49A-3120207D1C55}" type="slidenum">
              <a:rPr lang="en-US" sz="2400">
                <a:solidFill>
                  <a:srgbClr val="000000"/>
                </a:solidFill>
                <a:latin typeface="Comic Sans MS" pitchFamily="66" charset="0"/>
                <a:cs typeface="Arial" charset="0"/>
              </a:rPr>
              <a:pPr fontAlgn="base">
                <a:spcBef>
                  <a:spcPct val="0"/>
                </a:spcBef>
                <a:spcAft>
                  <a:spcPct val="0"/>
                </a:spcAft>
                <a:defRPr/>
              </a:pPr>
              <a:t>‹#›</a:t>
            </a:fld>
            <a:endParaRPr lang="en-US" sz="2400">
              <a:solidFill>
                <a:srgbClr val="000000"/>
              </a:solidFill>
              <a:latin typeface="Comic Sans MS" pitchFamily="66" charset="0"/>
              <a:cs typeface="Arial" charset="0"/>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 Id="rId3"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5.xml"/><Relationship Id="rId4" Type="http://schemas.openxmlformats.org/officeDocument/2006/relationships/theme" Target="../theme/theme3.xml"/><Relationship Id="rId5" Type="http://schemas.openxmlformats.org/officeDocument/2006/relationships/image" Target="../media/image1.jpeg"/><Relationship Id="rId1" Type="http://schemas.openxmlformats.org/officeDocument/2006/relationships/slideLayout" Target="../slideLayouts/slideLayout3.xml"/><Relationship Id="rId2"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50000">
              <a:srgbClr val="0000FF"/>
            </a:gs>
            <a:gs pos="100000">
              <a:schemeClr val="accent2">
                <a:lumMod val="5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3076" name="Picture 7" descr="NCA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8477250" y="6403975"/>
            <a:ext cx="666750" cy="45402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63" r:id="rId1"/>
  </p:sldLayoutIdLst>
  <p:txStyles>
    <p:titleStyle>
      <a:lvl1pPr algn="ctr" rtl="0" eaLnBrk="0" fontAlgn="base" hangingPunct="0">
        <a:spcBef>
          <a:spcPct val="0"/>
        </a:spcBef>
        <a:spcAft>
          <a:spcPct val="0"/>
        </a:spcAft>
        <a:defRPr sz="3600" b="1">
          <a:solidFill>
            <a:srgbClr val="FF0000"/>
          </a:solidFill>
          <a:latin typeface="+mj-lt"/>
          <a:ea typeface="+mj-ea"/>
          <a:cs typeface="+mj-cs"/>
        </a:defRPr>
      </a:lvl1pPr>
      <a:lvl2pPr algn="ctr" rtl="0" eaLnBrk="0" fontAlgn="base" hangingPunct="0">
        <a:spcBef>
          <a:spcPct val="0"/>
        </a:spcBef>
        <a:spcAft>
          <a:spcPct val="0"/>
        </a:spcAft>
        <a:defRPr sz="3600" b="1">
          <a:solidFill>
            <a:srgbClr val="FF0000"/>
          </a:solidFill>
          <a:latin typeface="Times New Roman" pitchFamily="18" charset="0"/>
        </a:defRPr>
      </a:lvl2pPr>
      <a:lvl3pPr algn="ctr" rtl="0" eaLnBrk="0" fontAlgn="base" hangingPunct="0">
        <a:spcBef>
          <a:spcPct val="0"/>
        </a:spcBef>
        <a:spcAft>
          <a:spcPct val="0"/>
        </a:spcAft>
        <a:defRPr sz="3600" b="1">
          <a:solidFill>
            <a:srgbClr val="FF0000"/>
          </a:solidFill>
          <a:latin typeface="Times New Roman" pitchFamily="18" charset="0"/>
        </a:defRPr>
      </a:lvl3pPr>
      <a:lvl4pPr algn="ctr" rtl="0" eaLnBrk="0" fontAlgn="base" hangingPunct="0">
        <a:spcBef>
          <a:spcPct val="0"/>
        </a:spcBef>
        <a:spcAft>
          <a:spcPct val="0"/>
        </a:spcAft>
        <a:defRPr sz="3600" b="1">
          <a:solidFill>
            <a:srgbClr val="FF0000"/>
          </a:solidFill>
          <a:latin typeface="Times New Roman" pitchFamily="18" charset="0"/>
        </a:defRPr>
      </a:lvl4pPr>
      <a:lvl5pPr algn="ctr" rtl="0" eaLnBrk="0" fontAlgn="base" hangingPunct="0">
        <a:spcBef>
          <a:spcPct val="0"/>
        </a:spcBef>
        <a:spcAft>
          <a:spcPct val="0"/>
        </a:spcAft>
        <a:defRPr sz="3600" b="1">
          <a:solidFill>
            <a:srgbClr val="FF0000"/>
          </a:solidFill>
          <a:latin typeface="Times New Roman" pitchFamily="18" charset="0"/>
        </a:defRPr>
      </a:lvl5pPr>
      <a:lvl6pPr marL="457200" algn="ctr" rtl="0" eaLnBrk="0" fontAlgn="base" hangingPunct="0">
        <a:spcBef>
          <a:spcPct val="0"/>
        </a:spcBef>
        <a:spcAft>
          <a:spcPct val="0"/>
        </a:spcAft>
        <a:defRPr sz="3600" b="1">
          <a:solidFill>
            <a:srgbClr val="FF0000"/>
          </a:solidFill>
          <a:latin typeface="Times New Roman" pitchFamily="18" charset="0"/>
        </a:defRPr>
      </a:lvl6pPr>
      <a:lvl7pPr marL="914400" algn="ctr" rtl="0" eaLnBrk="0" fontAlgn="base" hangingPunct="0">
        <a:spcBef>
          <a:spcPct val="0"/>
        </a:spcBef>
        <a:spcAft>
          <a:spcPct val="0"/>
        </a:spcAft>
        <a:defRPr sz="3600" b="1">
          <a:solidFill>
            <a:srgbClr val="FF0000"/>
          </a:solidFill>
          <a:latin typeface="Times New Roman" pitchFamily="18" charset="0"/>
        </a:defRPr>
      </a:lvl7pPr>
      <a:lvl8pPr marL="1371600" algn="ctr" rtl="0" eaLnBrk="0" fontAlgn="base" hangingPunct="0">
        <a:spcBef>
          <a:spcPct val="0"/>
        </a:spcBef>
        <a:spcAft>
          <a:spcPct val="0"/>
        </a:spcAft>
        <a:defRPr sz="3600" b="1">
          <a:solidFill>
            <a:srgbClr val="FF0000"/>
          </a:solidFill>
          <a:latin typeface="Times New Roman" pitchFamily="18" charset="0"/>
        </a:defRPr>
      </a:lvl8pPr>
      <a:lvl9pPr marL="1828800" algn="ctr" rtl="0" eaLnBrk="0" fontAlgn="base" hangingPunct="0">
        <a:spcBef>
          <a:spcPct val="0"/>
        </a:spcBef>
        <a:spcAft>
          <a:spcPct val="0"/>
        </a:spcAft>
        <a:defRPr sz="3600" b="1">
          <a:solidFill>
            <a:srgbClr val="FF0000"/>
          </a:solidFill>
          <a:latin typeface="Times New Roman" pitchFamily="18" charset="0"/>
        </a:defRPr>
      </a:lvl9pPr>
    </p:titleStyle>
    <p:bodyStyle>
      <a:lvl1pPr marL="342900" indent="-342900" algn="l" rtl="0" eaLnBrk="0" fontAlgn="base" hangingPunct="0">
        <a:spcBef>
          <a:spcPct val="20000"/>
        </a:spcBef>
        <a:spcAft>
          <a:spcPct val="0"/>
        </a:spcAft>
        <a:buClr>
          <a:srgbClr val="FF0000"/>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FF0000"/>
        </a:buClr>
        <a:buChar char="–"/>
        <a:defRPr sz="2800">
          <a:solidFill>
            <a:schemeClr val="tx1"/>
          </a:solidFill>
          <a:latin typeface="+mn-lt"/>
        </a:defRPr>
      </a:lvl2pPr>
      <a:lvl3pPr marL="1143000" indent="-228600" algn="l" rtl="0" eaLnBrk="0" fontAlgn="base" hangingPunct="0">
        <a:spcBef>
          <a:spcPct val="20000"/>
        </a:spcBef>
        <a:spcAft>
          <a:spcPct val="0"/>
        </a:spcAft>
        <a:buClr>
          <a:srgbClr val="FF0000"/>
        </a:buClr>
        <a:buChar char="•"/>
        <a:defRPr sz="2400">
          <a:solidFill>
            <a:schemeClr val="tx1"/>
          </a:solidFill>
          <a:latin typeface="+mn-lt"/>
        </a:defRPr>
      </a:lvl3pPr>
      <a:lvl4pPr marL="1600200" indent="-228600" algn="l" rtl="0" eaLnBrk="0" fontAlgn="base" hangingPunct="0">
        <a:spcBef>
          <a:spcPct val="20000"/>
        </a:spcBef>
        <a:spcAft>
          <a:spcPct val="0"/>
        </a:spcAft>
        <a:buClr>
          <a:srgbClr val="FF0000"/>
        </a:buClr>
        <a:buChar char="–"/>
        <a:defRPr sz="2000">
          <a:solidFill>
            <a:schemeClr val="tx1"/>
          </a:solidFill>
          <a:latin typeface="+mn-lt"/>
        </a:defRPr>
      </a:lvl4pPr>
      <a:lvl5pPr marL="2057400" indent="-228600" algn="l" rtl="0" eaLnBrk="0" fontAlgn="base" hangingPunct="0">
        <a:spcBef>
          <a:spcPct val="20000"/>
        </a:spcBef>
        <a:spcAft>
          <a:spcPct val="0"/>
        </a:spcAft>
        <a:buClr>
          <a:srgbClr val="FF0000"/>
        </a:buClr>
        <a:buChar char="»"/>
        <a:defRPr sz="2000">
          <a:solidFill>
            <a:schemeClr val="tx1"/>
          </a:solidFill>
          <a:latin typeface="+mn-lt"/>
        </a:defRPr>
      </a:lvl5pPr>
      <a:lvl6pPr marL="2514600" indent="-228600" algn="l" rtl="0" eaLnBrk="0" fontAlgn="base" hangingPunct="0">
        <a:spcBef>
          <a:spcPct val="20000"/>
        </a:spcBef>
        <a:spcAft>
          <a:spcPct val="0"/>
        </a:spcAft>
        <a:buClr>
          <a:srgbClr val="FF0000"/>
        </a:buClr>
        <a:buChar char="»"/>
        <a:defRPr sz="2000">
          <a:solidFill>
            <a:schemeClr val="tx1"/>
          </a:solidFill>
          <a:latin typeface="+mn-lt"/>
        </a:defRPr>
      </a:lvl6pPr>
      <a:lvl7pPr marL="2971800" indent="-228600" algn="l" rtl="0" eaLnBrk="0" fontAlgn="base" hangingPunct="0">
        <a:spcBef>
          <a:spcPct val="20000"/>
        </a:spcBef>
        <a:spcAft>
          <a:spcPct val="0"/>
        </a:spcAft>
        <a:buClr>
          <a:srgbClr val="FF0000"/>
        </a:buClr>
        <a:buChar char="»"/>
        <a:defRPr sz="2000">
          <a:solidFill>
            <a:schemeClr val="tx1"/>
          </a:solidFill>
          <a:latin typeface="+mn-lt"/>
        </a:defRPr>
      </a:lvl7pPr>
      <a:lvl8pPr marL="3429000" indent="-228600" algn="l" rtl="0" eaLnBrk="0" fontAlgn="base" hangingPunct="0">
        <a:spcBef>
          <a:spcPct val="20000"/>
        </a:spcBef>
        <a:spcAft>
          <a:spcPct val="0"/>
        </a:spcAft>
        <a:buClr>
          <a:srgbClr val="FF0000"/>
        </a:buClr>
        <a:buChar char="»"/>
        <a:defRPr sz="2000">
          <a:solidFill>
            <a:schemeClr val="tx1"/>
          </a:solidFill>
          <a:latin typeface="+mn-lt"/>
        </a:defRPr>
      </a:lvl8pPr>
      <a:lvl9pPr marL="3886200" indent="-228600" algn="l" rtl="0" eaLnBrk="0" fontAlgn="base" hangingPunct="0">
        <a:spcBef>
          <a:spcPct val="20000"/>
        </a:spcBef>
        <a:spcAft>
          <a:spcPct val="0"/>
        </a:spcAft>
        <a:buClr>
          <a:srgbClr val="FF0000"/>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50000">
              <a:srgbClr val="0000FF"/>
            </a:gs>
            <a:gs pos="100000">
              <a:schemeClr val="accent2">
                <a:lumMod val="5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lt1" tx1="dk1" bg2="lt2" tx2="dk2" accent1="accent1" accent2="accent2" accent3="accent3" accent4="accent4" accent5="accent5" accent6="accent6" hlink="hlink" folHlink="folHlink"/>
  <p:sldLayoutIdLst>
    <p:sldLayoutId id="2147483667" r:id="rId1"/>
  </p:sldLayoutIdLst>
  <p:txStyles>
    <p:titleStyle>
      <a:lvl1pPr algn="ctr" rtl="0" eaLnBrk="0" fontAlgn="base" hangingPunct="0">
        <a:spcBef>
          <a:spcPct val="0"/>
        </a:spcBef>
        <a:spcAft>
          <a:spcPct val="0"/>
        </a:spcAft>
        <a:defRPr sz="3600" b="1">
          <a:solidFill>
            <a:srgbClr val="FF0000"/>
          </a:solidFill>
          <a:latin typeface="+mj-lt"/>
          <a:ea typeface="+mj-ea"/>
          <a:cs typeface="+mj-cs"/>
        </a:defRPr>
      </a:lvl1pPr>
      <a:lvl2pPr algn="ctr" rtl="0" eaLnBrk="0" fontAlgn="base" hangingPunct="0">
        <a:spcBef>
          <a:spcPct val="0"/>
        </a:spcBef>
        <a:spcAft>
          <a:spcPct val="0"/>
        </a:spcAft>
        <a:defRPr sz="3600" b="1">
          <a:solidFill>
            <a:srgbClr val="FF0000"/>
          </a:solidFill>
          <a:latin typeface="Times New Roman" pitchFamily="18" charset="0"/>
        </a:defRPr>
      </a:lvl2pPr>
      <a:lvl3pPr algn="ctr" rtl="0" eaLnBrk="0" fontAlgn="base" hangingPunct="0">
        <a:spcBef>
          <a:spcPct val="0"/>
        </a:spcBef>
        <a:spcAft>
          <a:spcPct val="0"/>
        </a:spcAft>
        <a:defRPr sz="3600" b="1">
          <a:solidFill>
            <a:srgbClr val="FF0000"/>
          </a:solidFill>
          <a:latin typeface="Times New Roman" pitchFamily="18" charset="0"/>
        </a:defRPr>
      </a:lvl3pPr>
      <a:lvl4pPr algn="ctr" rtl="0" eaLnBrk="0" fontAlgn="base" hangingPunct="0">
        <a:spcBef>
          <a:spcPct val="0"/>
        </a:spcBef>
        <a:spcAft>
          <a:spcPct val="0"/>
        </a:spcAft>
        <a:defRPr sz="3600" b="1">
          <a:solidFill>
            <a:srgbClr val="FF0000"/>
          </a:solidFill>
          <a:latin typeface="Times New Roman" pitchFamily="18" charset="0"/>
        </a:defRPr>
      </a:lvl4pPr>
      <a:lvl5pPr algn="ctr" rtl="0" eaLnBrk="0" fontAlgn="base" hangingPunct="0">
        <a:spcBef>
          <a:spcPct val="0"/>
        </a:spcBef>
        <a:spcAft>
          <a:spcPct val="0"/>
        </a:spcAft>
        <a:defRPr sz="3600" b="1">
          <a:solidFill>
            <a:srgbClr val="FF0000"/>
          </a:solidFill>
          <a:latin typeface="Times New Roman" pitchFamily="18" charset="0"/>
        </a:defRPr>
      </a:lvl5pPr>
      <a:lvl6pPr marL="457200" algn="ctr" rtl="0" eaLnBrk="0" fontAlgn="base" hangingPunct="0">
        <a:spcBef>
          <a:spcPct val="0"/>
        </a:spcBef>
        <a:spcAft>
          <a:spcPct val="0"/>
        </a:spcAft>
        <a:defRPr sz="3600" b="1">
          <a:solidFill>
            <a:srgbClr val="FF0000"/>
          </a:solidFill>
          <a:latin typeface="Times New Roman" pitchFamily="18" charset="0"/>
        </a:defRPr>
      </a:lvl6pPr>
      <a:lvl7pPr marL="914400" algn="ctr" rtl="0" eaLnBrk="0" fontAlgn="base" hangingPunct="0">
        <a:spcBef>
          <a:spcPct val="0"/>
        </a:spcBef>
        <a:spcAft>
          <a:spcPct val="0"/>
        </a:spcAft>
        <a:defRPr sz="3600" b="1">
          <a:solidFill>
            <a:srgbClr val="FF0000"/>
          </a:solidFill>
          <a:latin typeface="Times New Roman" pitchFamily="18" charset="0"/>
        </a:defRPr>
      </a:lvl7pPr>
      <a:lvl8pPr marL="1371600" algn="ctr" rtl="0" eaLnBrk="0" fontAlgn="base" hangingPunct="0">
        <a:spcBef>
          <a:spcPct val="0"/>
        </a:spcBef>
        <a:spcAft>
          <a:spcPct val="0"/>
        </a:spcAft>
        <a:defRPr sz="3600" b="1">
          <a:solidFill>
            <a:srgbClr val="FF0000"/>
          </a:solidFill>
          <a:latin typeface="Times New Roman" pitchFamily="18" charset="0"/>
        </a:defRPr>
      </a:lvl8pPr>
      <a:lvl9pPr marL="1828800" algn="ctr" rtl="0" eaLnBrk="0" fontAlgn="base" hangingPunct="0">
        <a:spcBef>
          <a:spcPct val="0"/>
        </a:spcBef>
        <a:spcAft>
          <a:spcPct val="0"/>
        </a:spcAft>
        <a:defRPr sz="3600" b="1">
          <a:solidFill>
            <a:srgbClr val="FF0000"/>
          </a:solidFill>
          <a:latin typeface="Times New Roman" pitchFamily="18" charset="0"/>
        </a:defRPr>
      </a:lvl9pPr>
    </p:titleStyle>
    <p:bodyStyle>
      <a:lvl1pPr marL="342900" indent="-342900" algn="l" rtl="0" eaLnBrk="0" fontAlgn="base" hangingPunct="0">
        <a:spcBef>
          <a:spcPct val="20000"/>
        </a:spcBef>
        <a:spcAft>
          <a:spcPct val="0"/>
        </a:spcAft>
        <a:buClr>
          <a:srgbClr val="FF0000"/>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FF0000"/>
        </a:buClr>
        <a:buChar char="–"/>
        <a:defRPr sz="2800">
          <a:solidFill>
            <a:schemeClr val="tx1"/>
          </a:solidFill>
          <a:latin typeface="+mn-lt"/>
        </a:defRPr>
      </a:lvl2pPr>
      <a:lvl3pPr marL="1143000" indent="-228600" algn="l" rtl="0" eaLnBrk="0" fontAlgn="base" hangingPunct="0">
        <a:spcBef>
          <a:spcPct val="20000"/>
        </a:spcBef>
        <a:spcAft>
          <a:spcPct val="0"/>
        </a:spcAft>
        <a:buClr>
          <a:srgbClr val="FF0000"/>
        </a:buClr>
        <a:buChar char="•"/>
        <a:defRPr sz="2400">
          <a:solidFill>
            <a:schemeClr val="tx1"/>
          </a:solidFill>
          <a:latin typeface="+mn-lt"/>
        </a:defRPr>
      </a:lvl3pPr>
      <a:lvl4pPr marL="1600200" indent="-228600" algn="l" rtl="0" eaLnBrk="0" fontAlgn="base" hangingPunct="0">
        <a:spcBef>
          <a:spcPct val="20000"/>
        </a:spcBef>
        <a:spcAft>
          <a:spcPct val="0"/>
        </a:spcAft>
        <a:buClr>
          <a:srgbClr val="FF0000"/>
        </a:buClr>
        <a:buChar char="–"/>
        <a:defRPr sz="2000">
          <a:solidFill>
            <a:schemeClr val="tx1"/>
          </a:solidFill>
          <a:latin typeface="+mn-lt"/>
        </a:defRPr>
      </a:lvl4pPr>
      <a:lvl5pPr marL="2057400" indent="-228600" algn="l" rtl="0" eaLnBrk="0" fontAlgn="base" hangingPunct="0">
        <a:spcBef>
          <a:spcPct val="20000"/>
        </a:spcBef>
        <a:spcAft>
          <a:spcPct val="0"/>
        </a:spcAft>
        <a:buClr>
          <a:srgbClr val="FF0000"/>
        </a:buClr>
        <a:buChar char="»"/>
        <a:defRPr sz="2000">
          <a:solidFill>
            <a:schemeClr val="tx1"/>
          </a:solidFill>
          <a:latin typeface="+mn-lt"/>
        </a:defRPr>
      </a:lvl5pPr>
      <a:lvl6pPr marL="2514600" indent="-228600" algn="l" rtl="0" eaLnBrk="0" fontAlgn="base" hangingPunct="0">
        <a:spcBef>
          <a:spcPct val="20000"/>
        </a:spcBef>
        <a:spcAft>
          <a:spcPct val="0"/>
        </a:spcAft>
        <a:buClr>
          <a:srgbClr val="FF0000"/>
        </a:buClr>
        <a:buChar char="»"/>
        <a:defRPr sz="2000">
          <a:solidFill>
            <a:schemeClr val="tx1"/>
          </a:solidFill>
          <a:latin typeface="+mn-lt"/>
        </a:defRPr>
      </a:lvl6pPr>
      <a:lvl7pPr marL="2971800" indent="-228600" algn="l" rtl="0" eaLnBrk="0" fontAlgn="base" hangingPunct="0">
        <a:spcBef>
          <a:spcPct val="20000"/>
        </a:spcBef>
        <a:spcAft>
          <a:spcPct val="0"/>
        </a:spcAft>
        <a:buClr>
          <a:srgbClr val="FF0000"/>
        </a:buClr>
        <a:buChar char="»"/>
        <a:defRPr sz="2000">
          <a:solidFill>
            <a:schemeClr val="tx1"/>
          </a:solidFill>
          <a:latin typeface="+mn-lt"/>
        </a:defRPr>
      </a:lvl7pPr>
      <a:lvl8pPr marL="3429000" indent="-228600" algn="l" rtl="0" eaLnBrk="0" fontAlgn="base" hangingPunct="0">
        <a:spcBef>
          <a:spcPct val="20000"/>
        </a:spcBef>
        <a:spcAft>
          <a:spcPct val="0"/>
        </a:spcAft>
        <a:buClr>
          <a:srgbClr val="FF0000"/>
        </a:buClr>
        <a:buChar char="»"/>
        <a:defRPr sz="2000">
          <a:solidFill>
            <a:schemeClr val="tx1"/>
          </a:solidFill>
          <a:latin typeface="+mn-lt"/>
        </a:defRPr>
      </a:lvl8pPr>
      <a:lvl9pPr marL="3886200" indent="-228600" algn="l" rtl="0" eaLnBrk="0" fontAlgn="base" hangingPunct="0">
        <a:spcBef>
          <a:spcPct val="20000"/>
        </a:spcBef>
        <a:spcAft>
          <a:spcPct val="0"/>
        </a:spcAft>
        <a:buClr>
          <a:srgbClr val="FF0000"/>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50000">
              <a:srgbClr val="0000FF"/>
            </a:gs>
            <a:gs pos="100000">
              <a:schemeClr val="accent2">
                <a:lumMod val="5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2052" name="Picture 7" descr="NCAR"/>
          <p:cNvPicPr>
            <a:picLocks noChangeAspect="1" noChangeArrowheads="1"/>
          </p:cNvPicPr>
          <p:nvPr userDrawn="1"/>
        </p:nvPicPr>
        <p:blipFill>
          <a:blip r:embed="rId5" cstate="screen">
            <a:extLst>
              <a:ext uri="{28A0092B-C50C-407E-A947-70E740481C1C}">
                <a14:useLocalDpi xmlns:a14="http://schemas.microsoft.com/office/drawing/2010/main"/>
              </a:ext>
            </a:extLst>
          </a:blip>
          <a:srcRect/>
          <a:stretch>
            <a:fillRect/>
          </a:stretch>
        </p:blipFill>
        <p:spPr bwMode="auto">
          <a:xfrm>
            <a:off x="8477250" y="6403975"/>
            <a:ext cx="666750" cy="45402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Lst>
  <p:txStyles>
    <p:titleStyle>
      <a:lvl1pPr algn="ctr" rtl="0" eaLnBrk="0" fontAlgn="base" hangingPunct="0">
        <a:spcBef>
          <a:spcPct val="0"/>
        </a:spcBef>
        <a:spcAft>
          <a:spcPct val="0"/>
        </a:spcAft>
        <a:defRPr sz="3600" b="1">
          <a:solidFill>
            <a:srgbClr val="FF0000"/>
          </a:solidFill>
          <a:latin typeface="+mj-lt"/>
          <a:ea typeface="+mj-ea"/>
          <a:cs typeface="+mj-cs"/>
        </a:defRPr>
      </a:lvl1pPr>
      <a:lvl2pPr algn="ctr" rtl="0" eaLnBrk="0" fontAlgn="base" hangingPunct="0">
        <a:spcBef>
          <a:spcPct val="0"/>
        </a:spcBef>
        <a:spcAft>
          <a:spcPct val="0"/>
        </a:spcAft>
        <a:defRPr sz="3600" b="1">
          <a:solidFill>
            <a:srgbClr val="FF0000"/>
          </a:solidFill>
          <a:latin typeface="Times New Roman" pitchFamily="18" charset="0"/>
        </a:defRPr>
      </a:lvl2pPr>
      <a:lvl3pPr algn="ctr" rtl="0" eaLnBrk="0" fontAlgn="base" hangingPunct="0">
        <a:spcBef>
          <a:spcPct val="0"/>
        </a:spcBef>
        <a:spcAft>
          <a:spcPct val="0"/>
        </a:spcAft>
        <a:defRPr sz="3600" b="1">
          <a:solidFill>
            <a:srgbClr val="FF0000"/>
          </a:solidFill>
          <a:latin typeface="Times New Roman" pitchFamily="18" charset="0"/>
        </a:defRPr>
      </a:lvl3pPr>
      <a:lvl4pPr algn="ctr" rtl="0" eaLnBrk="0" fontAlgn="base" hangingPunct="0">
        <a:spcBef>
          <a:spcPct val="0"/>
        </a:spcBef>
        <a:spcAft>
          <a:spcPct val="0"/>
        </a:spcAft>
        <a:defRPr sz="3600" b="1">
          <a:solidFill>
            <a:srgbClr val="FF0000"/>
          </a:solidFill>
          <a:latin typeface="Times New Roman" pitchFamily="18" charset="0"/>
        </a:defRPr>
      </a:lvl4pPr>
      <a:lvl5pPr algn="ctr" rtl="0" eaLnBrk="0" fontAlgn="base" hangingPunct="0">
        <a:spcBef>
          <a:spcPct val="0"/>
        </a:spcBef>
        <a:spcAft>
          <a:spcPct val="0"/>
        </a:spcAft>
        <a:defRPr sz="3600" b="1">
          <a:solidFill>
            <a:srgbClr val="FF0000"/>
          </a:solidFill>
          <a:latin typeface="Times New Roman" pitchFamily="18" charset="0"/>
        </a:defRPr>
      </a:lvl5pPr>
      <a:lvl6pPr marL="457200" algn="ctr" rtl="0" eaLnBrk="0" fontAlgn="base" hangingPunct="0">
        <a:spcBef>
          <a:spcPct val="0"/>
        </a:spcBef>
        <a:spcAft>
          <a:spcPct val="0"/>
        </a:spcAft>
        <a:defRPr sz="3600" b="1">
          <a:solidFill>
            <a:srgbClr val="FF0000"/>
          </a:solidFill>
          <a:latin typeface="Times New Roman" pitchFamily="18" charset="0"/>
        </a:defRPr>
      </a:lvl6pPr>
      <a:lvl7pPr marL="914400" algn="ctr" rtl="0" eaLnBrk="0" fontAlgn="base" hangingPunct="0">
        <a:spcBef>
          <a:spcPct val="0"/>
        </a:spcBef>
        <a:spcAft>
          <a:spcPct val="0"/>
        </a:spcAft>
        <a:defRPr sz="3600" b="1">
          <a:solidFill>
            <a:srgbClr val="FF0000"/>
          </a:solidFill>
          <a:latin typeface="Times New Roman" pitchFamily="18" charset="0"/>
        </a:defRPr>
      </a:lvl7pPr>
      <a:lvl8pPr marL="1371600" algn="ctr" rtl="0" eaLnBrk="0" fontAlgn="base" hangingPunct="0">
        <a:spcBef>
          <a:spcPct val="0"/>
        </a:spcBef>
        <a:spcAft>
          <a:spcPct val="0"/>
        </a:spcAft>
        <a:defRPr sz="3600" b="1">
          <a:solidFill>
            <a:srgbClr val="FF0000"/>
          </a:solidFill>
          <a:latin typeface="Times New Roman" pitchFamily="18" charset="0"/>
        </a:defRPr>
      </a:lvl8pPr>
      <a:lvl9pPr marL="1828800" algn="ctr" rtl="0" eaLnBrk="0" fontAlgn="base" hangingPunct="0">
        <a:spcBef>
          <a:spcPct val="0"/>
        </a:spcBef>
        <a:spcAft>
          <a:spcPct val="0"/>
        </a:spcAft>
        <a:defRPr sz="3600" b="1">
          <a:solidFill>
            <a:srgbClr val="FF0000"/>
          </a:solidFill>
          <a:latin typeface="Times New Roman" pitchFamily="18" charset="0"/>
        </a:defRPr>
      </a:lvl9pPr>
    </p:titleStyle>
    <p:bodyStyle>
      <a:lvl1pPr marL="342900" indent="-342900" algn="l" rtl="0" eaLnBrk="0" fontAlgn="base" hangingPunct="0">
        <a:spcBef>
          <a:spcPct val="20000"/>
        </a:spcBef>
        <a:spcAft>
          <a:spcPct val="0"/>
        </a:spcAft>
        <a:buClr>
          <a:srgbClr val="FF0000"/>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FF0000"/>
        </a:buClr>
        <a:buChar char="–"/>
        <a:defRPr sz="2800">
          <a:solidFill>
            <a:schemeClr val="tx1"/>
          </a:solidFill>
          <a:latin typeface="+mn-lt"/>
        </a:defRPr>
      </a:lvl2pPr>
      <a:lvl3pPr marL="1143000" indent="-228600" algn="l" rtl="0" eaLnBrk="0" fontAlgn="base" hangingPunct="0">
        <a:spcBef>
          <a:spcPct val="20000"/>
        </a:spcBef>
        <a:spcAft>
          <a:spcPct val="0"/>
        </a:spcAft>
        <a:buClr>
          <a:srgbClr val="FF0000"/>
        </a:buClr>
        <a:buChar char="•"/>
        <a:defRPr sz="2400">
          <a:solidFill>
            <a:schemeClr val="tx1"/>
          </a:solidFill>
          <a:latin typeface="+mn-lt"/>
        </a:defRPr>
      </a:lvl3pPr>
      <a:lvl4pPr marL="1600200" indent="-228600" algn="l" rtl="0" eaLnBrk="0" fontAlgn="base" hangingPunct="0">
        <a:spcBef>
          <a:spcPct val="20000"/>
        </a:spcBef>
        <a:spcAft>
          <a:spcPct val="0"/>
        </a:spcAft>
        <a:buClr>
          <a:srgbClr val="FF0000"/>
        </a:buClr>
        <a:buChar char="–"/>
        <a:defRPr sz="2000">
          <a:solidFill>
            <a:schemeClr val="tx1"/>
          </a:solidFill>
          <a:latin typeface="+mn-lt"/>
        </a:defRPr>
      </a:lvl4pPr>
      <a:lvl5pPr marL="2057400" indent="-228600" algn="l" rtl="0" eaLnBrk="0" fontAlgn="base" hangingPunct="0">
        <a:spcBef>
          <a:spcPct val="20000"/>
        </a:spcBef>
        <a:spcAft>
          <a:spcPct val="0"/>
        </a:spcAft>
        <a:buClr>
          <a:srgbClr val="FF0000"/>
        </a:buClr>
        <a:buChar char="»"/>
        <a:defRPr sz="2000">
          <a:solidFill>
            <a:schemeClr val="tx1"/>
          </a:solidFill>
          <a:latin typeface="+mn-lt"/>
        </a:defRPr>
      </a:lvl5pPr>
      <a:lvl6pPr marL="2514600" indent="-228600" algn="l" rtl="0" eaLnBrk="0" fontAlgn="base" hangingPunct="0">
        <a:spcBef>
          <a:spcPct val="20000"/>
        </a:spcBef>
        <a:spcAft>
          <a:spcPct val="0"/>
        </a:spcAft>
        <a:buClr>
          <a:srgbClr val="FF0000"/>
        </a:buClr>
        <a:buChar char="»"/>
        <a:defRPr sz="2000">
          <a:solidFill>
            <a:schemeClr val="tx1"/>
          </a:solidFill>
          <a:latin typeface="+mn-lt"/>
        </a:defRPr>
      </a:lvl6pPr>
      <a:lvl7pPr marL="2971800" indent="-228600" algn="l" rtl="0" eaLnBrk="0" fontAlgn="base" hangingPunct="0">
        <a:spcBef>
          <a:spcPct val="20000"/>
        </a:spcBef>
        <a:spcAft>
          <a:spcPct val="0"/>
        </a:spcAft>
        <a:buClr>
          <a:srgbClr val="FF0000"/>
        </a:buClr>
        <a:buChar char="»"/>
        <a:defRPr sz="2000">
          <a:solidFill>
            <a:schemeClr val="tx1"/>
          </a:solidFill>
          <a:latin typeface="+mn-lt"/>
        </a:defRPr>
      </a:lvl7pPr>
      <a:lvl8pPr marL="3429000" indent="-228600" algn="l" rtl="0" eaLnBrk="0" fontAlgn="base" hangingPunct="0">
        <a:spcBef>
          <a:spcPct val="20000"/>
        </a:spcBef>
        <a:spcAft>
          <a:spcPct val="0"/>
        </a:spcAft>
        <a:buClr>
          <a:srgbClr val="FF0000"/>
        </a:buClr>
        <a:buChar char="»"/>
        <a:defRPr sz="2000">
          <a:solidFill>
            <a:schemeClr val="tx1"/>
          </a:solidFill>
          <a:latin typeface="+mn-lt"/>
        </a:defRPr>
      </a:lvl8pPr>
      <a:lvl9pPr marL="3886200" indent="-228600" algn="l" rtl="0" eaLnBrk="0" fontAlgn="base" hangingPunct="0">
        <a:spcBef>
          <a:spcPct val="20000"/>
        </a:spcBef>
        <a:spcAft>
          <a:spcPct val="0"/>
        </a:spcAft>
        <a:buClr>
          <a:srgbClr val="FF0000"/>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8.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4" Type="http://schemas.openxmlformats.org/officeDocument/2006/relationships/image" Target="../media/image12.jpeg"/><Relationship Id="rId5" Type="http://schemas.openxmlformats.org/officeDocument/2006/relationships/image" Target="../media/image13.jpeg"/><Relationship Id="rId1" Type="http://schemas.openxmlformats.org/officeDocument/2006/relationships/slideLayout" Target="../slideLayouts/slideLayout3.xml"/><Relationship Id="rId2" Type="http://schemas.openxmlformats.org/officeDocument/2006/relationships/image" Target="../media/image10.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5.png"/><Relationship Id="rId3" Type="http://schemas.openxmlformats.org/officeDocument/2006/relationships/image" Target="../media/image1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4" Type="http://schemas.openxmlformats.org/officeDocument/2006/relationships/image" Target="../media/image19.jpeg"/><Relationship Id="rId5" Type="http://schemas.openxmlformats.org/officeDocument/2006/relationships/image" Target="../media/image20.png"/><Relationship Id="rId1" Type="http://schemas.openxmlformats.org/officeDocument/2006/relationships/slideLayout" Target="../slideLayouts/slideLayout3.xml"/><Relationship Id="rId2" Type="http://schemas.openxmlformats.org/officeDocument/2006/relationships/image" Target="../media/image17.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2.png"/><Relationship Id="rId3" Type="http://schemas.openxmlformats.org/officeDocument/2006/relationships/image" Target="../media/image2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4.png"/></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27.jpeg"/><Relationship Id="rId1" Type="http://schemas.openxmlformats.org/officeDocument/2006/relationships/slideLayout" Target="../slideLayouts/slideLayout5.xml"/><Relationship Id="rId2" Type="http://schemas.openxmlformats.org/officeDocument/2006/relationships/notesSlide" Target="../notesSlides/notesSlide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xml"/><Relationship Id="rId3" Type="http://schemas.openxmlformats.org/officeDocument/2006/relationships/image" Target="../media/image28.jpg"/></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gif"/><Relationship Id="rId5" Type="http://schemas.openxmlformats.org/officeDocument/2006/relationships/image" Target="../media/image32.jpeg"/><Relationship Id="rId6" Type="http://schemas.openxmlformats.org/officeDocument/2006/relationships/image" Target="../media/image33.jpeg"/><Relationship Id="rId1" Type="http://schemas.openxmlformats.org/officeDocument/2006/relationships/slideLayout" Target="../slideLayouts/slideLayout5.xml"/><Relationship Id="rId2" Type="http://schemas.openxmlformats.org/officeDocument/2006/relationships/image" Target="../media/image29.png"/></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jpg"/><Relationship Id="rId1" Type="http://schemas.openxmlformats.org/officeDocument/2006/relationships/slideLayout" Target="../slideLayouts/slideLayout5.xml"/><Relationship Id="rId2" Type="http://schemas.openxmlformats.org/officeDocument/2006/relationships/notesSlide" Target="../notesSlides/notesSlide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6.png"/><Relationship Id="rId3" Type="http://schemas.openxmlformats.org/officeDocument/2006/relationships/image" Target="../media/image37.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8.jpeg"/><Relationship Id="rId3" Type="http://schemas.microsoft.com/office/2007/relationships/hdphoto" Target="../media/hdphoto1.wdp"/></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microsoft.com/office/2007/relationships/hdphoto" Target="../media/hdphoto2.wdp"/><Relationship Id="rId4" Type="http://schemas.openxmlformats.org/officeDocument/2006/relationships/image" Target="../media/image41.png"/><Relationship Id="rId5" Type="http://schemas.microsoft.com/office/2007/relationships/hdphoto" Target="../media/hdphoto3.wdp"/><Relationship Id="rId6" Type="http://schemas.openxmlformats.org/officeDocument/2006/relationships/image" Target="../media/image42.jpeg"/><Relationship Id="rId7" Type="http://schemas.openxmlformats.org/officeDocument/2006/relationships/image" Target="../media/image43.gif"/><Relationship Id="rId8" Type="http://schemas.openxmlformats.org/officeDocument/2006/relationships/image" Target="../media/image44.jpeg"/><Relationship Id="rId9" Type="http://schemas.openxmlformats.org/officeDocument/2006/relationships/image" Target="../media/image45.gif"/><Relationship Id="rId1" Type="http://schemas.openxmlformats.org/officeDocument/2006/relationships/slideLayout" Target="../slideLayouts/slideLayout2.xml"/><Relationship Id="rId2" Type="http://schemas.openxmlformats.org/officeDocument/2006/relationships/image" Target="../media/image40.png"/></Relationships>
</file>

<file path=ppt/slides/_rels/slide31.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48.gif"/><Relationship Id="rId1" Type="http://schemas.openxmlformats.org/officeDocument/2006/relationships/slideLayout" Target="../slideLayouts/slideLayout2.xml"/><Relationship Id="rId2" Type="http://schemas.openxmlformats.org/officeDocument/2006/relationships/image" Target="../media/image4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png"/><Relationship Id="rId3" Type="http://schemas.openxmlformats.org/officeDocument/2006/relationships/image" Target="../media/image50.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png"/><Relationship Id="rId3"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effectLst>
            <a:outerShdw blurRad="50800" dist="38100" dir="2700000">
              <a:srgbClr val="000000">
                <a:alpha val="43000"/>
              </a:srgbClr>
            </a:outerShdw>
          </a:effectLst>
        </p:spPr>
        <p:txBody>
          <a:bodyPr/>
          <a:lstStyle/>
          <a:p>
            <a:r>
              <a:rPr lang="en-US" sz="4000" dirty="0" smtClean="0">
                <a:effectLst>
                  <a:outerShdw blurRad="50800" dist="38100" dir="2700000" algn="tl" rotWithShape="0">
                    <a:srgbClr val="000000"/>
                  </a:outerShdw>
                </a:effectLst>
                <a:latin typeface="Comic Sans MS"/>
                <a:cs typeface="Comic Sans MS"/>
              </a:rPr>
              <a:t>Attribution of extreme climate events</a:t>
            </a:r>
            <a:endParaRPr lang="en-US" sz="4000" dirty="0">
              <a:effectLst>
                <a:outerShdw blurRad="50800" dist="38100" dir="2700000" algn="tl" rotWithShape="0">
                  <a:srgbClr val="000000"/>
                </a:outerShdw>
              </a:effectLst>
              <a:latin typeface="Comic Sans MS"/>
              <a:cs typeface="Comic Sans MS"/>
            </a:endParaRPr>
          </a:p>
        </p:txBody>
      </p:sp>
      <p:sp>
        <p:nvSpPr>
          <p:cNvPr id="3" name="TextBox 2"/>
          <p:cNvSpPr txBox="1"/>
          <p:nvPr/>
        </p:nvSpPr>
        <p:spPr>
          <a:xfrm>
            <a:off x="2209800" y="2133600"/>
            <a:ext cx="3399488" cy="1015663"/>
          </a:xfrm>
          <a:prstGeom prst="rect">
            <a:avLst/>
          </a:prstGeom>
          <a:noFill/>
          <a:effectLst>
            <a:outerShdw blurRad="50800" dist="38100" dir="2700000">
              <a:srgbClr val="000000">
                <a:alpha val="43000"/>
              </a:srgbClr>
            </a:outerShdw>
          </a:effectLst>
        </p:spPr>
        <p:txBody>
          <a:bodyPr wrap="none" rtlCol="0">
            <a:spAutoFit/>
          </a:bodyPr>
          <a:lstStyle/>
          <a:p>
            <a:pPr algn="ctr"/>
            <a:r>
              <a:rPr lang="en-US" sz="3200" b="1" dirty="0" smtClean="0">
                <a:solidFill>
                  <a:srgbClr val="FFFFFF"/>
                </a:solidFill>
                <a:effectLst>
                  <a:outerShdw blurRad="50800" dist="38100" dir="2700000">
                    <a:srgbClr val="000000">
                      <a:alpha val="43000"/>
                    </a:srgbClr>
                  </a:outerShdw>
                </a:effectLst>
                <a:latin typeface="Comic Sans MS"/>
                <a:cs typeface="Comic Sans MS"/>
              </a:rPr>
              <a:t>Kevin Trenberth</a:t>
            </a:r>
          </a:p>
          <a:p>
            <a:pPr algn="ctr"/>
            <a:r>
              <a:rPr lang="en-US" sz="2800" dirty="0" smtClean="0">
                <a:solidFill>
                  <a:srgbClr val="FFFFFF"/>
                </a:solidFill>
                <a:effectLst>
                  <a:outerShdw blurRad="50800" dist="38100" dir="2700000">
                    <a:srgbClr val="000000">
                      <a:alpha val="43000"/>
                    </a:srgbClr>
                  </a:outerShdw>
                </a:effectLst>
                <a:latin typeface="Comic Sans MS"/>
                <a:cs typeface="Comic Sans MS"/>
              </a:rPr>
              <a:t>NCAR</a:t>
            </a:r>
            <a:endParaRPr lang="en-US" sz="2800" dirty="0">
              <a:solidFill>
                <a:srgbClr val="FFFFFF"/>
              </a:solidFill>
              <a:effectLst>
                <a:outerShdw blurRad="50800" dist="38100" dir="2700000">
                  <a:srgbClr val="000000">
                    <a:alpha val="43000"/>
                  </a:srgbClr>
                </a:outerShdw>
              </a:effectLst>
              <a:latin typeface="Comic Sans MS"/>
              <a:cs typeface="Comic Sans MS"/>
            </a:endParaRPr>
          </a:p>
        </p:txBody>
      </p:sp>
      <p:sp>
        <p:nvSpPr>
          <p:cNvPr id="4" name="Rectangle 3"/>
          <p:cNvSpPr txBox="1">
            <a:spLocks noChangeArrowheads="1"/>
          </p:cNvSpPr>
          <p:nvPr/>
        </p:nvSpPr>
        <p:spPr>
          <a:xfrm>
            <a:off x="533400" y="3581400"/>
            <a:ext cx="8229600" cy="2514600"/>
          </a:xfrm>
          <a:prstGeom prst="rect">
            <a:avLst/>
          </a:prstGeom>
          <a:effectLst>
            <a:outerShdw blurRad="50800" dist="38100" dir="2700000">
              <a:srgbClr val="000000">
                <a:alpha val="43000"/>
              </a:srgbClr>
            </a:outerShdw>
          </a:effectLst>
        </p:spPr>
        <p:txBody>
          <a:bodyPr>
            <a:normAutofit/>
          </a:bodyPr>
          <a:lstStyle>
            <a:lvl1pPr marL="342900" indent="-342900" algn="l" rtl="0" eaLnBrk="0" fontAlgn="base" hangingPunct="0">
              <a:spcBef>
                <a:spcPct val="20000"/>
              </a:spcBef>
              <a:spcAft>
                <a:spcPct val="0"/>
              </a:spcAft>
              <a:buClr>
                <a:srgbClr val="FF0000"/>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FF0000"/>
              </a:buClr>
              <a:buChar char="–"/>
              <a:defRPr sz="2800">
                <a:solidFill>
                  <a:schemeClr val="tx1"/>
                </a:solidFill>
                <a:latin typeface="+mn-lt"/>
              </a:defRPr>
            </a:lvl2pPr>
            <a:lvl3pPr marL="1143000" indent="-228600" algn="l" rtl="0" eaLnBrk="0" fontAlgn="base" hangingPunct="0">
              <a:spcBef>
                <a:spcPct val="20000"/>
              </a:spcBef>
              <a:spcAft>
                <a:spcPct val="0"/>
              </a:spcAft>
              <a:buClr>
                <a:srgbClr val="FF0000"/>
              </a:buClr>
              <a:buChar char="•"/>
              <a:defRPr sz="2400">
                <a:solidFill>
                  <a:schemeClr val="tx1"/>
                </a:solidFill>
                <a:latin typeface="+mn-lt"/>
              </a:defRPr>
            </a:lvl3pPr>
            <a:lvl4pPr marL="1600200" indent="-228600" algn="l" rtl="0" eaLnBrk="0" fontAlgn="base" hangingPunct="0">
              <a:spcBef>
                <a:spcPct val="20000"/>
              </a:spcBef>
              <a:spcAft>
                <a:spcPct val="0"/>
              </a:spcAft>
              <a:buClr>
                <a:srgbClr val="FF0000"/>
              </a:buClr>
              <a:buChar char="–"/>
              <a:defRPr sz="2000">
                <a:solidFill>
                  <a:schemeClr val="tx1"/>
                </a:solidFill>
                <a:latin typeface="+mn-lt"/>
              </a:defRPr>
            </a:lvl4pPr>
            <a:lvl5pPr marL="2057400" indent="-228600" algn="l" rtl="0" eaLnBrk="0" fontAlgn="base" hangingPunct="0">
              <a:spcBef>
                <a:spcPct val="20000"/>
              </a:spcBef>
              <a:spcAft>
                <a:spcPct val="0"/>
              </a:spcAft>
              <a:buClr>
                <a:srgbClr val="FF0000"/>
              </a:buClr>
              <a:buChar char="»"/>
              <a:defRPr sz="2000">
                <a:solidFill>
                  <a:schemeClr val="tx1"/>
                </a:solidFill>
                <a:latin typeface="+mn-lt"/>
              </a:defRPr>
            </a:lvl5pPr>
            <a:lvl6pPr marL="2514600" indent="-228600" algn="l" rtl="0" eaLnBrk="0" fontAlgn="base" hangingPunct="0">
              <a:spcBef>
                <a:spcPct val="20000"/>
              </a:spcBef>
              <a:spcAft>
                <a:spcPct val="0"/>
              </a:spcAft>
              <a:buClr>
                <a:srgbClr val="FF0000"/>
              </a:buClr>
              <a:buChar char="»"/>
              <a:defRPr sz="2000">
                <a:solidFill>
                  <a:schemeClr val="tx1"/>
                </a:solidFill>
                <a:latin typeface="+mn-lt"/>
              </a:defRPr>
            </a:lvl6pPr>
            <a:lvl7pPr marL="2971800" indent="-228600" algn="l" rtl="0" eaLnBrk="0" fontAlgn="base" hangingPunct="0">
              <a:spcBef>
                <a:spcPct val="20000"/>
              </a:spcBef>
              <a:spcAft>
                <a:spcPct val="0"/>
              </a:spcAft>
              <a:buClr>
                <a:srgbClr val="FF0000"/>
              </a:buClr>
              <a:buChar char="»"/>
              <a:defRPr sz="2000">
                <a:solidFill>
                  <a:schemeClr val="tx1"/>
                </a:solidFill>
                <a:latin typeface="+mn-lt"/>
              </a:defRPr>
            </a:lvl7pPr>
            <a:lvl8pPr marL="3429000" indent="-228600" algn="l" rtl="0" eaLnBrk="0" fontAlgn="base" hangingPunct="0">
              <a:spcBef>
                <a:spcPct val="20000"/>
              </a:spcBef>
              <a:spcAft>
                <a:spcPct val="0"/>
              </a:spcAft>
              <a:buClr>
                <a:srgbClr val="FF0000"/>
              </a:buClr>
              <a:buChar char="»"/>
              <a:defRPr sz="2000">
                <a:solidFill>
                  <a:schemeClr val="tx1"/>
                </a:solidFill>
                <a:latin typeface="+mn-lt"/>
              </a:defRPr>
            </a:lvl8pPr>
            <a:lvl9pPr marL="3886200" indent="-228600" algn="l" rtl="0" eaLnBrk="0" fontAlgn="base" hangingPunct="0">
              <a:spcBef>
                <a:spcPct val="20000"/>
              </a:spcBef>
              <a:spcAft>
                <a:spcPct val="0"/>
              </a:spcAft>
              <a:buClr>
                <a:srgbClr val="FF0000"/>
              </a:buClr>
              <a:buChar char="»"/>
              <a:defRPr sz="2000">
                <a:solidFill>
                  <a:schemeClr val="tx1"/>
                </a:solidFill>
                <a:latin typeface="+mn-lt"/>
              </a:defRPr>
            </a:lvl9pPr>
          </a:lstStyle>
          <a:p>
            <a:pPr eaLnBrk="1" hangingPunct="1">
              <a:lnSpc>
                <a:spcPct val="90000"/>
              </a:lnSpc>
            </a:pPr>
            <a:r>
              <a:rPr lang="en-US" dirty="0" smtClean="0">
                <a:solidFill>
                  <a:srgbClr val="FFFF00"/>
                </a:solidFill>
                <a:latin typeface="Comic Sans MS" pitchFamily="66" charset="0"/>
              </a:rPr>
              <a:t>Is it global warming?</a:t>
            </a:r>
          </a:p>
          <a:p>
            <a:pPr eaLnBrk="1" hangingPunct="1">
              <a:lnSpc>
                <a:spcPct val="90000"/>
              </a:lnSpc>
            </a:pPr>
            <a:r>
              <a:rPr lang="en-US" dirty="0" smtClean="0">
                <a:solidFill>
                  <a:srgbClr val="FFFF00"/>
                </a:solidFill>
                <a:latin typeface="Comic Sans MS" pitchFamily="66" charset="0"/>
              </a:rPr>
              <a:t>Is it natural variability?</a:t>
            </a:r>
          </a:p>
          <a:p>
            <a:pPr eaLnBrk="1" hangingPunct="1">
              <a:lnSpc>
                <a:spcPct val="90000"/>
              </a:lnSpc>
              <a:buFontTx/>
              <a:buNone/>
            </a:pPr>
            <a:r>
              <a:rPr lang="en-US" sz="2400" dirty="0" smtClean="0">
                <a:solidFill>
                  <a:schemeClr val="bg1"/>
                </a:solidFill>
                <a:latin typeface="Comic Sans MS" pitchFamily="66" charset="0"/>
              </a:rPr>
              <a:t>These are </a:t>
            </a:r>
            <a:r>
              <a:rPr lang="en-US" sz="2400" b="1" dirty="0" smtClean="0">
                <a:solidFill>
                  <a:schemeClr val="bg1"/>
                </a:solidFill>
                <a:latin typeface="Comic Sans MS" pitchFamily="66" charset="0"/>
              </a:rPr>
              <a:t>not</a:t>
            </a:r>
            <a:r>
              <a:rPr lang="en-US" sz="2400" dirty="0" smtClean="0">
                <a:solidFill>
                  <a:schemeClr val="bg1"/>
                </a:solidFill>
                <a:latin typeface="Comic Sans MS" pitchFamily="66" charset="0"/>
              </a:rPr>
              <a:t> the right questions: do not have answers.</a:t>
            </a:r>
          </a:p>
          <a:p>
            <a:pPr eaLnBrk="1" hangingPunct="1">
              <a:lnSpc>
                <a:spcPct val="90000"/>
              </a:lnSpc>
              <a:buFontTx/>
              <a:buNone/>
            </a:pPr>
            <a:endParaRPr lang="en-US" sz="2800" b="1" dirty="0" smtClean="0">
              <a:solidFill>
                <a:schemeClr val="bg1"/>
              </a:solidFill>
              <a:latin typeface="Comic Sans MS" pitchFamily="66" charset="0"/>
            </a:endParaRPr>
          </a:p>
          <a:p>
            <a:pPr eaLnBrk="1" hangingPunct="1">
              <a:lnSpc>
                <a:spcPct val="90000"/>
              </a:lnSpc>
              <a:buFontTx/>
              <a:buNone/>
            </a:pPr>
            <a:r>
              <a:rPr lang="en-US" sz="2800" b="1" dirty="0" smtClean="0">
                <a:solidFill>
                  <a:srgbClr val="FFFF00"/>
                </a:solidFill>
                <a:latin typeface="Comic Sans MS" pitchFamily="66" charset="0"/>
              </a:rPr>
              <a:t>Instead it is always a combination of both.</a:t>
            </a:r>
          </a:p>
          <a:p>
            <a:pPr eaLnBrk="1" hangingPunct="1">
              <a:lnSpc>
                <a:spcPct val="90000"/>
              </a:lnSpc>
            </a:pPr>
            <a:endParaRPr lang="en-US" sz="2800" b="1" dirty="0" smtClean="0">
              <a:solidFill>
                <a:srgbClr val="FFFF00"/>
              </a:solidFill>
              <a:latin typeface="Comic Sans MS" pitchFamily="66" charset="0"/>
            </a:endParaRPr>
          </a:p>
        </p:txBody>
      </p:sp>
      <p:pic>
        <p:nvPicPr>
          <p:cNvPr id="5" name="Picture 4" descr="5_4_16_FortMcMurrayFire.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715098" y="2362200"/>
            <a:ext cx="3436159" cy="2286000"/>
          </a:xfrm>
          <a:prstGeom prst="rect">
            <a:avLst/>
          </a:prstGeom>
        </p:spPr>
      </p:pic>
      <p:sp>
        <p:nvSpPr>
          <p:cNvPr id="6" name="Title 1"/>
          <p:cNvSpPr txBox="1">
            <a:spLocks/>
          </p:cNvSpPr>
          <p:nvPr/>
        </p:nvSpPr>
        <p:spPr bwMode="auto">
          <a:xfrm>
            <a:off x="5996041" y="2362200"/>
            <a:ext cx="3118930" cy="457201"/>
          </a:xfrm>
          <a:prstGeom prst="rect">
            <a:avLst/>
          </a:prstGeom>
          <a:noFill/>
          <a:ln w="9525">
            <a:noFill/>
            <a:miter lim="800000"/>
            <a:headEnd/>
            <a:tailEnd/>
          </a:ln>
          <a:effectLst>
            <a:outerShdw blurRad="50800" dist="38100" dir="2700000">
              <a:srgbClr val="000000">
                <a:alpha val="43000"/>
              </a:srgb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600" b="1">
                <a:solidFill>
                  <a:srgbClr val="FF0000"/>
                </a:solidFill>
                <a:latin typeface="+mj-lt"/>
                <a:ea typeface="+mj-ea"/>
                <a:cs typeface="+mj-cs"/>
              </a:defRPr>
            </a:lvl1pPr>
            <a:lvl2pPr algn="ctr" rtl="0" eaLnBrk="0" fontAlgn="base" hangingPunct="0">
              <a:spcBef>
                <a:spcPct val="0"/>
              </a:spcBef>
              <a:spcAft>
                <a:spcPct val="0"/>
              </a:spcAft>
              <a:defRPr sz="3600" b="1">
                <a:solidFill>
                  <a:srgbClr val="FF0000"/>
                </a:solidFill>
                <a:latin typeface="Times New Roman" pitchFamily="18" charset="0"/>
              </a:defRPr>
            </a:lvl2pPr>
            <a:lvl3pPr algn="ctr" rtl="0" eaLnBrk="0" fontAlgn="base" hangingPunct="0">
              <a:spcBef>
                <a:spcPct val="0"/>
              </a:spcBef>
              <a:spcAft>
                <a:spcPct val="0"/>
              </a:spcAft>
              <a:defRPr sz="3600" b="1">
                <a:solidFill>
                  <a:srgbClr val="FF0000"/>
                </a:solidFill>
                <a:latin typeface="Times New Roman" pitchFamily="18" charset="0"/>
              </a:defRPr>
            </a:lvl3pPr>
            <a:lvl4pPr algn="ctr" rtl="0" eaLnBrk="0" fontAlgn="base" hangingPunct="0">
              <a:spcBef>
                <a:spcPct val="0"/>
              </a:spcBef>
              <a:spcAft>
                <a:spcPct val="0"/>
              </a:spcAft>
              <a:defRPr sz="3600" b="1">
                <a:solidFill>
                  <a:srgbClr val="FF0000"/>
                </a:solidFill>
                <a:latin typeface="Times New Roman" pitchFamily="18" charset="0"/>
              </a:defRPr>
            </a:lvl4pPr>
            <a:lvl5pPr algn="ctr" rtl="0" eaLnBrk="0" fontAlgn="base" hangingPunct="0">
              <a:spcBef>
                <a:spcPct val="0"/>
              </a:spcBef>
              <a:spcAft>
                <a:spcPct val="0"/>
              </a:spcAft>
              <a:defRPr sz="3600" b="1">
                <a:solidFill>
                  <a:srgbClr val="FF0000"/>
                </a:solidFill>
                <a:latin typeface="Times New Roman" pitchFamily="18" charset="0"/>
              </a:defRPr>
            </a:lvl5pPr>
            <a:lvl6pPr marL="457200" algn="ctr" rtl="0" eaLnBrk="0" fontAlgn="base" hangingPunct="0">
              <a:spcBef>
                <a:spcPct val="0"/>
              </a:spcBef>
              <a:spcAft>
                <a:spcPct val="0"/>
              </a:spcAft>
              <a:defRPr sz="3600" b="1">
                <a:solidFill>
                  <a:srgbClr val="FF0000"/>
                </a:solidFill>
                <a:latin typeface="Times New Roman" pitchFamily="18" charset="0"/>
              </a:defRPr>
            </a:lvl6pPr>
            <a:lvl7pPr marL="914400" algn="ctr" rtl="0" eaLnBrk="0" fontAlgn="base" hangingPunct="0">
              <a:spcBef>
                <a:spcPct val="0"/>
              </a:spcBef>
              <a:spcAft>
                <a:spcPct val="0"/>
              </a:spcAft>
              <a:defRPr sz="3600" b="1">
                <a:solidFill>
                  <a:srgbClr val="FF0000"/>
                </a:solidFill>
                <a:latin typeface="Times New Roman" pitchFamily="18" charset="0"/>
              </a:defRPr>
            </a:lvl7pPr>
            <a:lvl8pPr marL="1371600" algn="ctr" rtl="0" eaLnBrk="0" fontAlgn="base" hangingPunct="0">
              <a:spcBef>
                <a:spcPct val="0"/>
              </a:spcBef>
              <a:spcAft>
                <a:spcPct val="0"/>
              </a:spcAft>
              <a:defRPr sz="3600" b="1">
                <a:solidFill>
                  <a:srgbClr val="FF0000"/>
                </a:solidFill>
                <a:latin typeface="Times New Roman" pitchFamily="18" charset="0"/>
              </a:defRPr>
            </a:lvl8pPr>
            <a:lvl9pPr marL="1828800" algn="ctr" rtl="0" eaLnBrk="0" fontAlgn="base" hangingPunct="0">
              <a:spcBef>
                <a:spcPct val="0"/>
              </a:spcBef>
              <a:spcAft>
                <a:spcPct val="0"/>
              </a:spcAft>
              <a:defRPr sz="3600" b="1">
                <a:solidFill>
                  <a:srgbClr val="FF0000"/>
                </a:solidFill>
                <a:latin typeface="Times New Roman" pitchFamily="18" charset="0"/>
              </a:defRPr>
            </a:lvl9pPr>
          </a:lstStyle>
          <a:p>
            <a:r>
              <a:rPr lang="en-US" sz="1600" dirty="0" smtClean="0">
                <a:solidFill>
                  <a:srgbClr val="FFFF00"/>
                </a:solidFill>
                <a:effectLst>
                  <a:outerShdw blurRad="50800" dist="38100" dir="2700000" algn="tl" rotWithShape="0">
                    <a:srgbClr val="000000"/>
                  </a:outerShdw>
                </a:effectLst>
                <a:latin typeface="Comic Sans MS"/>
                <a:cs typeface="Comic Sans MS"/>
              </a:rPr>
              <a:t>Wildfires Fort McMurray, </a:t>
            </a:r>
            <a:r>
              <a:rPr lang="en-US" sz="1600" dirty="0" smtClean="0">
                <a:solidFill>
                  <a:schemeClr val="bg1"/>
                </a:solidFill>
                <a:effectLst>
                  <a:outerShdw blurRad="50800" dist="38100" dir="2700000" algn="tl" rotWithShape="0">
                    <a:srgbClr val="000000"/>
                  </a:outerShdw>
                </a:effectLst>
                <a:latin typeface="Comic Sans MS"/>
                <a:cs typeface="Comic Sans MS"/>
              </a:rPr>
              <a:t>Alberta       May 2016</a:t>
            </a:r>
            <a:endParaRPr lang="en-US" sz="1600" dirty="0">
              <a:solidFill>
                <a:schemeClr val="bg1"/>
              </a:solidFill>
              <a:effectLst>
                <a:outerShdw blurRad="50800" dist="38100" dir="2700000" algn="tl" rotWithShape="0">
                  <a:srgbClr val="000000"/>
                </a:outerShdw>
              </a:effectLst>
              <a:latin typeface="Comic Sans MS"/>
              <a:cs typeface="Comic Sans MS"/>
            </a:endParaRPr>
          </a:p>
        </p:txBody>
      </p:sp>
    </p:spTree>
    <p:extLst>
      <p:ext uri="{BB962C8B-B14F-4D97-AF65-F5344CB8AC3E}">
        <p14:creationId xmlns:p14="http://schemas.microsoft.com/office/powerpoint/2010/main" val="125240792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5744"/>
            <a:ext cx="5867400" cy="920144"/>
          </a:xfrm>
        </p:spPr>
        <p:txBody>
          <a:bodyPr/>
          <a:lstStyle/>
          <a:p>
            <a:r>
              <a:rPr lang="en-US" sz="3200" dirty="0" smtClean="0">
                <a:solidFill>
                  <a:srgbClr val="FFFF00"/>
                </a:solidFill>
                <a:effectLst>
                  <a:outerShdw blurRad="50800" dist="38100" dir="2700000" algn="tl" rotWithShape="0">
                    <a:srgbClr val="000000"/>
                  </a:outerShdw>
                </a:effectLst>
                <a:latin typeface="Myriad Pro"/>
                <a:cs typeface="Myriad Pro"/>
              </a:rPr>
              <a:t>National Academy of Sciences</a:t>
            </a:r>
            <a:endParaRPr lang="en-US" sz="3200" dirty="0">
              <a:solidFill>
                <a:srgbClr val="FFFF00"/>
              </a:solidFill>
              <a:effectLst>
                <a:outerShdw blurRad="50800" dist="38100" dir="2700000" algn="tl" rotWithShape="0">
                  <a:srgbClr val="000000"/>
                </a:outerShdw>
              </a:effectLst>
              <a:latin typeface="Myriad Pro"/>
              <a:cs typeface="Myriad Pro"/>
            </a:endParaRPr>
          </a:p>
        </p:txBody>
      </p:sp>
      <p:sp>
        <p:nvSpPr>
          <p:cNvPr id="4" name="TextBox 3"/>
          <p:cNvSpPr txBox="1"/>
          <p:nvPr/>
        </p:nvSpPr>
        <p:spPr>
          <a:xfrm>
            <a:off x="228600" y="762000"/>
            <a:ext cx="8763000" cy="3293209"/>
          </a:xfrm>
          <a:prstGeom prst="rect">
            <a:avLst/>
          </a:prstGeom>
          <a:noFill/>
        </p:spPr>
        <p:txBody>
          <a:bodyPr wrap="square" rtlCol="0">
            <a:spAutoFit/>
          </a:bodyPr>
          <a:lstStyle/>
          <a:p>
            <a:r>
              <a:rPr lang="en-US" i="1" dirty="0">
                <a:solidFill>
                  <a:schemeClr val="bg1"/>
                </a:solidFill>
                <a:latin typeface="Myriad Pro"/>
                <a:cs typeface="Myriad Pro"/>
              </a:rPr>
              <a:t>“</a:t>
            </a:r>
            <a:r>
              <a:rPr lang="en-US" i="1" dirty="0">
                <a:solidFill>
                  <a:srgbClr val="FFFF00"/>
                </a:solidFill>
                <a:latin typeface="Myriad Pro"/>
                <a:cs typeface="Myriad Pro"/>
              </a:rPr>
              <a:t>Attribution of Extreme Weather Events in the Context of Climate Change</a:t>
            </a:r>
            <a:r>
              <a:rPr lang="en-US" dirty="0">
                <a:solidFill>
                  <a:srgbClr val="FFFF00"/>
                </a:solidFill>
                <a:latin typeface="Myriad Pro"/>
                <a:cs typeface="Myriad Pro"/>
              </a:rPr>
              <a:t>” </a:t>
            </a:r>
            <a:endParaRPr lang="en-US" dirty="0" smtClean="0">
              <a:solidFill>
                <a:srgbClr val="FFFF00"/>
              </a:solidFill>
              <a:latin typeface="Myriad Pro"/>
              <a:cs typeface="Myriad Pro"/>
            </a:endParaRPr>
          </a:p>
          <a:p>
            <a:r>
              <a:rPr lang="en-US" dirty="0" smtClean="0">
                <a:solidFill>
                  <a:srgbClr val="FFFF00"/>
                </a:solidFill>
                <a:latin typeface="Myriad Pro"/>
                <a:cs typeface="Myriad Pro"/>
              </a:rPr>
              <a:t>in </a:t>
            </a:r>
            <a:r>
              <a:rPr lang="en-US" dirty="0">
                <a:solidFill>
                  <a:srgbClr val="FFFF00"/>
                </a:solidFill>
                <a:latin typeface="Myriad Pro"/>
                <a:cs typeface="Myriad Pro"/>
              </a:rPr>
              <a:t>March </a:t>
            </a:r>
            <a:r>
              <a:rPr lang="en-US" dirty="0" smtClean="0">
                <a:solidFill>
                  <a:srgbClr val="FFFF00"/>
                </a:solidFill>
                <a:latin typeface="Myriad Pro"/>
                <a:cs typeface="Myriad Pro"/>
              </a:rPr>
              <a:t>2016.</a:t>
            </a:r>
            <a:endParaRPr lang="en-US" dirty="0">
              <a:solidFill>
                <a:srgbClr val="FFFF00"/>
              </a:solidFill>
              <a:latin typeface="Myriad Pro"/>
              <a:cs typeface="Myriad Pro"/>
            </a:endParaRPr>
          </a:p>
          <a:p>
            <a:r>
              <a:rPr lang="en-US" sz="2000" dirty="0">
                <a:solidFill>
                  <a:schemeClr val="bg1"/>
                </a:solidFill>
                <a:latin typeface="Myriad Pro"/>
                <a:cs typeface="Myriad Pro"/>
              </a:rPr>
              <a:t>T</a:t>
            </a:r>
            <a:r>
              <a:rPr lang="en-US" sz="2000" dirty="0" smtClean="0">
                <a:solidFill>
                  <a:schemeClr val="bg1"/>
                </a:solidFill>
                <a:latin typeface="Myriad Pro"/>
                <a:cs typeface="Myriad Pro"/>
              </a:rPr>
              <a:t>he </a:t>
            </a:r>
            <a:r>
              <a:rPr lang="en-US" sz="2000" dirty="0">
                <a:solidFill>
                  <a:schemeClr val="bg1"/>
                </a:solidFill>
                <a:latin typeface="Myriad Pro"/>
                <a:cs typeface="Myriad Pro"/>
              </a:rPr>
              <a:t>committee did not draw out the perceived tension between </a:t>
            </a:r>
            <a:endParaRPr lang="en-US" sz="2000" dirty="0" smtClean="0">
              <a:solidFill>
                <a:schemeClr val="bg1"/>
              </a:solidFill>
              <a:latin typeface="Myriad Pro"/>
              <a:cs typeface="Myriad Pro"/>
            </a:endParaRPr>
          </a:p>
          <a:p>
            <a:r>
              <a:rPr lang="en-US" sz="2000" dirty="0">
                <a:solidFill>
                  <a:schemeClr val="bg1"/>
                </a:solidFill>
                <a:latin typeface="Myriad Pro"/>
                <a:cs typeface="Myriad Pro"/>
              </a:rPr>
              <a:t>t</a:t>
            </a:r>
            <a:r>
              <a:rPr lang="en-US" sz="2000" dirty="0" smtClean="0">
                <a:solidFill>
                  <a:schemeClr val="bg1"/>
                </a:solidFill>
                <a:latin typeface="Myriad Pro"/>
                <a:cs typeface="Myriad Pro"/>
              </a:rPr>
              <a:t>he traditional </a:t>
            </a:r>
            <a:r>
              <a:rPr lang="en-US" sz="2000" dirty="0">
                <a:solidFill>
                  <a:schemeClr val="bg1"/>
                </a:solidFill>
                <a:latin typeface="Myriad Pro"/>
                <a:cs typeface="Myriad Pro"/>
              </a:rPr>
              <a:t>approach and my strongly conditioned </a:t>
            </a:r>
            <a:r>
              <a:rPr lang="en-US" sz="2000" dirty="0" smtClean="0">
                <a:solidFill>
                  <a:schemeClr val="bg1"/>
                </a:solidFill>
                <a:latin typeface="Myriad Pro"/>
                <a:cs typeface="Myriad Pro"/>
              </a:rPr>
              <a:t>approach, </a:t>
            </a:r>
          </a:p>
          <a:p>
            <a:r>
              <a:rPr lang="en-US" sz="2000" dirty="0" smtClean="0">
                <a:solidFill>
                  <a:schemeClr val="bg1"/>
                </a:solidFill>
                <a:latin typeface="Myriad Pro"/>
                <a:cs typeface="Myriad Pro"/>
              </a:rPr>
              <a:t>it </a:t>
            </a:r>
            <a:r>
              <a:rPr lang="en-US" sz="2000" dirty="0">
                <a:solidFill>
                  <a:schemeClr val="bg1"/>
                </a:solidFill>
                <a:latin typeface="Myriad Pro"/>
                <a:cs typeface="Myriad Pro"/>
              </a:rPr>
              <a:t>just presented both as two aspects of the same spectrum, </a:t>
            </a:r>
            <a:endParaRPr lang="en-US" sz="2000" dirty="0" smtClean="0">
              <a:solidFill>
                <a:schemeClr val="bg1"/>
              </a:solidFill>
              <a:latin typeface="Myriad Pro"/>
              <a:cs typeface="Myriad Pro"/>
            </a:endParaRPr>
          </a:p>
          <a:p>
            <a:r>
              <a:rPr lang="en-US" sz="2000" dirty="0" smtClean="0">
                <a:solidFill>
                  <a:schemeClr val="bg1"/>
                </a:solidFill>
                <a:latin typeface="Myriad Pro"/>
                <a:cs typeface="Myriad Pro"/>
              </a:rPr>
              <a:t>virtually </a:t>
            </a:r>
            <a:r>
              <a:rPr lang="en-US" sz="2000" dirty="0">
                <a:solidFill>
                  <a:schemeClr val="bg1"/>
                </a:solidFill>
                <a:latin typeface="Myriad Pro"/>
                <a:cs typeface="Myriad Pro"/>
              </a:rPr>
              <a:t>without </a:t>
            </a:r>
            <a:r>
              <a:rPr lang="en-US" sz="2000" dirty="0" smtClean="0">
                <a:solidFill>
                  <a:schemeClr val="bg1"/>
                </a:solidFill>
                <a:latin typeface="Myriad Pro"/>
                <a:cs typeface="Myriad Pro"/>
              </a:rPr>
              <a:t>comment:   (from the web site)</a:t>
            </a:r>
          </a:p>
          <a:p>
            <a:endParaRPr lang="en-US" sz="1200" dirty="0">
              <a:solidFill>
                <a:schemeClr val="bg1"/>
              </a:solidFill>
              <a:latin typeface="Myriad Pro"/>
              <a:cs typeface="Myriad Pro"/>
            </a:endParaRPr>
          </a:p>
          <a:p>
            <a:r>
              <a:rPr lang="en-US" b="1" dirty="0" smtClean="0">
                <a:solidFill>
                  <a:schemeClr val="accent1">
                    <a:lumMod val="60000"/>
                    <a:lumOff val="40000"/>
                  </a:schemeClr>
                </a:solidFill>
                <a:latin typeface="Calibri"/>
                <a:cs typeface="Calibri"/>
              </a:rPr>
              <a:t>“</a:t>
            </a:r>
            <a:r>
              <a:rPr lang="en-US" sz="2000" b="1" dirty="0" smtClean="0">
                <a:solidFill>
                  <a:schemeClr val="accent1">
                    <a:lumMod val="60000"/>
                    <a:lumOff val="40000"/>
                  </a:schemeClr>
                </a:solidFill>
                <a:latin typeface="Calibri"/>
                <a:cs typeface="Calibri"/>
              </a:rPr>
              <a:t>scientists </a:t>
            </a:r>
            <a:r>
              <a:rPr lang="en-US" sz="2000" b="1" dirty="0">
                <a:solidFill>
                  <a:schemeClr val="accent1">
                    <a:lumMod val="60000"/>
                    <a:lumOff val="40000"/>
                  </a:schemeClr>
                </a:solidFill>
                <a:latin typeface="Calibri"/>
                <a:cs typeface="Calibri"/>
              </a:rPr>
              <a:t>cautioned in the past that individual weather events couldn't be attributed to climate change. Now, with advances in understanding the climate science behind extreme events and the science of extreme event attribution, such blanket statements may not be accurate</a:t>
            </a:r>
            <a:r>
              <a:rPr lang="en-US" sz="2000" b="1" dirty="0" smtClean="0">
                <a:solidFill>
                  <a:schemeClr val="accent1">
                    <a:lumMod val="60000"/>
                    <a:lumOff val="40000"/>
                  </a:schemeClr>
                </a:solidFill>
                <a:latin typeface="Calibri"/>
                <a:cs typeface="Calibri"/>
              </a:rPr>
              <a:t>.”</a:t>
            </a:r>
          </a:p>
        </p:txBody>
      </p:sp>
      <p:pic>
        <p:nvPicPr>
          <p:cNvPr id="5" name="Picture 4" descr="NRC_extremerep.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239000" y="29906"/>
            <a:ext cx="1905000" cy="2722034"/>
          </a:xfrm>
          <a:prstGeom prst="rect">
            <a:avLst/>
          </a:prstGeom>
        </p:spPr>
      </p:pic>
      <p:sp>
        <p:nvSpPr>
          <p:cNvPr id="3" name="TextBox 2"/>
          <p:cNvSpPr txBox="1"/>
          <p:nvPr/>
        </p:nvSpPr>
        <p:spPr>
          <a:xfrm>
            <a:off x="228599" y="4114800"/>
            <a:ext cx="8839201" cy="2616101"/>
          </a:xfrm>
          <a:prstGeom prst="rect">
            <a:avLst/>
          </a:prstGeom>
          <a:noFill/>
        </p:spPr>
        <p:txBody>
          <a:bodyPr wrap="square" rtlCol="0">
            <a:spAutoFit/>
          </a:bodyPr>
          <a:lstStyle/>
          <a:p>
            <a:r>
              <a:rPr lang="en-US" sz="2000" dirty="0">
                <a:solidFill>
                  <a:schemeClr val="bg1"/>
                </a:solidFill>
                <a:latin typeface="Myriad Pro"/>
                <a:cs typeface="Myriad Pro"/>
              </a:rPr>
              <a:t>The message is that the strongly conditioned approach is </a:t>
            </a:r>
            <a:r>
              <a:rPr lang="en-US" sz="2000" dirty="0" smtClean="0">
                <a:solidFill>
                  <a:schemeClr val="bg1"/>
                </a:solidFill>
                <a:latin typeface="Myriad Pro"/>
                <a:cs typeface="Myriad Pro"/>
              </a:rPr>
              <a:t>very acceptable</a:t>
            </a:r>
            <a:r>
              <a:rPr lang="en-US" sz="2000" dirty="0">
                <a:solidFill>
                  <a:schemeClr val="bg1"/>
                </a:solidFill>
                <a:latin typeface="Myriad Pro"/>
                <a:cs typeface="Myriad Pro"/>
              </a:rPr>
              <a:t>, </a:t>
            </a:r>
            <a:r>
              <a:rPr lang="en-US" sz="2000" dirty="0" smtClean="0">
                <a:solidFill>
                  <a:schemeClr val="bg1"/>
                </a:solidFill>
                <a:latin typeface="Myriad Pro"/>
                <a:cs typeface="Myriad Pro"/>
              </a:rPr>
              <a:t>while the </a:t>
            </a:r>
            <a:r>
              <a:rPr lang="en-US" sz="2000" dirty="0">
                <a:solidFill>
                  <a:schemeClr val="bg1"/>
                </a:solidFill>
                <a:latin typeface="Myriad Pro"/>
                <a:cs typeface="Myriad Pro"/>
              </a:rPr>
              <a:t>traditional approach </a:t>
            </a:r>
            <a:r>
              <a:rPr lang="en-US" sz="2000" dirty="0" smtClean="0">
                <a:solidFill>
                  <a:schemeClr val="bg1"/>
                </a:solidFill>
                <a:latin typeface="Myriad Pro"/>
                <a:cs typeface="Myriad Pro"/>
              </a:rPr>
              <a:t>is limited </a:t>
            </a:r>
            <a:r>
              <a:rPr lang="en-US" sz="2000" dirty="0">
                <a:solidFill>
                  <a:schemeClr val="bg1"/>
                </a:solidFill>
                <a:latin typeface="Myriad Pro"/>
                <a:cs typeface="Myriad Pro"/>
              </a:rPr>
              <a:t>by adequacy of the modeling tools available. </a:t>
            </a:r>
          </a:p>
          <a:p>
            <a:endParaRPr lang="en-US" sz="1200" dirty="0">
              <a:solidFill>
                <a:schemeClr val="bg1"/>
              </a:solidFill>
              <a:latin typeface="Myriad Pro"/>
              <a:cs typeface="Myriad Pro"/>
            </a:endParaRPr>
          </a:p>
          <a:p>
            <a:r>
              <a:rPr lang="en-US" sz="2000" dirty="0">
                <a:solidFill>
                  <a:schemeClr val="bg1"/>
                </a:solidFill>
                <a:latin typeface="Myriad Pro"/>
                <a:cs typeface="Myriad Pro"/>
              </a:rPr>
              <a:t>In particular, as the consideration turns from extremes such as heat waves to extreme precipitation and storms, the examples cited are more in line with the strongly conditioned approach. </a:t>
            </a:r>
          </a:p>
          <a:p>
            <a:endParaRPr lang="en-US" sz="1200" dirty="0">
              <a:solidFill>
                <a:schemeClr val="bg1"/>
              </a:solidFill>
              <a:latin typeface="Myriad Pro"/>
              <a:cs typeface="Myriad Pro"/>
            </a:endParaRPr>
          </a:p>
          <a:p>
            <a:r>
              <a:rPr lang="en-US" sz="2000" b="1" dirty="0">
                <a:solidFill>
                  <a:srgbClr val="FFFF00"/>
                </a:solidFill>
                <a:latin typeface="Myriad Pro"/>
                <a:cs typeface="Myriad Pro"/>
              </a:rPr>
              <a:t>The new approach does seem to be catching on! </a:t>
            </a:r>
          </a:p>
          <a:p>
            <a:endParaRPr lang="en-US" sz="2000" b="1" dirty="0">
              <a:solidFill>
                <a:srgbClr val="FFFF00"/>
              </a:solidFill>
            </a:endParaRPr>
          </a:p>
        </p:txBody>
      </p:sp>
    </p:spTree>
    <p:extLst>
      <p:ext uri="{BB962C8B-B14F-4D97-AF65-F5344CB8AC3E}">
        <p14:creationId xmlns:p14="http://schemas.microsoft.com/office/powerpoint/2010/main" val="368726566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7398"/>
            <a:ext cx="7086600" cy="920144"/>
          </a:xfrm>
        </p:spPr>
        <p:txBody>
          <a:bodyPr/>
          <a:lstStyle/>
          <a:p>
            <a:r>
              <a:rPr lang="en-US" sz="3200" dirty="0" smtClean="0">
                <a:solidFill>
                  <a:srgbClr val="FFFF00"/>
                </a:solidFill>
                <a:effectLst>
                  <a:outerShdw blurRad="50800" dist="38100" dir="2700000" algn="tl" rotWithShape="0">
                    <a:srgbClr val="000000"/>
                  </a:outerShdw>
                </a:effectLst>
                <a:latin typeface="Myriad Pro"/>
                <a:cs typeface="Myriad Pro"/>
              </a:rPr>
              <a:t>Ted Shepherd:</a:t>
            </a:r>
            <a:r>
              <a:rPr lang="en-US" sz="2000" dirty="0">
                <a:solidFill>
                  <a:schemeClr val="bg1"/>
                </a:solidFill>
                <a:latin typeface="Myriad Pro"/>
                <a:cs typeface="Myriad Pro"/>
              </a:rPr>
              <a:t> </a:t>
            </a:r>
            <a:r>
              <a:rPr lang="en-US" sz="2000" dirty="0" smtClean="0">
                <a:solidFill>
                  <a:schemeClr val="bg1"/>
                </a:solidFill>
                <a:latin typeface="Myriad Pro"/>
                <a:cs typeface="Myriad Pro"/>
              </a:rPr>
              <a:t>  </a:t>
            </a:r>
            <a:r>
              <a:rPr lang="en-US" sz="2000" b="0" dirty="0" err="1" smtClean="0">
                <a:solidFill>
                  <a:srgbClr val="FFFF00"/>
                </a:solidFill>
                <a:latin typeface="Myriad Pro"/>
                <a:cs typeface="Myriad Pro"/>
              </a:rPr>
              <a:t>Curr</a:t>
            </a:r>
            <a:r>
              <a:rPr lang="en-US" sz="2000" b="0" dirty="0">
                <a:solidFill>
                  <a:srgbClr val="FFFF00"/>
                </a:solidFill>
                <a:latin typeface="Myriad Pro"/>
                <a:cs typeface="Myriad Pro"/>
              </a:rPr>
              <a:t>. </a:t>
            </a:r>
            <a:r>
              <a:rPr lang="en-US" sz="2000" b="0" dirty="0" err="1">
                <a:solidFill>
                  <a:srgbClr val="FFFF00"/>
                </a:solidFill>
                <a:latin typeface="Myriad Pro"/>
                <a:cs typeface="Myriad Pro"/>
              </a:rPr>
              <a:t>Clim</a:t>
            </a:r>
            <a:r>
              <a:rPr lang="en-US" sz="2000" b="0" dirty="0">
                <a:solidFill>
                  <a:srgbClr val="FFFF00"/>
                </a:solidFill>
                <a:latin typeface="Myriad Pro"/>
                <a:cs typeface="Myriad Pro"/>
              </a:rPr>
              <a:t>. Change Rep. 2016. </a:t>
            </a:r>
            <a:endParaRPr lang="en-US" sz="3200" b="0" dirty="0">
              <a:solidFill>
                <a:srgbClr val="FFFF00"/>
              </a:solidFill>
              <a:effectLst>
                <a:outerShdw blurRad="50800" dist="38100" dir="2700000" algn="tl" rotWithShape="0">
                  <a:srgbClr val="000000"/>
                </a:outerShdw>
              </a:effectLst>
              <a:latin typeface="Myriad Pro"/>
              <a:cs typeface="Myriad Pro"/>
            </a:endParaRPr>
          </a:p>
        </p:txBody>
      </p:sp>
      <p:sp>
        <p:nvSpPr>
          <p:cNvPr id="4" name="TextBox 3"/>
          <p:cNvSpPr txBox="1"/>
          <p:nvPr/>
        </p:nvSpPr>
        <p:spPr>
          <a:xfrm>
            <a:off x="152400" y="685800"/>
            <a:ext cx="8763000" cy="4893648"/>
          </a:xfrm>
          <a:prstGeom prst="rect">
            <a:avLst/>
          </a:prstGeom>
          <a:noFill/>
        </p:spPr>
        <p:txBody>
          <a:bodyPr wrap="square" rtlCol="0">
            <a:spAutoFit/>
          </a:bodyPr>
          <a:lstStyle/>
          <a:p>
            <a:r>
              <a:rPr lang="en-US" i="1" dirty="0" smtClean="0">
                <a:solidFill>
                  <a:schemeClr val="bg1"/>
                </a:solidFill>
                <a:latin typeface="Myriad Pro"/>
                <a:cs typeface="Myriad Pro"/>
              </a:rPr>
              <a:t>“</a:t>
            </a:r>
            <a:r>
              <a:rPr lang="en-US" dirty="0" smtClean="0">
                <a:solidFill>
                  <a:srgbClr val="FFFF00"/>
                </a:solidFill>
                <a:latin typeface="Myriad Pro"/>
                <a:cs typeface="Myriad Pro"/>
              </a:rPr>
              <a:t>A Common </a:t>
            </a:r>
            <a:r>
              <a:rPr lang="en-US" dirty="0">
                <a:solidFill>
                  <a:srgbClr val="FFFF00"/>
                </a:solidFill>
                <a:latin typeface="Myriad Pro"/>
                <a:cs typeface="Myriad Pro"/>
              </a:rPr>
              <a:t>Framework for Approaches to </a:t>
            </a:r>
            <a:r>
              <a:rPr lang="en-US" dirty="0" smtClean="0">
                <a:solidFill>
                  <a:srgbClr val="FFFF00"/>
                </a:solidFill>
                <a:latin typeface="Myriad Pro"/>
                <a:cs typeface="Myriad Pro"/>
              </a:rPr>
              <a:t>Extreme Event </a:t>
            </a:r>
            <a:r>
              <a:rPr lang="en-US" dirty="0">
                <a:solidFill>
                  <a:srgbClr val="FFFF00"/>
                </a:solidFill>
                <a:latin typeface="Myriad Pro"/>
                <a:cs typeface="Myriad Pro"/>
              </a:rPr>
              <a:t>Attribution</a:t>
            </a:r>
            <a:r>
              <a:rPr lang="en-US" dirty="0" smtClean="0">
                <a:solidFill>
                  <a:srgbClr val="FFFF00"/>
                </a:solidFill>
                <a:latin typeface="Myriad Pro"/>
                <a:cs typeface="Myriad Pro"/>
              </a:rPr>
              <a:t>” </a:t>
            </a:r>
          </a:p>
          <a:p>
            <a:endParaRPr lang="en-US" dirty="0" smtClean="0">
              <a:solidFill>
                <a:schemeClr val="bg1"/>
              </a:solidFill>
              <a:latin typeface="Myriad Pro"/>
              <a:cs typeface="Myriad Pro"/>
            </a:endParaRPr>
          </a:p>
          <a:p>
            <a:r>
              <a:rPr lang="en-US" sz="2300" dirty="0">
                <a:solidFill>
                  <a:schemeClr val="accent1">
                    <a:lumMod val="60000"/>
                    <a:lumOff val="40000"/>
                  </a:schemeClr>
                </a:solidFill>
                <a:latin typeface="Myriad Pro"/>
                <a:cs typeface="Myriad Pro"/>
              </a:rPr>
              <a:t>From a </a:t>
            </a:r>
            <a:r>
              <a:rPr lang="en-US" sz="2300" dirty="0" smtClean="0">
                <a:solidFill>
                  <a:schemeClr val="accent1">
                    <a:lumMod val="60000"/>
                    <a:lumOff val="40000"/>
                  </a:schemeClr>
                </a:solidFill>
                <a:latin typeface="Myriad Pro"/>
                <a:cs typeface="Myriad Pro"/>
              </a:rPr>
              <a:t>scientific perspective</a:t>
            </a:r>
            <a:r>
              <a:rPr lang="en-US" sz="2300" dirty="0">
                <a:solidFill>
                  <a:schemeClr val="accent1">
                    <a:lumMod val="60000"/>
                    <a:lumOff val="40000"/>
                  </a:schemeClr>
                </a:solidFill>
                <a:latin typeface="Myriad Pro"/>
                <a:cs typeface="Myriad Pro"/>
              </a:rPr>
              <a:t>, the question can be framed in various ways, </a:t>
            </a:r>
            <a:r>
              <a:rPr lang="en-US" sz="2300" dirty="0" smtClean="0">
                <a:solidFill>
                  <a:schemeClr val="accent1">
                    <a:lumMod val="60000"/>
                    <a:lumOff val="40000"/>
                  </a:schemeClr>
                </a:solidFill>
                <a:latin typeface="Myriad Pro"/>
                <a:cs typeface="Myriad Pro"/>
              </a:rPr>
              <a:t>and the </a:t>
            </a:r>
            <a:r>
              <a:rPr lang="en-US" sz="2300" dirty="0">
                <a:solidFill>
                  <a:schemeClr val="accent1">
                    <a:lumMod val="60000"/>
                    <a:lumOff val="40000"/>
                  </a:schemeClr>
                </a:solidFill>
                <a:latin typeface="Myriad Pro"/>
                <a:cs typeface="Myriad Pro"/>
              </a:rPr>
              <a:t>answer depends very much on the framing. </a:t>
            </a:r>
            <a:endParaRPr lang="en-US" sz="2300" dirty="0" smtClean="0">
              <a:solidFill>
                <a:schemeClr val="accent1">
                  <a:lumMod val="60000"/>
                  <a:lumOff val="40000"/>
                </a:schemeClr>
              </a:solidFill>
              <a:latin typeface="Myriad Pro"/>
              <a:cs typeface="Myriad Pro"/>
            </a:endParaRPr>
          </a:p>
          <a:p>
            <a:pPr marL="342900" indent="-342900">
              <a:buFont typeface="Arial"/>
              <a:buChar char="•"/>
            </a:pPr>
            <a:r>
              <a:rPr lang="en-US" sz="2300" dirty="0" smtClean="0">
                <a:solidFill>
                  <a:srgbClr val="FFFFFF"/>
                </a:solidFill>
                <a:latin typeface="Myriad Pro"/>
                <a:cs typeface="Myriad Pro"/>
              </a:rPr>
              <a:t>One such framing </a:t>
            </a:r>
            <a:r>
              <a:rPr lang="en-US" sz="2300" dirty="0">
                <a:solidFill>
                  <a:srgbClr val="FFFFFF"/>
                </a:solidFill>
                <a:latin typeface="Myriad Pro"/>
                <a:cs typeface="Myriad Pro"/>
              </a:rPr>
              <a:t>is a </a:t>
            </a:r>
            <a:r>
              <a:rPr lang="en-US" sz="2300" dirty="0">
                <a:solidFill>
                  <a:srgbClr val="FFFF00"/>
                </a:solidFill>
                <a:latin typeface="Myriad Pro"/>
                <a:cs typeface="Myriad Pro"/>
              </a:rPr>
              <a:t>risk-based </a:t>
            </a:r>
            <a:r>
              <a:rPr lang="en-US" sz="2300" dirty="0" smtClean="0">
                <a:solidFill>
                  <a:srgbClr val="FFFFFF"/>
                </a:solidFill>
                <a:latin typeface="Myriad Pro"/>
                <a:cs typeface="Myriad Pro"/>
              </a:rPr>
              <a:t>approach</a:t>
            </a:r>
            <a:r>
              <a:rPr lang="en-US" sz="2300" dirty="0">
                <a:solidFill>
                  <a:srgbClr val="FFFFFF"/>
                </a:solidFill>
                <a:latin typeface="Myriad Pro"/>
                <a:cs typeface="Myriad Pro"/>
              </a:rPr>
              <a:t>:</a:t>
            </a:r>
            <a:r>
              <a:rPr lang="en-US" sz="2300" dirty="0" smtClean="0">
                <a:solidFill>
                  <a:srgbClr val="FFFFFF"/>
                </a:solidFill>
                <a:latin typeface="Myriad Pro"/>
                <a:cs typeface="Myriad Pro"/>
              </a:rPr>
              <a:t> </a:t>
            </a:r>
            <a:r>
              <a:rPr lang="en-US" sz="2300" dirty="0">
                <a:solidFill>
                  <a:srgbClr val="FFFFFF"/>
                </a:solidFill>
                <a:latin typeface="Myriad Pro"/>
                <a:cs typeface="Myriad Pro"/>
              </a:rPr>
              <a:t>answers the </a:t>
            </a:r>
            <a:r>
              <a:rPr lang="en-US" sz="2300" dirty="0" smtClean="0">
                <a:solidFill>
                  <a:srgbClr val="FFFFFF"/>
                </a:solidFill>
                <a:latin typeface="Myriad Pro"/>
                <a:cs typeface="Myriad Pro"/>
              </a:rPr>
              <a:t>question probabilistically</a:t>
            </a:r>
            <a:r>
              <a:rPr lang="en-US" sz="2300" dirty="0">
                <a:solidFill>
                  <a:srgbClr val="FFFFFF"/>
                </a:solidFill>
                <a:latin typeface="Myriad Pro"/>
                <a:cs typeface="Myriad Pro"/>
              </a:rPr>
              <a:t>, </a:t>
            </a:r>
            <a:r>
              <a:rPr lang="en-US" sz="2300" dirty="0" smtClean="0">
                <a:solidFill>
                  <a:srgbClr val="FFFFFF"/>
                </a:solidFill>
                <a:latin typeface="Myriad Pro"/>
                <a:cs typeface="Myriad Pro"/>
              </a:rPr>
              <a:t>as a </a:t>
            </a:r>
            <a:r>
              <a:rPr lang="en-US" sz="2300" dirty="0">
                <a:solidFill>
                  <a:srgbClr val="FFFFFF"/>
                </a:solidFill>
                <a:latin typeface="Myriad Pro"/>
                <a:cs typeface="Myriad Pro"/>
              </a:rPr>
              <a:t>change in likelihood of a </a:t>
            </a:r>
            <a:r>
              <a:rPr lang="en-US" sz="2300" dirty="0" smtClean="0">
                <a:solidFill>
                  <a:srgbClr val="FFFFFF"/>
                </a:solidFill>
                <a:latin typeface="Myriad Pro"/>
                <a:cs typeface="Myriad Pro"/>
              </a:rPr>
              <a:t>class of </a:t>
            </a:r>
            <a:r>
              <a:rPr lang="en-US" sz="2300" dirty="0">
                <a:solidFill>
                  <a:srgbClr val="FFFFFF"/>
                </a:solidFill>
                <a:latin typeface="Myriad Pro"/>
                <a:cs typeface="Myriad Pro"/>
              </a:rPr>
              <a:t>event similar to the one in question, and natural </a:t>
            </a:r>
            <a:r>
              <a:rPr lang="en-US" sz="2300" dirty="0" smtClean="0">
                <a:solidFill>
                  <a:srgbClr val="FFFFFF"/>
                </a:solidFill>
                <a:latin typeface="Myriad Pro"/>
                <a:cs typeface="Myriad Pro"/>
              </a:rPr>
              <a:t>variability is </a:t>
            </a:r>
            <a:r>
              <a:rPr lang="en-US" sz="2300" dirty="0">
                <a:solidFill>
                  <a:srgbClr val="FFFFFF"/>
                </a:solidFill>
                <a:latin typeface="Myriad Pro"/>
                <a:cs typeface="Myriad Pro"/>
              </a:rPr>
              <a:t>treated as noise. </a:t>
            </a:r>
            <a:r>
              <a:rPr lang="en-US" sz="2300" dirty="0" smtClean="0">
                <a:solidFill>
                  <a:srgbClr val="FFFFFF"/>
                </a:solidFill>
                <a:latin typeface="Myriad Pro"/>
                <a:cs typeface="Myriad Pro"/>
              </a:rPr>
              <a:t>  </a:t>
            </a:r>
          </a:p>
          <a:p>
            <a:pPr marL="800100" lvl="1" indent="-342900">
              <a:buFont typeface="Arial"/>
              <a:buChar char="•"/>
            </a:pPr>
            <a:r>
              <a:rPr lang="en-US" sz="2300" dirty="0" smtClean="0">
                <a:solidFill>
                  <a:schemeClr val="accent1">
                    <a:lumMod val="60000"/>
                    <a:lumOff val="40000"/>
                  </a:schemeClr>
                </a:solidFill>
                <a:latin typeface="Myriad Pro"/>
                <a:cs typeface="Myriad Pro"/>
              </a:rPr>
              <a:t>Two worlds: “factual” </a:t>
            </a:r>
            <a:r>
              <a:rPr lang="en-US" sz="2300" dirty="0" err="1" smtClean="0">
                <a:solidFill>
                  <a:schemeClr val="accent1">
                    <a:lumMod val="60000"/>
                    <a:lumOff val="40000"/>
                  </a:schemeClr>
                </a:solidFill>
                <a:latin typeface="Myriad Pro"/>
                <a:cs typeface="Myriad Pro"/>
              </a:rPr>
              <a:t>vs</a:t>
            </a:r>
            <a:r>
              <a:rPr lang="en-US" sz="2300" dirty="0" smtClean="0">
                <a:solidFill>
                  <a:schemeClr val="accent1">
                    <a:lumMod val="60000"/>
                    <a:lumOff val="40000"/>
                  </a:schemeClr>
                </a:solidFill>
                <a:latin typeface="Myriad Pro"/>
                <a:cs typeface="Myriad Pro"/>
              </a:rPr>
              <a:t> “counter-factual”  (i.e. no cc)</a:t>
            </a:r>
          </a:p>
          <a:p>
            <a:pPr marL="800100" lvl="1" indent="-342900">
              <a:buFont typeface="Arial"/>
              <a:buChar char="•"/>
            </a:pPr>
            <a:r>
              <a:rPr lang="en-US" sz="2300" dirty="0" smtClean="0">
                <a:solidFill>
                  <a:schemeClr val="accent1">
                    <a:lumMod val="60000"/>
                    <a:lumOff val="40000"/>
                  </a:schemeClr>
                </a:solidFill>
                <a:latin typeface="Myriad Pro"/>
                <a:cs typeface="Myriad Pro"/>
              </a:rPr>
              <a:t>Traditional approach  - tends to fail if dynamics important</a:t>
            </a:r>
          </a:p>
          <a:p>
            <a:pPr marL="342900" indent="-342900">
              <a:buFont typeface="Arial"/>
              <a:buChar char="•"/>
            </a:pPr>
            <a:r>
              <a:rPr lang="en-US" sz="2300" dirty="0" smtClean="0">
                <a:solidFill>
                  <a:srgbClr val="FFFFFF"/>
                </a:solidFill>
                <a:latin typeface="Myriad Pro"/>
                <a:cs typeface="Myriad Pro"/>
              </a:rPr>
              <a:t>A different </a:t>
            </a:r>
            <a:r>
              <a:rPr lang="en-US" sz="2300" dirty="0">
                <a:solidFill>
                  <a:srgbClr val="FFFFFF"/>
                </a:solidFill>
                <a:latin typeface="Myriad Pro"/>
                <a:cs typeface="Myriad Pro"/>
              </a:rPr>
              <a:t>framing is a </a:t>
            </a:r>
            <a:r>
              <a:rPr lang="en-US" sz="2300" dirty="0" smtClean="0">
                <a:solidFill>
                  <a:srgbClr val="FFFF00"/>
                </a:solidFill>
                <a:latin typeface="Myriad Pro"/>
                <a:cs typeface="Myriad Pro"/>
              </a:rPr>
              <a:t>storyline </a:t>
            </a:r>
            <a:r>
              <a:rPr lang="en-US" sz="2300" dirty="0" smtClean="0">
                <a:solidFill>
                  <a:srgbClr val="FFFFFF"/>
                </a:solidFill>
                <a:latin typeface="Myriad Pro"/>
                <a:cs typeface="Myriad Pro"/>
              </a:rPr>
              <a:t>approach</a:t>
            </a:r>
            <a:r>
              <a:rPr lang="en-US" sz="2300" dirty="0">
                <a:solidFill>
                  <a:srgbClr val="FFFFFF"/>
                </a:solidFill>
                <a:latin typeface="Myriad Pro"/>
                <a:cs typeface="Myriad Pro"/>
              </a:rPr>
              <a:t>:</a:t>
            </a:r>
            <a:r>
              <a:rPr lang="en-US" sz="2300" dirty="0" smtClean="0">
                <a:solidFill>
                  <a:srgbClr val="FFFFFF"/>
                </a:solidFill>
                <a:latin typeface="Myriad Pro"/>
                <a:cs typeface="Myriad Pro"/>
              </a:rPr>
              <a:t> </a:t>
            </a:r>
            <a:r>
              <a:rPr lang="en-US" sz="2300" dirty="0">
                <a:solidFill>
                  <a:srgbClr val="FFFFFF"/>
                </a:solidFill>
                <a:latin typeface="Myriad Pro"/>
                <a:cs typeface="Myriad Pro"/>
              </a:rPr>
              <a:t>examines the role of </a:t>
            </a:r>
            <a:r>
              <a:rPr lang="en-US" sz="2300" dirty="0" smtClean="0">
                <a:solidFill>
                  <a:srgbClr val="FFFFFF"/>
                </a:solidFill>
                <a:latin typeface="Myriad Pro"/>
                <a:cs typeface="Myriad Pro"/>
              </a:rPr>
              <a:t>various </a:t>
            </a:r>
            <a:r>
              <a:rPr lang="en-US" sz="2300" dirty="0">
                <a:solidFill>
                  <a:srgbClr val="FFFFFF"/>
                </a:solidFill>
                <a:latin typeface="Myriad Pro"/>
                <a:cs typeface="Myriad Pro"/>
              </a:rPr>
              <a:t>factors </a:t>
            </a:r>
            <a:r>
              <a:rPr lang="en-US" sz="2300" dirty="0" smtClean="0">
                <a:solidFill>
                  <a:srgbClr val="FFFFFF"/>
                </a:solidFill>
                <a:latin typeface="Myriad Pro"/>
                <a:cs typeface="Myriad Pro"/>
              </a:rPr>
              <a:t>contributing to </a:t>
            </a:r>
            <a:r>
              <a:rPr lang="en-US" sz="2300" dirty="0">
                <a:solidFill>
                  <a:srgbClr val="FFFFFF"/>
                </a:solidFill>
                <a:latin typeface="Myriad Pro"/>
                <a:cs typeface="Myriad Pro"/>
              </a:rPr>
              <a:t>the </a:t>
            </a:r>
            <a:r>
              <a:rPr lang="en-US" sz="2300" dirty="0" smtClean="0">
                <a:solidFill>
                  <a:srgbClr val="FFFFFF"/>
                </a:solidFill>
                <a:latin typeface="Myriad Pro"/>
                <a:cs typeface="Myriad Pro"/>
              </a:rPr>
              <a:t>event, </a:t>
            </a:r>
            <a:r>
              <a:rPr lang="en-US" sz="2300" dirty="0">
                <a:solidFill>
                  <a:srgbClr val="FFFFFF"/>
                </a:solidFill>
                <a:latin typeface="Myriad Pro"/>
                <a:cs typeface="Myriad Pro"/>
              </a:rPr>
              <a:t>including </a:t>
            </a:r>
            <a:r>
              <a:rPr lang="en-US" sz="2300" dirty="0" smtClean="0">
                <a:solidFill>
                  <a:srgbClr val="FFFFFF"/>
                </a:solidFill>
                <a:latin typeface="Myriad Pro"/>
                <a:cs typeface="Myriad Pro"/>
              </a:rPr>
              <a:t>anomalous natural </a:t>
            </a:r>
            <a:r>
              <a:rPr lang="en-US" sz="2300" dirty="0">
                <a:solidFill>
                  <a:srgbClr val="FFFFFF"/>
                </a:solidFill>
                <a:latin typeface="Myriad Pro"/>
                <a:cs typeface="Myriad Pro"/>
              </a:rPr>
              <a:t>variability, and answers the question deterministically</a:t>
            </a:r>
            <a:r>
              <a:rPr lang="en-US" sz="2300" dirty="0" smtClean="0">
                <a:solidFill>
                  <a:srgbClr val="FFFFFF"/>
                </a:solidFill>
                <a:latin typeface="Myriad Pro"/>
                <a:cs typeface="Myriad Pro"/>
              </a:rPr>
              <a:t>.</a:t>
            </a:r>
          </a:p>
          <a:p>
            <a:pPr marL="800100" lvl="1" indent="-342900">
              <a:buFont typeface="Arial"/>
              <a:buChar char="•"/>
            </a:pPr>
            <a:r>
              <a:rPr lang="en-US" sz="2300" dirty="0" smtClean="0">
                <a:solidFill>
                  <a:srgbClr val="47FFD1"/>
                </a:solidFill>
                <a:latin typeface="Myriad Pro"/>
                <a:cs typeface="Myriad Pro"/>
              </a:rPr>
              <a:t>Trenberth et al. 2015</a:t>
            </a:r>
            <a:endParaRPr lang="en-US" sz="2300" dirty="0">
              <a:solidFill>
                <a:srgbClr val="47FFD1"/>
              </a:solidFill>
              <a:latin typeface="Myriad Pro"/>
              <a:cs typeface="Myriad Pro"/>
            </a:endParaRPr>
          </a:p>
          <a:p>
            <a:endParaRPr lang="en-US" sz="2300" dirty="0">
              <a:solidFill>
                <a:schemeClr val="bg1"/>
              </a:solidFill>
              <a:latin typeface="Myriad Pro"/>
              <a:cs typeface="Myriad Pro"/>
            </a:endParaRPr>
          </a:p>
        </p:txBody>
      </p:sp>
      <p:sp>
        <p:nvSpPr>
          <p:cNvPr id="3" name="TextBox 2"/>
          <p:cNvSpPr txBox="1"/>
          <p:nvPr/>
        </p:nvSpPr>
        <p:spPr>
          <a:xfrm>
            <a:off x="457200" y="5867400"/>
            <a:ext cx="7661072" cy="830997"/>
          </a:xfrm>
          <a:prstGeom prst="rect">
            <a:avLst/>
          </a:prstGeom>
          <a:noFill/>
        </p:spPr>
        <p:txBody>
          <a:bodyPr wrap="none" rtlCol="0">
            <a:spAutoFit/>
          </a:bodyPr>
          <a:lstStyle/>
          <a:p>
            <a:r>
              <a:rPr lang="is-IS" sz="2400" dirty="0" smtClean="0">
                <a:solidFill>
                  <a:srgbClr val="FFFF00"/>
                </a:solidFill>
                <a:latin typeface="Myriad Pro"/>
                <a:cs typeface="Myriad Pro"/>
              </a:rPr>
              <a:t>… </a:t>
            </a:r>
            <a:r>
              <a:rPr lang="en-US" sz="2400" dirty="0" smtClean="0">
                <a:solidFill>
                  <a:srgbClr val="FFFF00"/>
                </a:solidFill>
                <a:latin typeface="Myriad Pro"/>
                <a:cs typeface="Myriad Pro"/>
              </a:rPr>
              <a:t>the </a:t>
            </a:r>
            <a:r>
              <a:rPr lang="en-US" sz="2400" dirty="0">
                <a:solidFill>
                  <a:srgbClr val="FFFF00"/>
                </a:solidFill>
                <a:latin typeface="Myriad Pro"/>
                <a:cs typeface="Myriad Pro"/>
              </a:rPr>
              <a:t>most useful level of conditioning will depend on the</a:t>
            </a:r>
          </a:p>
          <a:p>
            <a:r>
              <a:rPr lang="en-US" sz="2400" dirty="0">
                <a:solidFill>
                  <a:srgbClr val="FFFF00"/>
                </a:solidFill>
                <a:latin typeface="Myriad Pro"/>
                <a:cs typeface="Myriad Pro"/>
              </a:rPr>
              <a:t>question being asked and the uncertainties </a:t>
            </a:r>
            <a:r>
              <a:rPr lang="en-US" sz="2400" dirty="0" smtClean="0">
                <a:solidFill>
                  <a:srgbClr val="FFFF00"/>
                </a:solidFill>
                <a:latin typeface="Myriad Pro"/>
                <a:cs typeface="Myriad Pro"/>
              </a:rPr>
              <a:t>involved.</a:t>
            </a:r>
            <a:endParaRPr lang="en-US" sz="2400" dirty="0">
              <a:solidFill>
                <a:srgbClr val="FFFF00"/>
              </a:solidFill>
              <a:latin typeface="Myriad Pro"/>
              <a:cs typeface="Myriad Pro"/>
            </a:endParaRPr>
          </a:p>
        </p:txBody>
      </p:sp>
    </p:spTree>
    <p:extLst>
      <p:ext uri="{BB962C8B-B14F-4D97-AF65-F5344CB8AC3E}">
        <p14:creationId xmlns:p14="http://schemas.microsoft.com/office/powerpoint/2010/main" val="3332149538"/>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effectLst>
                  <a:outerShdw blurRad="50800" dist="38100" dir="2700000">
                    <a:srgbClr val="000000"/>
                  </a:outerShdw>
                </a:effectLst>
                <a:latin typeface="Comic Sans MS"/>
                <a:cs typeface="Comic Sans MS"/>
              </a:rPr>
              <a:t>Oh Sandy</a:t>
            </a:r>
            <a:endParaRPr lang="en-US" sz="4000" dirty="0">
              <a:effectLst>
                <a:outerShdw blurRad="50800" dist="38100" dir="2700000">
                  <a:srgbClr val="000000"/>
                </a:outerShdw>
              </a:effectLst>
              <a:latin typeface="Comic Sans MS"/>
              <a:cs typeface="Comic Sans MS"/>
            </a:endParaRPr>
          </a:p>
        </p:txBody>
      </p:sp>
      <p:pic>
        <p:nvPicPr>
          <p:cNvPr id="3" name="Picture 2"/>
          <p:cNvPicPr>
            <a:picLocks noChangeAspect="1"/>
          </p:cNvPicPr>
          <p:nvPr/>
        </p:nvPicPr>
        <p:blipFill>
          <a:blip r:embed="rId2"/>
          <a:stretch>
            <a:fillRect/>
          </a:stretch>
        </p:blipFill>
        <p:spPr>
          <a:xfrm>
            <a:off x="2438400" y="2209800"/>
            <a:ext cx="3797300" cy="3810000"/>
          </a:xfrm>
          <a:prstGeom prst="rect">
            <a:avLst/>
          </a:prstGeom>
        </p:spPr>
      </p:pic>
    </p:spTree>
    <p:extLst>
      <p:ext uri="{BB962C8B-B14F-4D97-AF65-F5344CB8AC3E}">
        <p14:creationId xmlns:p14="http://schemas.microsoft.com/office/powerpoint/2010/main" val="231253354"/>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andyLandfall.jpg"/>
          <p:cNvPicPr>
            <a:picLocks noChangeAspect="1"/>
          </p:cNvPicPr>
          <p:nvPr/>
        </p:nvPicPr>
        <p:blipFill>
          <a:blip r:embed="rId2" cstate="email"/>
          <a:stretch>
            <a:fillRect/>
          </a:stretch>
        </p:blipFill>
        <p:spPr>
          <a:xfrm>
            <a:off x="0" y="1001217"/>
            <a:ext cx="4225089" cy="3110135"/>
          </a:xfrm>
          <a:prstGeom prst="rect">
            <a:avLst/>
          </a:prstGeom>
        </p:spPr>
      </p:pic>
      <p:pic>
        <p:nvPicPr>
          <p:cNvPr id="2" name="Picture 1" descr="1028sandy.jpg"/>
          <p:cNvPicPr>
            <a:picLocks noChangeAspect="1"/>
          </p:cNvPicPr>
          <p:nvPr/>
        </p:nvPicPr>
        <p:blipFill>
          <a:blip r:embed="rId3" cstate="email"/>
          <a:stretch>
            <a:fillRect/>
          </a:stretch>
        </p:blipFill>
        <p:spPr>
          <a:xfrm>
            <a:off x="4172968" y="1001217"/>
            <a:ext cx="4971032" cy="3110135"/>
          </a:xfrm>
          <a:prstGeom prst="rect">
            <a:avLst/>
          </a:prstGeom>
        </p:spPr>
      </p:pic>
      <p:pic>
        <p:nvPicPr>
          <p:cNvPr id="3" name="Picture 2" descr="AC_Boardwalk-520x319.jpg"/>
          <p:cNvPicPr>
            <a:picLocks noChangeAspect="1"/>
          </p:cNvPicPr>
          <p:nvPr/>
        </p:nvPicPr>
        <p:blipFill>
          <a:blip r:embed="rId4" cstate="email"/>
          <a:srcRect/>
          <a:stretch>
            <a:fillRect/>
          </a:stretch>
        </p:blipFill>
        <p:spPr>
          <a:xfrm>
            <a:off x="4139952" y="4111352"/>
            <a:ext cx="4991453" cy="2755168"/>
          </a:xfrm>
          <a:prstGeom prst="rect">
            <a:avLst/>
          </a:prstGeom>
        </p:spPr>
      </p:pic>
      <p:sp>
        <p:nvSpPr>
          <p:cNvPr id="6" name="TextBox 5"/>
          <p:cNvSpPr txBox="1"/>
          <p:nvPr/>
        </p:nvSpPr>
        <p:spPr>
          <a:xfrm>
            <a:off x="1981200" y="0"/>
            <a:ext cx="4095993" cy="1138773"/>
          </a:xfrm>
          <a:prstGeom prst="rect">
            <a:avLst/>
          </a:prstGeom>
          <a:noFill/>
        </p:spPr>
        <p:txBody>
          <a:bodyPr wrap="none" rtlCol="0">
            <a:spAutoFit/>
          </a:bodyPr>
          <a:lstStyle/>
          <a:p>
            <a:pPr algn="ctr" defTabSz="455613" fontAlgn="base">
              <a:spcBef>
                <a:spcPct val="0"/>
              </a:spcBef>
              <a:spcAft>
                <a:spcPct val="0"/>
              </a:spcAft>
            </a:pPr>
            <a:r>
              <a:rPr lang="en-US" sz="3200" b="1" dirty="0" smtClean="0">
                <a:solidFill>
                  <a:srgbClr val="FF0000"/>
                </a:solidFill>
                <a:effectLst>
                  <a:outerShdw blurRad="50800" dist="38100" dir="2700000">
                    <a:srgbClr val="000000"/>
                  </a:outerShdw>
                </a:effectLst>
                <a:latin typeface="Comic Sans MS" pitchFamily="66" charset="0"/>
                <a:ea typeface="ＭＳ Ｐゴシック" pitchFamily="34" charset="-128"/>
                <a:cs typeface="Arial" charset="0"/>
              </a:rPr>
              <a:t>Super Storm Sandy</a:t>
            </a:r>
          </a:p>
          <a:p>
            <a:pPr algn="ctr" defTabSz="455613" fontAlgn="base">
              <a:spcBef>
                <a:spcPct val="0"/>
              </a:spcBef>
              <a:spcAft>
                <a:spcPct val="0"/>
              </a:spcAft>
            </a:pPr>
            <a:r>
              <a:rPr lang="en-US" b="1" dirty="0" smtClean="0">
                <a:solidFill>
                  <a:srgbClr val="FFFFFF"/>
                </a:solidFill>
                <a:latin typeface="Comic Sans MS" pitchFamily="66" charset="0"/>
                <a:ea typeface="ＭＳ Ｐゴシック" pitchFamily="34" charset="-128"/>
                <a:cs typeface="Arial" charset="0"/>
              </a:rPr>
              <a:t>Oct 29-31, 2012.</a:t>
            </a:r>
          </a:p>
          <a:p>
            <a:pPr algn="ctr" defTabSz="455613" fontAlgn="base">
              <a:spcBef>
                <a:spcPct val="0"/>
              </a:spcBef>
              <a:spcAft>
                <a:spcPct val="0"/>
              </a:spcAft>
            </a:pPr>
            <a:endParaRPr lang="en-US" b="1" dirty="0">
              <a:solidFill>
                <a:srgbClr val="FFFFFF"/>
              </a:solidFill>
              <a:latin typeface="Comic Sans MS" pitchFamily="66" charset="0"/>
              <a:ea typeface="ＭＳ Ｐゴシック" pitchFamily="34" charset="-128"/>
              <a:cs typeface="Arial" charset="0"/>
            </a:endParaRPr>
          </a:p>
        </p:txBody>
      </p:sp>
      <p:sp>
        <p:nvSpPr>
          <p:cNvPr id="7" name="TextBox 6"/>
          <p:cNvSpPr txBox="1"/>
          <p:nvPr/>
        </p:nvSpPr>
        <p:spPr>
          <a:xfrm>
            <a:off x="277672" y="4111352"/>
            <a:ext cx="3540987" cy="1015663"/>
          </a:xfrm>
          <a:prstGeom prst="rect">
            <a:avLst/>
          </a:prstGeom>
          <a:noFill/>
        </p:spPr>
        <p:txBody>
          <a:bodyPr wrap="square" rtlCol="0">
            <a:spAutoFit/>
          </a:bodyPr>
          <a:lstStyle/>
          <a:p>
            <a:pPr defTabSz="455613" fontAlgn="base">
              <a:spcBef>
                <a:spcPct val="0"/>
              </a:spcBef>
              <a:spcAft>
                <a:spcPct val="0"/>
              </a:spcAft>
            </a:pPr>
            <a:r>
              <a:rPr lang="en-US" sz="2000" dirty="0" smtClean="0">
                <a:solidFill>
                  <a:srgbClr val="FFFFFF"/>
                </a:solidFill>
                <a:latin typeface="Comic Sans MS" pitchFamily="66" charset="0"/>
                <a:ea typeface="ＭＳ Ｐゴシック" pitchFamily="34" charset="-128"/>
                <a:cs typeface="Arial" charset="0"/>
              </a:rPr>
              <a:t>Hybrid storm:</a:t>
            </a:r>
          </a:p>
          <a:p>
            <a:pPr defTabSz="455613" fontAlgn="base">
              <a:spcBef>
                <a:spcPct val="0"/>
              </a:spcBef>
              <a:spcAft>
                <a:spcPct val="0"/>
              </a:spcAft>
            </a:pPr>
            <a:r>
              <a:rPr lang="en-US" sz="2000" dirty="0" smtClean="0">
                <a:solidFill>
                  <a:srgbClr val="FFFFFF"/>
                </a:solidFill>
                <a:latin typeface="Comic Sans MS" pitchFamily="66" charset="0"/>
                <a:ea typeface="ＭＳ Ｐゴシック" pitchFamily="34" charset="-128"/>
                <a:cs typeface="Arial" charset="0"/>
              </a:rPr>
              <a:t>Over $70B damages</a:t>
            </a:r>
          </a:p>
          <a:p>
            <a:pPr defTabSz="455613" fontAlgn="base">
              <a:spcBef>
                <a:spcPct val="0"/>
              </a:spcBef>
              <a:spcAft>
                <a:spcPct val="0"/>
              </a:spcAft>
            </a:pPr>
            <a:r>
              <a:rPr lang="en-US" sz="2000" dirty="0" smtClean="0">
                <a:solidFill>
                  <a:srgbClr val="FFFFFF"/>
                </a:solidFill>
                <a:latin typeface="Comic Sans MS" pitchFamily="66" charset="0"/>
                <a:ea typeface="ＭＳ Ｐゴシック" pitchFamily="34" charset="-128"/>
                <a:cs typeface="Arial" charset="0"/>
              </a:rPr>
              <a:t>&gt;110 lives lost</a:t>
            </a:r>
          </a:p>
        </p:txBody>
      </p:sp>
      <p:pic>
        <p:nvPicPr>
          <p:cNvPr id="8" name="Picture 7" descr="P1-BI850_SANDY__F_20121029162323.jpg"/>
          <p:cNvPicPr>
            <a:picLocks noChangeAspect="1"/>
          </p:cNvPicPr>
          <p:nvPr/>
        </p:nvPicPr>
        <p:blipFill>
          <a:blip r:embed="rId5" cstate="email"/>
          <a:stretch>
            <a:fillRect/>
          </a:stretch>
        </p:blipFill>
        <p:spPr>
          <a:xfrm>
            <a:off x="107504" y="5265402"/>
            <a:ext cx="4045303" cy="1601118"/>
          </a:xfrm>
          <a:prstGeom prst="rect">
            <a:avLst/>
          </a:prstGeom>
        </p:spPr>
      </p:pic>
    </p:spTree>
  </p:cSld>
  <p:clrMapOvr>
    <a:masterClrMapping/>
  </p:clrMapOvr>
  <p:transition xmlns:p14="http://schemas.microsoft.com/office/powerpoint/2010/main">
    <p:zoom/>
  </p:transitio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61054" y="228600"/>
            <a:ext cx="4959611" cy="1077218"/>
          </a:xfrm>
          <a:prstGeom prst="rect">
            <a:avLst/>
          </a:prstGeom>
          <a:noFill/>
          <a:effectLst>
            <a:outerShdw blurRad="50800" dist="38100" dir="2700000">
              <a:srgbClr val="000000">
                <a:alpha val="43000"/>
              </a:srgbClr>
            </a:outerShdw>
          </a:effectLst>
        </p:spPr>
        <p:txBody>
          <a:bodyPr wrap="none" rtlCol="0">
            <a:spAutoFit/>
          </a:bodyPr>
          <a:lstStyle/>
          <a:p>
            <a:pPr algn="ctr"/>
            <a:r>
              <a:rPr lang="en-US" sz="4000" b="1" dirty="0" smtClean="0">
                <a:solidFill>
                  <a:srgbClr val="FF0000"/>
                </a:solidFill>
                <a:effectLst>
                  <a:outerShdw blurRad="50800" dist="38100" dir="2700000" algn="tl" rotWithShape="0">
                    <a:srgbClr val="000000"/>
                  </a:outerShdw>
                </a:effectLst>
                <a:latin typeface="Comic Sans MS"/>
                <a:cs typeface="Comic Sans MS"/>
              </a:rPr>
              <a:t>Super storm Sandy</a:t>
            </a:r>
          </a:p>
          <a:p>
            <a:pPr algn="ctr"/>
            <a:r>
              <a:rPr lang="en-US" sz="2400" dirty="0" smtClean="0">
                <a:solidFill>
                  <a:srgbClr val="FFFF00"/>
                </a:solidFill>
                <a:latin typeface="Comic Sans MS"/>
                <a:cs typeface="Comic Sans MS"/>
              </a:rPr>
              <a:t>Landfall: 30 Oct 2013</a:t>
            </a:r>
            <a:endParaRPr lang="en-US" sz="2400" dirty="0">
              <a:solidFill>
                <a:srgbClr val="FFFF00"/>
              </a:solidFill>
              <a:latin typeface="Comic Sans MS"/>
              <a:cs typeface="Comic Sans MS"/>
            </a:endParaRPr>
          </a:p>
        </p:txBody>
      </p:sp>
      <p:sp>
        <p:nvSpPr>
          <p:cNvPr id="3" name="TextBox 2"/>
          <p:cNvSpPr txBox="1"/>
          <p:nvPr/>
        </p:nvSpPr>
        <p:spPr>
          <a:xfrm>
            <a:off x="381000" y="1447800"/>
            <a:ext cx="8153399" cy="5093702"/>
          </a:xfrm>
          <a:prstGeom prst="rect">
            <a:avLst/>
          </a:prstGeom>
          <a:noFill/>
        </p:spPr>
        <p:txBody>
          <a:bodyPr wrap="square" rtlCol="0">
            <a:spAutoFit/>
          </a:bodyPr>
          <a:lstStyle/>
          <a:p>
            <a:pPr marL="342900" indent="-342900">
              <a:spcBef>
                <a:spcPts val="600"/>
              </a:spcBef>
              <a:buFont typeface="Arial"/>
              <a:buChar char="•"/>
            </a:pPr>
            <a:r>
              <a:rPr lang="en-US" sz="2000" dirty="0">
                <a:solidFill>
                  <a:srgbClr val="FFFFFF"/>
                </a:solidFill>
                <a:latin typeface="Comic Sans MS"/>
                <a:cs typeface="Comic Sans MS"/>
              </a:rPr>
              <a:t>Super storm Sandy caused tremendous damage when it made landfall on the New Jersey coast and New York area on 30 October 2012.  </a:t>
            </a:r>
            <a:endParaRPr lang="en-US" sz="2000" dirty="0" smtClean="0">
              <a:solidFill>
                <a:srgbClr val="FFFFFF"/>
              </a:solidFill>
              <a:latin typeface="Comic Sans MS"/>
              <a:cs typeface="Comic Sans MS"/>
            </a:endParaRPr>
          </a:p>
          <a:p>
            <a:pPr marL="342900" indent="-342900">
              <a:spcBef>
                <a:spcPts val="600"/>
              </a:spcBef>
              <a:buFont typeface="Arial"/>
              <a:buChar char="•"/>
            </a:pPr>
            <a:r>
              <a:rPr lang="en-US" sz="2000" dirty="0" smtClean="0">
                <a:solidFill>
                  <a:srgbClr val="FFFFFF"/>
                </a:solidFill>
                <a:latin typeface="Comic Sans MS"/>
                <a:cs typeface="Comic Sans MS"/>
              </a:rPr>
              <a:t>It </a:t>
            </a:r>
            <a:r>
              <a:rPr lang="en-US" sz="2000" dirty="0">
                <a:solidFill>
                  <a:srgbClr val="FFFFFF"/>
                </a:solidFill>
                <a:latin typeface="Comic Sans MS"/>
                <a:cs typeface="Comic Sans MS"/>
              </a:rPr>
              <a:t>began as a hurricane, with peak strengths making it a category 3 storm, and it caused substantial impacts in the </a:t>
            </a:r>
            <a:r>
              <a:rPr lang="en-US" sz="2000" dirty="0" smtClean="0">
                <a:solidFill>
                  <a:srgbClr val="FFFFFF"/>
                </a:solidFill>
                <a:latin typeface="Comic Sans MS"/>
                <a:cs typeface="Comic Sans MS"/>
              </a:rPr>
              <a:t>Caribbean.  </a:t>
            </a:r>
          </a:p>
          <a:p>
            <a:pPr marL="342900" indent="-342900">
              <a:spcBef>
                <a:spcPts val="600"/>
              </a:spcBef>
              <a:buFont typeface="Arial"/>
              <a:buChar char="•"/>
            </a:pPr>
            <a:r>
              <a:rPr lang="en-US" sz="2000" dirty="0" smtClean="0">
                <a:solidFill>
                  <a:srgbClr val="FFFFFF"/>
                </a:solidFill>
                <a:latin typeface="Comic Sans MS"/>
                <a:cs typeface="Comic Sans MS"/>
              </a:rPr>
              <a:t>As </a:t>
            </a:r>
            <a:r>
              <a:rPr lang="en-US" sz="2000" dirty="0">
                <a:solidFill>
                  <a:srgbClr val="FFFFFF"/>
                </a:solidFill>
                <a:latin typeface="Comic Sans MS"/>
                <a:cs typeface="Comic Sans MS"/>
              </a:rPr>
              <a:t>it moved north it became a </a:t>
            </a:r>
            <a:r>
              <a:rPr lang="en-US" sz="2000" dirty="0">
                <a:solidFill>
                  <a:srgbClr val="FFFF00"/>
                </a:solidFill>
                <a:latin typeface="Comic Sans MS"/>
                <a:cs typeface="Comic Sans MS"/>
              </a:rPr>
              <a:t>hybrid storm </a:t>
            </a:r>
            <a:r>
              <a:rPr lang="en-US" sz="2000" dirty="0">
                <a:solidFill>
                  <a:srgbClr val="FFFFFF"/>
                </a:solidFill>
                <a:latin typeface="Comic Sans MS"/>
                <a:cs typeface="Comic Sans MS"/>
              </a:rPr>
              <a:t>before making landfall, which greatly increased its overall size. </a:t>
            </a:r>
            <a:endParaRPr lang="en-US" sz="2000" dirty="0" smtClean="0">
              <a:solidFill>
                <a:srgbClr val="FFFFFF"/>
              </a:solidFill>
              <a:latin typeface="Comic Sans MS"/>
              <a:cs typeface="Comic Sans MS"/>
            </a:endParaRPr>
          </a:p>
          <a:p>
            <a:pPr marL="342900" indent="-342900">
              <a:spcBef>
                <a:spcPts val="600"/>
              </a:spcBef>
              <a:buFont typeface="Arial"/>
              <a:buChar char="•"/>
            </a:pPr>
            <a:r>
              <a:rPr lang="en-US" sz="2000" dirty="0" smtClean="0">
                <a:solidFill>
                  <a:srgbClr val="FFFFFF"/>
                </a:solidFill>
                <a:latin typeface="Comic Sans MS"/>
                <a:cs typeface="Comic Sans MS"/>
              </a:rPr>
              <a:t>The </a:t>
            </a:r>
            <a:r>
              <a:rPr lang="en-US" sz="2000" dirty="0">
                <a:solidFill>
                  <a:srgbClr val="FFFFFF"/>
                </a:solidFill>
                <a:latin typeface="Comic Sans MS"/>
                <a:cs typeface="Comic Sans MS"/>
              </a:rPr>
              <a:t>worst problems on the Jersey Shore were caused by the strong winds and the associated storm surge, leading to extensive flooding.  </a:t>
            </a:r>
            <a:endParaRPr lang="en-US" sz="2000" dirty="0" smtClean="0">
              <a:solidFill>
                <a:srgbClr val="FFFFFF"/>
              </a:solidFill>
              <a:latin typeface="Comic Sans MS"/>
              <a:cs typeface="Comic Sans MS"/>
            </a:endParaRPr>
          </a:p>
          <a:p>
            <a:pPr marL="342900" indent="-342900">
              <a:spcBef>
                <a:spcPts val="600"/>
              </a:spcBef>
              <a:buFont typeface="Arial"/>
              <a:buChar char="•"/>
            </a:pPr>
            <a:r>
              <a:rPr lang="en-US" sz="2000" dirty="0" smtClean="0">
                <a:solidFill>
                  <a:srgbClr val="FFFFFF"/>
                </a:solidFill>
                <a:latin typeface="Comic Sans MS"/>
                <a:cs typeface="Comic Sans MS"/>
              </a:rPr>
              <a:t>Farther </a:t>
            </a:r>
            <a:r>
              <a:rPr lang="en-US" sz="2000" dirty="0">
                <a:solidFill>
                  <a:srgbClr val="FFFFFF"/>
                </a:solidFill>
                <a:latin typeface="Comic Sans MS"/>
                <a:cs typeface="Comic Sans MS"/>
              </a:rPr>
              <a:t>inland, heavy precipitation was also a major problem.  </a:t>
            </a:r>
            <a:endParaRPr lang="en-US" sz="2000" dirty="0" smtClean="0">
              <a:solidFill>
                <a:srgbClr val="FFFFFF"/>
              </a:solidFill>
              <a:latin typeface="Comic Sans MS"/>
              <a:cs typeface="Comic Sans MS"/>
            </a:endParaRPr>
          </a:p>
          <a:p>
            <a:pPr marL="342900" indent="-342900">
              <a:spcBef>
                <a:spcPts val="600"/>
              </a:spcBef>
              <a:buFont typeface="Arial"/>
              <a:buChar char="•"/>
            </a:pPr>
            <a:r>
              <a:rPr lang="en-US" sz="2000" dirty="0" smtClean="0">
                <a:solidFill>
                  <a:srgbClr val="FFFFFF"/>
                </a:solidFill>
                <a:latin typeface="Comic Sans MS"/>
                <a:cs typeface="Comic Sans MS"/>
              </a:rPr>
              <a:t>Widespread </a:t>
            </a:r>
            <a:r>
              <a:rPr lang="en-US" sz="2000" dirty="0">
                <a:solidFill>
                  <a:srgbClr val="FFFFFF"/>
                </a:solidFill>
                <a:latin typeface="Comic Sans MS"/>
                <a:cs typeface="Comic Sans MS"/>
              </a:rPr>
              <a:t>damage from flooding streets, tunnels and subway lines and cutting power in and around New York City led to damages exceeding </a:t>
            </a:r>
            <a:r>
              <a:rPr lang="en-US" sz="2000" dirty="0" smtClean="0">
                <a:solidFill>
                  <a:srgbClr val="FFFFFF"/>
                </a:solidFill>
                <a:latin typeface="Comic Sans MS"/>
                <a:cs typeface="Comic Sans MS"/>
              </a:rPr>
              <a:t>$70</a:t>
            </a:r>
            <a:r>
              <a:rPr lang="en-US" sz="2000" dirty="0">
                <a:solidFill>
                  <a:srgbClr val="FFFFFF"/>
                </a:solidFill>
                <a:latin typeface="Comic Sans MS"/>
                <a:cs typeface="Comic Sans MS"/>
              </a:rPr>
              <a:t> </a:t>
            </a:r>
            <a:r>
              <a:rPr lang="en-US" sz="2000" dirty="0" smtClean="0">
                <a:solidFill>
                  <a:srgbClr val="FFFFFF"/>
                </a:solidFill>
                <a:latin typeface="Comic Sans MS"/>
                <a:cs typeface="Comic Sans MS"/>
              </a:rPr>
              <a:t>billion. </a:t>
            </a:r>
            <a:endParaRPr lang="en-US" sz="2000" dirty="0">
              <a:solidFill>
                <a:srgbClr val="FFFFFF"/>
              </a:solidFill>
              <a:latin typeface="Comic Sans MS"/>
              <a:cs typeface="Comic Sans MS"/>
            </a:endParaRPr>
          </a:p>
        </p:txBody>
      </p:sp>
    </p:spTree>
    <p:extLst>
      <p:ext uri="{BB962C8B-B14F-4D97-AF65-F5344CB8AC3E}">
        <p14:creationId xmlns:p14="http://schemas.microsoft.com/office/powerpoint/2010/main" val="3291134854"/>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7564" y="228600"/>
            <a:ext cx="6446597" cy="1077218"/>
          </a:xfrm>
          <a:prstGeom prst="rect">
            <a:avLst/>
          </a:prstGeom>
          <a:noFill/>
          <a:effectLst>
            <a:outerShdw blurRad="50800" dist="38100" dir="2700000">
              <a:srgbClr val="000000">
                <a:alpha val="43000"/>
              </a:srgbClr>
            </a:outerShdw>
          </a:effectLst>
        </p:spPr>
        <p:txBody>
          <a:bodyPr wrap="none" rtlCol="0">
            <a:spAutoFit/>
          </a:bodyPr>
          <a:lstStyle/>
          <a:p>
            <a:pPr algn="ctr"/>
            <a:r>
              <a:rPr lang="en-US" sz="4000" b="1" dirty="0" smtClean="0">
                <a:solidFill>
                  <a:srgbClr val="FF0000"/>
                </a:solidFill>
                <a:effectLst>
                  <a:outerShdw blurRad="50800" dist="38100" dir="2700000" algn="tl" rotWithShape="0">
                    <a:srgbClr val="000000"/>
                  </a:outerShdw>
                </a:effectLst>
                <a:latin typeface="Comic Sans MS"/>
                <a:cs typeface="Comic Sans MS"/>
              </a:rPr>
              <a:t>Super storm Sandy</a:t>
            </a:r>
          </a:p>
          <a:p>
            <a:pPr algn="ctr"/>
            <a:r>
              <a:rPr lang="en-US" sz="2400" dirty="0" smtClean="0">
                <a:solidFill>
                  <a:srgbClr val="FFFF00"/>
                </a:solidFill>
                <a:effectLst>
                  <a:outerShdw blurRad="50800" dist="38100" dir="2700000" algn="tl" rotWithShape="0">
                    <a:srgbClr val="000000"/>
                  </a:outerShdw>
                </a:effectLst>
                <a:latin typeface="Comic Sans MS"/>
                <a:cs typeface="Comic Sans MS"/>
              </a:rPr>
              <a:t>Well forecast by ECMWF 6 days in advance</a:t>
            </a:r>
            <a:endParaRPr lang="en-US" sz="2400" dirty="0">
              <a:solidFill>
                <a:srgbClr val="FFFF00"/>
              </a:solidFill>
              <a:effectLst>
                <a:outerShdw blurRad="50800" dist="38100" dir="2700000" algn="tl" rotWithShape="0">
                  <a:srgbClr val="000000"/>
                </a:outerShdw>
              </a:effectLst>
              <a:latin typeface="Comic Sans MS"/>
              <a:cs typeface="Comic Sans MS"/>
            </a:endParaRPr>
          </a:p>
        </p:txBody>
      </p:sp>
      <p:sp>
        <p:nvSpPr>
          <p:cNvPr id="4" name="Rectangle 3"/>
          <p:cNvSpPr/>
          <p:nvPr/>
        </p:nvSpPr>
        <p:spPr>
          <a:xfrm>
            <a:off x="533400" y="1447800"/>
            <a:ext cx="8382000" cy="3877984"/>
          </a:xfrm>
          <a:prstGeom prst="rect">
            <a:avLst/>
          </a:prstGeom>
        </p:spPr>
        <p:txBody>
          <a:bodyPr wrap="square">
            <a:spAutoFit/>
          </a:bodyPr>
          <a:lstStyle/>
          <a:p>
            <a:pPr>
              <a:spcBef>
                <a:spcPts val="1200"/>
              </a:spcBef>
            </a:pPr>
            <a:r>
              <a:rPr lang="en-US" sz="2400" dirty="0">
                <a:solidFill>
                  <a:schemeClr val="bg1"/>
                </a:solidFill>
                <a:latin typeface="Comic Sans MS"/>
                <a:cs typeface="Comic Sans MS"/>
              </a:rPr>
              <a:t>ECMWF </a:t>
            </a:r>
            <a:r>
              <a:rPr lang="en-US" sz="2400" dirty="0" smtClean="0">
                <a:solidFill>
                  <a:schemeClr val="bg1"/>
                </a:solidFill>
                <a:latin typeface="Comic Sans MS"/>
                <a:cs typeface="Comic Sans MS"/>
              </a:rPr>
              <a:t>performed experiments </a:t>
            </a:r>
            <a:r>
              <a:rPr lang="en-US" sz="2400" dirty="0">
                <a:solidFill>
                  <a:schemeClr val="bg1"/>
                </a:solidFill>
                <a:latin typeface="Comic Sans MS"/>
                <a:cs typeface="Comic Sans MS"/>
              </a:rPr>
              <a:t>on the performance and behavior of the storm using an ensemble of forecasts five days in advance of </a:t>
            </a:r>
            <a:r>
              <a:rPr lang="en-US" sz="2400" dirty="0" smtClean="0">
                <a:solidFill>
                  <a:schemeClr val="bg1"/>
                </a:solidFill>
                <a:latin typeface="Comic Sans MS"/>
                <a:cs typeface="Comic Sans MS"/>
              </a:rPr>
              <a:t>landfall.  </a:t>
            </a:r>
          </a:p>
          <a:p>
            <a:pPr marL="342900" indent="-342900">
              <a:spcBef>
                <a:spcPts val="1200"/>
              </a:spcBef>
              <a:buFont typeface="Arial"/>
              <a:buChar char="•"/>
            </a:pPr>
            <a:r>
              <a:rPr lang="en-US" sz="2400" dirty="0" smtClean="0">
                <a:solidFill>
                  <a:schemeClr val="bg1"/>
                </a:solidFill>
                <a:latin typeface="Comic Sans MS"/>
                <a:cs typeface="Comic Sans MS"/>
              </a:rPr>
              <a:t>They </a:t>
            </a:r>
            <a:r>
              <a:rPr lang="en-US" sz="2400" dirty="0">
                <a:solidFill>
                  <a:schemeClr val="bg1"/>
                </a:solidFill>
                <a:latin typeface="Comic Sans MS"/>
                <a:cs typeface="Comic Sans MS"/>
              </a:rPr>
              <a:t>swapped the observed SSTs for climatological values that average 1 to 1.5°C cooler in a broad strip along the coast.   </a:t>
            </a:r>
            <a:endParaRPr lang="en-US" sz="2400" dirty="0" smtClean="0">
              <a:solidFill>
                <a:schemeClr val="bg1"/>
              </a:solidFill>
              <a:latin typeface="Comic Sans MS"/>
              <a:cs typeface="Comic Sans MS"/>
            </a:endParaRPr>
          </a:p>
          <a:p>
            <a:pPr marL="342900" indent="-342900">
              <a:spcBef>
                <a:spcPts val="1200"/>
              </a:spcBef>
              <a:buFont typeface="Arial"/>
              <a:buChar char="•"/>
            </a:pPr>
            <a:r>
              <a:rPr lang="en-US" sz="2400" dirty="0" smtClean="0">
                <a:solidFill>
                  <a:schemeClr val="bg1"/>
                </a:solidFill>
                <a:latin typeface="Comic Sans MS"/>
                <a:cs typeface="Comic Sans MS"/>
              </a:rPr>
              <a:t>Only </a:t>
            </a:r>
            <a:r>
              <a:rPr lang="en-US" sz="2400" dirty="0">
                <a:solidFill>
                  <a:schemeClr val="bg1"/>
                </a:solidFill>
                <a:latin typeface="Comic Sans MS"/>
                <a:cs typeface="Comic Sans MS"/>
              </a:rPr>
              <a:t>small changes occurred to the track of the storm </a:t>
            </a:r>
          </a:p>
          <a:p>
            <a:pPr marL="342900" indent="-342900">
              <a:spcBef>
                <a:spcPts val="1200"/>
              </a:spcBef>
              <a:buFont typeface="Arial"/>
              <a:buChar char="•"/>
            </a:pPr>
            <a:r>
              <a:rPr lang="en-US" sz="2400" dirty="0" smtClean="0">
                <a:solidFill>
                  <a:schemeClr val="bg1"/>
                </a:solidFill>
                <a:latin typeface="Comic Sans MS"/>
                <a:cs typeface="Comic Sans MS"/>
              </a:rPr>
              <a:t>The </a:t>
            </a:r>
            <a:r>
              <a:rPr lang="en-US" sz="2400" dirty="0">
                <a:solidFill>
                  <a:schemeClr val="bg1"/>
                </a:solidFill>
                <a:latin typeface="Comic Sans MS"/>
                <a:cs typeface="Comic Sans MS"/>
              </a:rPr>
              <a:t>observed SSTs led to a </a:t>
            </a:r>
            <a:r>
              <a:rPr lang="en-US" sz="2400" dirty="0">
                <a:solidFill>
                  <a:srgbClr val="FF6600"/>
                </a:solidFill>
                <a:latin typeface="Comic Sans MS"/>
                <a:cs typeface="Comic Sans MS"/>
              </a:rPr>
              <a:t>bigger more intense storm, stronger winds and greater precipitation.  </a:t>
            </a:r>
            <a:endParaRPr lang="en-US" sz="2400" dirty="0" smtClean="0">
              <a:solidFill>
                <a:srgbClr val="FF6600"/>
              </a:solidFill>
              <a:latin typeface="Comic Sans MS"/>
              <a:cs typeface="Comic Sans MS"/>
            </a:endParaRPr>
          </a:p>
        </p:txBody>
      </p:sp>
      <p:sp>
        <p:nvSpPr>
          <p:cNvPr id="5" name="TextBox 4"/>
          <p:cNvSpPr txBox="1"/>
          <p:nvPr/>
        </p:nvSpPr>
        <p:spPr>
          <a:xfrm>
            <a:off x="5334000" y="6515774"/>
            <a:ext cx="3916457" cy="369332"/>
          </a:xfrm>
          <a:prstGeom prst="rect">
            <a:avLst/>
          </a:prstGeom>
          <a:noFill/>
        </p:spPr>
        <p:txBody>
          <a:bodyPr wrap="none" rtlCol="0">
            <a:spAutoFit/>
          </a:bodyPr>
          <a:lstStyle/>
          <a:p>
            <a:r>
              <a:rPr lang="en-US" dirty="0" smtClean="0">
                <a:solidFill>
                  <a:srgbClr val="FFFFFF"/>
                </a:solidFill>
              </a:rPr>
              <a:t>Magnusson et al 2014.  Mon. </a:t>
            </a:r>
            <a:r>
              <a:rPr lang="en-US" dirty="0" err="1" smtClean="0">
                <a:solidFill>
                  <a:srgbClr val="FFFFFF"/>
                </a:solidFill>
              </a:rPr>
              <a:t>Wea</a:t>
            </a:r>
            <a:r>
              <a:rPr lang="en-US" dirty="0" smtClean="0">
                <a:solidFill>
                  <a:srgbClr val="FFFFFF"/>
                </a:solidFill>
              </a:rPr>
              <a:t>. Rev</a:t>
            </a:r>
            <a:endParaRPr lang="en-US" dirty="0">
              <a:solidFill>
                <a:srgbClr val="FFFFFF"/>
              </a:solidFill>
            </a:endParaRPr>
          </a:p>
        </p:txBody>
      </p:sp>
    </p:spTree>
    <p:extLst>
      <p:ext uri="{BB962C8B-B14F-4D97-AF65-F5344CB8AC3E}">
        <p14:creationId xmlns:p14="http://schemas.microsoft.com/office/powerpoint/2010/main" val="822668716"/>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4806" y="204267"/>
            <a:ext cx="7772400" cy="572326"/>
          </a:xfrm>
          <a:effectLst>
            <a:outerShdw blurRad="50800" dist="38100" dir="2700000">
              <a:srgbClr val="000000">
                <a:alpha val="43000"/>
              </a:srgbClr>
            </a:outerShdw>
          </a:effectLst>
        </p:spPr>
        <p:txBody>
          <a:bodyPr/>
          <a:lstStyle/>
          <a:p>
            <a:r>
              <a:rPr lang="en-US" dirty="0" smtClean="0">
                <a:effectLst>
                  <a:outerShdw blurRad="50800" dist="38100" dir="2700000" algn="tl" rotWithShape="0">
                    <a:srgbClr val="000000"/>
                  </a:outerShdw>
                </a:effectLst>
                <a:latin typeface="Comic Sans MS"/>
                <a:cs typeface="Comic Sans MS"/>
              </a:rPr>
              <a:t>Sandy</a:t>
            </a:r>
            <a:endParaRPr lang="en-US" dirty="0">
              <a:effectLst>
                <a:outerShdw blurRad="50800" dist="38100" dir="2700000" algn="tl" rotWithShape="0">
                  <a:srgbClr val="000000"/>
                </a:outerShdw>
              </a:effectLst>
              <a:latin typeface="Comic Sans MS"/>
              <a:cs typeface="Comic Sans MS"/>
            </a:endParaRPr>
          </a:p>
        </p:txBody>
      </p:sp>
      <p:pic>
        <p:nvPicPr>
          <p:cNvPr id="4" name="Picture 3" descr="Screen Shot 2013-11-12 at 11.49.00 AM.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835106"/>
            <a:ext cx="9144000" cy="5050532"/>
          </a:xfrm>
          <a:prstGeom prst="rect">
            <a:avLst/>
          </a:prstGeom>
        </p:spPr>
      </p:pic>
      <p:sp>
        <p:nvSpPr>
          <p:cNvPr id="5" name="TextBox 4"/>
          <p:cNvSpPr txBox="1"/>
          <p:nvPr/>
        </p:nvSpPr>
        <p:spPr>
          <a:xfrm>
            <a:off x="502023" y="5938169"/>
            <a:ext cx="8287912" cy="830997"/>
          </a:xfrm>
          <a:prstGeom prst="rect">
            <a:avLst/>
          </a:prstGeom>
          <a:noFill/>
        </p:spPr>
        <p:txBody>
          <a:bodyPr wrap="square" rtlCol="0">
            <a:spAutoFit/>
          </a:bodyPr>
          <a:lstStyle/>
          <a:p>
            <a:pPr fontAlgn="base">
              <a:spcBef>
                <a:spcPct val="0"/>
              </a:spcBef>
              <a:spcAft>
                <a:spcPct val="0"/>
              </a:spcAft>
            </a:pPr>
            <a:r>
              <a:rPr lang="en-US" sz="1600" dirty="0">
                <a:solidFill>
                  <a:srgbClr val="FFFFFF"/>
                </a:solidFill>
                <a:latin typeface="Comic Sans MS" pitchFamily="66" charset="0"/>
                <a:cs typeface="Arial" charset="0"/>
              </a:rPr>
              <a:t> SST for 2012-10-24 00z +120h for different experiments together with the MSLP below 990 </a:t>
            </a:r>
            <a:r>
              <a:rPr lang="en-US" sz="1600" dirty="0" err="1">
                <a:solidFill>
                  <a:srgbClr val="FFFFFF"/>
                </a:solidFill>
                <a:latin typeface="Comic Sans MS" pitchFamily="66" charset="0"/>
                <a:cs typeface="Arial" charset="0"/>
              </a:rPr>
              <a:t>hPa</a:t>
            </a:r>
            <a:r>
              <a:rPr lang="en-US" sz="1600" dirty="0">
                <a:solidFill>
                  <a:srgbClr val="FFFFFF"/>
                </a:solidFill>
                <a:latin typeface="Comic Sans MS" pitchFamily="66" charset="0"/>
                <a:cs typeface="Arial" charset="0"/>
              </a:rPr>
              <a:t> </a:t>
            </a:r>
            <a:r>
              <a:rPr lang="en-US" sz="1600" dirty="0" smtClean="0">
                <a:solidFill>
                  <a:srgbClr val="FFFFFF"/>
                </a:solidFill>
                <a:latin typeface="Comic Sans MS" pitchFamily="66" charset="0"/>
                <a:cs typeface="Arial" charset="0"/>
              </a:rPr>
              <a:t>to show </a:t>
            </a:r>
            <a:r>
              <a:rPr lang="en-US" sz="1600" dirty="0">
                <a:solidFill>
                  <a:srgbClr val="FFFFFF"/>
                </a:solidFill>
                <a:latin typeface="Comic Sans MS" pitchFamily="66" charset="0"/>
                <a:cs typeface="Arial" charset="0"/>
              </a:rPr>
              <a:t>the position of Sandy. The isotherm for </a:t>
            </a:r>
            <a:r>
              <a:rPr lang="en-US" sz="1600" dirty="0" smtClean="0">
                <a:solidFill>
                  <a:srgbClr val="FFFFFF"/>
                </a:solidFill>
                <a:latin typeface="Comic Sans MS" pitchFamily="66" charset="0"/>
                <a:cs typeface="Arial" charset="0"/>
              </a:rPr>
              <a:t>26</a:t>
            </a:r>
            <a:r>
              <a:rPr lang="en-US" sz="1600" b="1" dirty="0" smtClean="0">
                <a:solidFill>
                  <a:srgbClr val="FFFFFF"/>
                </a:solidFill>
                <a:latin typeface="Symbol" charset="2"/>
                <a:cs typeface="Symbol" charset="2"/>
              </a:rPr>
              <a:t>°</a:t>
            </a:r>
            <a:r>
              <a:rPr lang="en-US" sz="1600" dirty="0" smtClean="0">
                <a:solidFill>
                  <a:srgbClr val="FFFFFF"/>
                </a:solidFill>
                <a:latin typeface="Comic Sans MS" pitchFamily="66" charset="0"/>
                <a:cs typeface="Arial" charset="0"/>
              </a:rPr>
              <a:t>C </a:t>
            </a:r>
            <a:r>
              <a:rPr lang="en-US" sz="1600" dirty="0">
                <a:solidFill>
                  <a:srgbClr val="FFFFFF"/>
                </a:solidFill>
                <a:latin typeface="Comic Sans MS" pitchFamily="66" charset="0"/>
                <a:cs typeface="Arial" charset="0"/>
              </a:rPr>
              <a:t>is </a:t>
            </a:r>
            <a:r>
              <a:rPr lang="en-US" sz="1600" dirty="0" smtClean="0">
                <a:solidFill>
                  <a:srgbClr val="FFFFFF"/>
                </a:solidFill>
                <a:latin typeface="Comic Sans MS" pitchFamily="66" charset="0"/>
                <a:cs typeface="Arial" charset="0"/>
              </a:rPr>
              <a:t>highlighted.</a:t>
            </a:r>
          </a:p>
          <a:p>
            <a:pPr fontAlgn="base">
              <a:spcBef>
                <a:spcPct val="0"/>
              </a:spcBef>
              <a:spcAft>
                <a:spcPct val="0"/>
              </a:spcAft>
            </a:pPr>
            <a:r>
              <a:rPr lang="en-US" sz="1400" dirty="0" smtClean="0">
                <a:solidFill>
                  <a:srgbClr val="FFFFFF"/>
                </a:solidFill>
                <a:latin typeface="Comic Sans MS" pitchFamily="66" charset="0"/>
                <a:cs typeface="Arial" charset="0"/>
              </a:rPr>
              <a:t>				 	               </a:t>
            </a:r>
            <a:r>
              <a:rPr lang="en-US" sz="1400" dirty="0" smtClean="0">
                <a:solidFill>
                  <a:srgbClr val="FFFF00"/>
                </a:solidFill>
                <a:latin typeface="Comic Sans MS" pitchFamily="66" charset="0"/>
                <a:cs typeface="Arial" charset="0"/>
              </a:rPr>
              <a:t>Magnusson et al 2013 ECMWF</a:t>
            </a:r>
            <a:endParaRPr lang="en-US" sz="1400" dirty="0">
              <a:solidFill>
                <a:srgbClr val="FFFF00"/>
              </a:solidFill>
              <a:latin typeface="Comic Sans MS" pitchFamily="66" charset="0"/>
              <a:cs typeface="Arial" charset="0"/>
            </a:endParaRPr>
          </a:p>
        </p:txBody>
      </p:sp>
    </p:spTree>
    <p:extLst>
      <p:ext uri="{BB962C8B-B14F-4D97-AF65-F5344CB8AC3E}">
        <p14:creationId xmlns:p14="http://schemas.microsoft.com/office/powerpoint/2010/main" val="3327763072"/>
      </p:ext>
    </p:extLst>
  </p:cSld>
  <p:clrMapOvr>
    <a:masterClrMapping/>
  </p:clrMapOvr>
  <p:transition xmlns:p14="http://schemas.microsoft.com/office/powerpoint/2010/main" spd="slow">
    <p:cover/>
  </p:transitio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143000"/>
          </a:xfrm>
          <a:effectLst>
            <a:outerShdw blurRad="50800" dist="38100" dir="2700000">
              <a:srgbClr val="000000">
                <a:alpha val="43000"/>
              </a:srgbClr>
            </a:outerShdw>
          </a:effectLst>
        </p:spPr>
        <p:txBody>
          <a:bodyPr/>
          <a:lstStyle/>
          <a:p>
            <a:r>
              <a:rPr lang="en-US" dirty="0" smtClean="0">
                <a:effectLst>
                  <a:outerShdw blurRad="50800" dist="38100" dir="2700000" algn="tl" rotWithShape="0">
                    <a:srgbClr val="000000"/>
                  </a:outerShdw>
                </a:effectLst>
                <a:latin typeface="Comic Sans MS"/>
                <a:cs typeface="Comic Sans MS"/>
              </a:rPr>
              <a:t>Sandy</a:t>
            </a:r>
            <a:br>
              <a:rPr lang="en-US" dirty="0" smtClean="0">
                <a:effectLst>
                  <a:outerShdw blurRad="50800" dist="38100" dir="2700000" algn="tl" rotWithShape="0">
                    <a:srgbClr val="000000"/>
                  </a:outerShdw>
                </a:effectLst>
                <a:latin typeface="Comic Sans MS"/>
                <a:cs typeface="Comic Sans MS"/>
              </a:rPr>
            </a:br>
            <a:r>
              <a:rPr lang="en-US" dirty="0" smtClean="0">
                <a:effectLst>
                  <a:outerShdw blurRad="50800" dist="38100" dir="2700000" algn="tl" rotWithShape="0">
                    <a:srgbClr val="000000"/>
                  </a:outerShdw>
                </a:effectLst>
                <a:latin typeface="Comic Sans MS"/>
                <a:cs typeface="Comic Sans MS"/>
              </a:rPr>
              <a:t>Wind speeds, m s</a:t>
            </a:r>
            <a:r>
              <a:rPr lang="en-US" baseline="30000" dirty="0" smtClean="0">
                <a:effectLst>
                  <a:outerShdw blurRad="50800" dist="38100" dir="2700000" algn="tl" rotWithShape="0">
                    <a:srgbClr val="000000"/>
                  </a:outerShdw>
                </a:effectLst>
                <a:latin typeface="Comic Sans MS"/>
                <a:cs typeface="Comic Sans MS"/>
              </a:rPr>
              <a:t>-1</a:t>
            </a:r>
            <a:endParaRPr lang="en-US" baseline="30000" dirty="0">
              <a:effectLst>
                <a:outerShdw blurRad="50800" dist="38100" dir="2700000" algn="tl" rotWithShape="0">
                  <a:srgbClr val="000000"/>
                </a:outerShdw>
              </a:effectLst>
              <a:latin typeface="Comic Sans MS"/>
              <a:cs typeface="Comic Sans MS"/>
            </a:endParaRPr>
          </a:p>
        </p:txBody>
      </p:sp>
      <p:pic>
        <p:nvPicPr>
          <p:cNvPr id="4" name="Picture 3" descr="wind10_B_C_ECMWF_20121025_0.png"/>
          <p:cNvPicPr>
            <a:picLocks noChangeAspect="1"/>
          </p:cNvPicPr>
          <p:nvPr/>
        </p:nvPicPr>
        <p:blipFill rotWithShape="1">
          <a:blip r:embed="rId2" cstate="screen">
            <a:extLst>
              <a:ext uri="{28A0092B-C50C-407E-A947-70E740481C1C}">
                <a14:useLocalDpi xmlns:a14="http://schemas.microsoft.com/office/drawing/2010/main"/>
              </a:ext>
            </a:extLst>
          </a:blip>
          <a:srcRect l="10243" t="10967" r="21497" b="18785"/>
          <a:stretch/>
        </p:blipFill>
        <p:spPr>
          <a:xfrm>
            <a:off x="681627" y="2211013"/>
            <a:ext cx="4270046" cy="3106683"/>
          </a:xfrm>
          <a:prstGeom prst="rect">
            <a:avLst/>
          </a:prstGeom>
        </p:spPr>
      </p:pic>
      <p:pic>
        <p:nvPicPr>
          <p:cNvPr id="5" name="Picture 4" descr="wind10_B_C_fs9l_20121025_0.png"/>
          <p:cNvPicPr>
            <a:picLocks noChangeAspect="1"/>
          </p:cNvPicPr>
          <p:nvPr/>
        </p:nvPicPr>
        <p:blipFill rotWithShape="1">
          <a:blip r:embed="rId3" cstate="screen">
            <a:extLst>
              <a:ext uri="{28A0092B-C50C-407E-A947-70E740481C1C}">
                <a14:useLocalDpi xmlns:a14="http://schemas.microsoft.com/office/drawing/2010/main"/>
              </a:ext>
            </a:extLst>
          </a:blip>
          <a:srcRect l="4197" t="11752" r="24057" b="15602"/>
          <a:stretch/>
        </p:blipFill>
        <p:spPr>
          <a:xfrm>
            <a:off x="4687358" y="2253409"/>
            <a:ext cx="4303596" cy="3080591"/>
          </a:xfrm>
          <a:prstGeom prst="rect">
            <a:avLst/>
          </a:prstGeom>
        </p:spPr>
      </p:pic>
      <p:sp>
        <p:nvSpPr>
          <p:cNvPr id="6" name="TextBox 5"/>
          <p:cNvSpPr txBox="1"/>
          <p:nvPr/>
        </p:nvSpPr>
        <p:spPr>
          <a:xfrm>
            <a:off x="1388846" y="1617141"/>
            <a:ext cx="6889409" cy="461665"/>
          </a:xfrm>
          <a:prstGeom prst="rect">
            <a:avLst/>
          </a:prstGeom>
          <a:noFill/>
        </p:spPr>
        <p:txBody>
          <a:bodyPr wrap="square" rtlCol="0">
            <a:spAutoFit/>
          </a:bodyPr>
          <a:lstStyle/>
          <a:p>
            <a:pPr fontAlgn="base">
              <a:spcBef>
                <a:spcPct val="0"/>
              </a:spcBef>
              <a:spcAft>
                <a:spcPct val="0"/>
              </a:spcAft>
            </a:pPr>
            <a:r>
              <a:rPr lang="en-US" sz="2400" dirty="0" err="1" smtClean="0">
                <a:solidFill>
                  <a:srgbClr val="FFFFFF"/>
                </a:solidFill>
                <a:latin typeface="Comic Sans MS" pitchFamily="66" charset="0"/>
                <a:cs typeface="Arial" charset="0"/>
              </a:rPr>
              <a:t>Obs</a:t>
            </a:r>
            <a:r>
              <a:rPr lang="en-US" sz="2400" dirty="0" smtClean="0">
                <a:solidFill>
                  <a:srgbClr val="FFFFFF"/>
                </a:solidFill>
                <a:latin typeface="Comic Sans MS" pitchFamily="66" charset="0"/>
                <a:cs typeface="Arial" charset="0"/>
              </a:rPr>
              <a:t> SSTs				</a:t>
            </a:r>
            <a:r>
              <a:rPr lang="en-US" sz="2400" dirty="0" err="1" smtClean="0">
                <a:solidFill>
                  <a:srgbClr val="FFFFFF"/>
                </a:solidFill>
                <a:latin typeface="Comic Sans MS" pitchFamily="66" charset="0"/>
                <a:cs typeface="Arial" charset="0"/>
              </a:rPr>
              <a:t>Clim</a:t>
            </a:r>
            <a:r>
              <a:rPr lang="en-US" sz="2400" dirty="0" smtClean="0">
                <a:solidFill>
                  <a:srgbClr val="FFFFFF"/>
                </a:solidFill>
                <a:latin typeface="Comic Sans MS" pitchFamily="66" charset="0"/>
                <a:cs typeface="Arial" charset="0"/>
              </a:rPr>
              <a:t> SSTs</a:t>
            </a:r>
            <a:endParaRPr lang="en-US" sz="2400" dirty="0">
              <a:solidFill>
                <a:srgbClr val="FFFFFF"/>
              </a:solidFill>
              <a:latin typeface="Comic Sans MS" pitchFamily="66" charset="0"/>
              <a:cs typeface="Arial" charset="0"/>
            </a:endParaRPr>
          </a:p>
        </p:txBody>
      </p:sp>
      <p:sp>
        <p:nvSpPr>
          <p:cNvPr id="7" name="TextBox 6"/>
          <p:cNvSpPr txBox="1"/>
          <p:nvPr/>
        </p:nvSpPr>
        <p:spPr>
          <a:xfrm>
            <a:off x="1180884" y="5562600"/>
            <a:ext cx="5771924" cy="1015663"/>
          </a:xfrm>
          <a:prstGeom prst="rect">
            <a:avLst/>
          </a:prstGeom>
          <a:noFill/>
        </p:spPr>
        <p:txBody>
          <a:bodyPr wrap="none" rtlCol="0">
            <a:spAutoFit/>
          </a:bodyPr>
          <a:lstStyle/>
          <a:p>
            <a:pPr algn="ctr" fontAlgn="base">
              <a:spcBef>
                <a:spcPct val="0"/>
              </a:spcBef>
              <a:spcAft>
                <a:spcPct val="0"/>
              </a:spcAft>
            </a:pPr>
            <a:r>
              <a:rPr lang="en-US" sz="2000" dirty="0" smtClean="0">
                <a:solidFill>
                  <a:srgbClr val="FFFFFF"/>
                </a:solidFill>
                <a:latin typeface="Comic Sans MS" pitchFamily="66" charset="0"/>
                <a:cs typeface="Arial" charset="0"/>
              </a:rPr>
              <a:t>3.6 m s</a:t>
            </a:r>
            <a:r>
              <a:rPr lang="en-US" sz="2000" baseline="30000" dirty="0" smtClean="0">
                <a:solidFill>
                  <a:srgbClr val="FFFFFF"/>
                </a:solidFill>
                <a:latin typeface="Comic Sans MS" pitchFamily="66" charset="0"/>
                <a:cs typeface="Arial" charset="0"/>
              </a:rPr>
              <a:t>-1</a:t>
            </a:r>
            <a:r>
              <a:rPr lang="en-US" sz="2000" dirty="0" smtClean="0">
                <a:solidFill>
                  <a:srgbClr val="FFFFFF"/>
                </a:solidFill>
                <a:latin typeface="Comic Sans MS" pitchFamily="66" charset="0"/>
                <a:cs typeface="Arial" charset="0"/>
              </a:rPr>
              <a:t> increase overall.</a:t>
            </a:r>
          </a:p>
          <a:p>
            <a:pPr algn="ctr" fontAlgn="base">
              <a:spcBef>
                <a:spcPct val="0"/>
              </a:spcBef>
              <a:spcAft>
                <a:spcPct val="0"/>
              </a:spcAft>
            </a:pPr>
            <a:r>
              <a:rPr lang="en-US" sz="2000" dirty="0" smtClean="0">
                <a:solidFill>
                  <a:srgbClr val="FFFFFF"/>
                </a:solidFill>
                <a:latin typeface="Comic Sans MS" pitchFamily="66" charset="0"/>
                <a:cs typeface="Arial" charset="0"/>
              </a:rPr>
              <a:t>21 </a:t>
            </a:r>
            <a:r>
              <a:rPr lang="en-US" sz="2000" dirty="0" err="1" smtClean="0">
                <a:solidFill>
                  <a:srgbClr val="FFFFFF"/>
                </a:solidFill>
                <a:latin typeface="Comic Sans MS" pitchFamily="66" charset="0"/>
                <a:cs typeface="Arial" charset="0"/>
              </a:rPr>
              <a:t>vs</a:t>
            </a:r>
            <a:r>
              <a:rPr lang="en-US" sz="2000" dirty="0" smtClean="0">
                <a:solidFill>
                  <a:srgbClr val="FFFFFF"/>
                </a:solidFill>
                <a:latin typeface="Comic Sans MS" pitchFamily="66" charset="0"/>
                <a:cs typeface="Arial" charset="0"/>
              </a:rPr>
              <a:t> 19 m s</a:t>
            </a:r>
            <a:r>
              <a:rPr lang="en-US" sz="2000" baseline="30000" dirty="0" smtClean="0">
                <a:solidFill>
                  <a:srgbClr val="FFFFFF"/>
                </a:solidFill>
                <a:latin typeface="Comic Sans MS" pitchFamily="66" charset="0"/>
                <a:cs typeface="Arial" charset="0"/>
              </a:rPr>
              <a:t>-1</a:t>
            </a:r>
            <a:r>
              <a:rPr lang="en-US" sz="2000" dirty="0" smtClean="0">
                <a:solidFill>
                  <a:srgbClr val="FFFFFF"/>
                </a:solidFill>
                <a:latin typeface="Comic Sans MS" pitchFamily="66" charset="0"/>
                <a:cs typeface="Arial" charset="0"/>
              </a:rPr>
              <a:t> means a 35% increase in damage:</a:t>
            </a:r>
          </a:p>
          <a:p>
            <a:pPr algn="ctr" fontAlgn="base">
              <a:spcBef>
                <a:spcPct val="0"/>
              </a:spcBef>
              <a:spcAft>
                <a:spcPct val="0"/>
              </a:spcAft>
            </a:pPr>
            <a:r>
              <a:rPr lang="en-US" sz="2000" dirty="0">
                <a:solidFill>
                  <a:srgbClr val="FFFFFF"/>
                </a:solidFill>
                <a:latin typeface="Comic Sans MS" pitchFamily="66" charset="0"/>
                <a:cs typeface="Arial" charset="0"/>
              </a:rPr>
              <a:t>g</a:t>
            </a:r>
            <a:r>
              <a:rPr lang="en-US" sz="2000" dirty="0" smtClean="0">
                <a:solidFill>
                  <a:srgbClr val="FFFFFF"/>
                </a:solidFill>
                <a:latin typeface="Comic Sans MS" pitchFamily="66" charset="0"/>
                <a:cs typeface="Arial" charset="0"/>
              </a:rPr>
              <a:t>oes as v</a:t>
            </a:r>
            <a:r>
              <a:rPr lang="en-US" sz="2000" baseline="30000" dirty="0" smtClean="0">
                <a:solidFill>
                  <a:srgbClr val="FFFFFF"/>
                </a:solidFill>
                <a:latin typeface="Comic Sans MS" pitchFamily="66" charset="0"/>
                <a:cs typeface="Arial" charset="0"/>
              </a:rPr>
              <a:t>3</a:t>
            </a:r>
            <a:endParaRPr lang="en-US" sz="2000" baseline="30000" dirty="0">
              <a:solidFill>
                <a:srgbClr val="FFFFFF"/>
              </a:solidFill>
              <a:latin typeface="Comic Sans MS" pitchFamily="66" charset="0"/>
              <a:cs typeface="Arial" charset="0"/>
            </a:endParaRPr>
          </a:p>
        </p:txBody>
      </p:sp>
      <p:sp>
        <p:nvSpPr>
          <p:cNvPr id="3" name="TextBox 2"/>
          <p:cNvSpPr txBox="1"/>
          <p:nvPr/>
        </p:nvSpPr>
        <p:spPr>
          <a:xfrm>
            <a:off x="5257800" y="6477000"/>
            <a:ext cx="3147015" cy="369332"/>
          </a:xfrm>
          <a:prstGeom prst="rect">
            <a:avLst/>
          </a:prstGeom>
          <a:noFill/>
        </p:spPr>
        <p:txBody>
          <a:bodyPr wrap="none" rtlCol="0">
            <a:spAutoFit/>
          </a:bodyPr>
          <a:lstStyle/>
          <a:p>
            <a:r>
              <a:rPr lang="en-US" dirty="0">
                <a:solidFill>
                  <a:srgbClr val="FFFFFF"/>
                </a:solidFill>
                <a:latin typeface="Comic Sans MS" pitchFamily="66" charset="0"/>
                <a:cs typeface="Arial" charset="0"/>
              </a:rPr>
              <a:t>Magnusson et al 2013 </a:t>
            </a:r>
            <a:r>
              <a:rPr lang="en-US" dirty="0" smtClean="0">
                <a:solidFill>
                  <a:srgbClr val="FFFFFF"/>
                </a:solidFill>
                <a:latin typeface="Comic Sans MS" pitchFamily="66" charset="0"/>
                <a:cs typeface="Arial" charset="0"/>
              </a:rPr>
              <a:t>MWR</a:t>
            </a:r>
            <a:endParaRPr lang="en-US" dirty="0"/>
          </a:p>
        </p:txBody>
      </p:sp>
    </p:spTree>
    <p:extLst>
      <p:ext uri="{BB962C8B-B14F-4D97-AF65-F5344CB8AC3E}">
        <p14:creationId xmlns:p14="http://schemas.microsoft.com/office/powerpoint/2010/main" val="3158133103"/>
      </p:ext>
    </p:extLst>
  </p:cSld>
  <p:clrMapOvr>
    <a:masterClrMapping/>
  </p:clrMapOvr>
  <p:transition xmlns:p14="http://schemas.microsoft.com/office/powerpoint/2010/main" spd="slow">
    <p:cover dir="r"/>
  </p:transitio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7564" y="228600"/>
            <a:ext cx="6446597" cy="1077218"/>
          </a:xfrm>
          <a:prstGeom prst="rect">
            <a:avLst/>
          </a:prstGeom>
          <a:noFill/>
          <a:effectLst>
            <a:outerShdw blurRad="50800" dist="38100" dir="2700000">
              <a:srgbClr val="000000">
                <a:alpha val="43000"/>
              </a:srgbClr>
            </a:outerShdw>
          </a:effectLst>
        </p:spPr>
        <p:txBody>
          <a:bodyPr wrap="none" rtlCol="0">
            <a:spAutoFit/>
          </a:bodyPr>
          <a:lstStyle/>
          <a:p>
            <a:pPr algn="ctr"/>
            <a:r>
              <a:rPr lang="en-US" sz="4000" b="1" dirty="0" smtClean="0">
                <a:solidFill>
                  <a:srgbClr val="FF0000"/>
                </a:solidFill>
                <a:effectLst>
                  <a:outerShdw blurRad="50800" dist="38100" dir="2700000" algn="tl" rotWithShape="0">
                    <a:srgbClr val="000000"/>
                  </a:outerShdw>
                </a:effectLst>
                <a:latin typeface="Comic Sans MS"/>
                <a:cs typeface="Comic Sans MS"/>
              </a:rPr>
              <a:t>Super storm Sandy</a:t>
            </a:r>
          </a:p>
          <a:p>
            <a:pPr algn="ctr"/>
            <a:r>
              <a:rPr lang="en-US" sz="2400" dirty="0" smtClean="0">
                <a:solidFill>
                  <a:srgbClr val="FFFF00"/>
                </a:solidFill>
                <a:latin typeface="Comic Sans MS"/>
                <a:cs typeface="Comic Sans MS"/>
              </a:rPr>
              <a:t>Well forecast by ECMWF 6 days in advance</a:t>
            </a:r>
            <a:endParaRPr lang="en-US" sz="2400" dirty="0">
              <a:solidFill>
                <a:srgbClr val="FFFF00"/>
              </a:solidFill>
              <a:latin typeface="Comic Sans MS"/>
              <a:cs typeface="Comic Sans MS"/>
            </a:endParaRPr>
          </a:p>
        </p:txBody>
      </p:sp>
      <p:sp>
        <p:nvSpPr>
          <p:cNvPr id="4" name="Rectangle 3"/>
          <p:cNvSpPr/>
          <p:nvPr/>
        </p:nvSpPr>
        <p:spPr>
          <a:xfrm>
            <a:off x="533400" y="1447800"/>
            <a:ext cx="8382000" cy="4647426"/>
          </a:xfrm>
          <a:prstGeom prst="rect">
            <a:avLst/>
          </a:prstGeom>
        </p:spPr>
        <p:txBody>
          <a:bodyPr wrap="square">
            <a:spAutoFit/>
          </a:bodyPr>
          <a:lstStyle/>
          <a:p>
            <a:pPr marL="342900" indent="-342900">
              <a:buFont typeface="Arial"/>
              <a:buChar char="•"/>
            </a:pPr>
            <a:r>
              <a:rPr lang="en-US" sz="2400" dirty="0">
                <a:solidFill>
                  <a:schemeClr val="bg1">
                    <a:lumMod val="75000"/>
                  </a:schemeClr>
                </a:solidFill>
                <a:latin typeface="Comic Sans MS"/>
                <a:cs typeface="Comic Sans MS"/>
              </a:rPr>
              <a:t>ECMWF </a:t>
            </a:r>
            <a:r>
              <a:rPr lang="en-US" sz="2400" dirty="0" smtClean="0">
                <a:solidFill>
                  <a:schemeClr val="bg1">
                    <a:lumMod val="75000"/>
                  </a:schemeClr>
                </a:solidFill>
                <a:latin typeface="Comic Sans MS"/>
                <a:cs typeface="Comic Sans MS"/>
              </a:rPr>
              <a:t>performed experiments </a:t>
            </a:r>
            <a:r>
              <a:rPr lang="en-US" sz="2400" dirty="0">
                <a:solidFill>
                  <a:schemeClr val="bg1">
                    <a:lumMod val="75000"/>
                  </a:schemeClr>
                </a:solidFill>
                <a:latin typeface="Comic Sans MS"/>
                <a:cs typeface="Comic Sans MS"/>
              </a:rPr>
              <a:t>on the performance and behavior of the storm using an ensemble of forecasts five days in advance of </a:t>
            </a:r>
            <a:r>
              <a:rPr lang="en-US" sz="2400" dirty="0" smtClean="0">
                <a:solidFill>
                  <a:schemeClr val="bg1">
                    <a:lumMod val="75000"/>
                  </a:schemeClr>
                </a:solidFill>
                <a:latin typeface="Comic Sans MS"/>
                <a:cs typeface="Comic Sans MS"/>
              </a:rPr>
              <a:t>landfall.  </a:t>
            </a:r>
          </a:p>
          <a:p>
            <a:pPr marL="342900" indent="-342900">
              <a:buFont typeface="Arial"/>
              <a:buChar char="•"/>
            </a:pPr>
            <a:r>
              <a:rPr lang="en-US" sz="2400" dirty="0" smtClean="0">
                <a:solidFill>
                  <a:schemeClr val="bg1">
                    <a:lumMod val="75000"/>
                  </a:schemeClr>
                </a:solidFill>
                <a:latin typeface="Comic Sans MS"/>
                <a:cs typeface="Comic Sans MS"/>
              </a:rPr>
              <a:t>They </a:t>
            </a:r>
            <a:r>
              <a:rPr lang="en-US" sz="2400" dirty="0">
                <a:solidFill>
                  <a:schemeClr val="bg1">
                    <a:lumMod val="75000"/>
                  </a:schemeClr>
                </a:solidFill>
                <a:latin typeface="Comic Sans MS"/>
                <a:cs typeface="Comic Sans MS"/>
              </a:rPr>
              <a:t>swapped the observed SSTs for climatological values that average 1 to 1.5°C cooler in a broad strip along the coast.   </a:t>
            </a:r>
            <a:endParaRPr lang="en-US" sz="2400" dirty="0" smtClean="0">
              <a:solidFill>
                <a:schemeClr val="bg1">
                  <a:lumMod val="75000"/>
                </a:schemeClr>
              </a:solidFill>
              <a:latin typeface="Comic Sans MS"/>
              <a:cs typeface="Comic Sans MS"/>
            </a:endParaRPr>
          </a:p>
          <a:p>
            <a:pPr marL="342900" indent="-342900">
              <a:buFont typeface="Arial"/>
              <a:buChar char="•"/>
            </a:pPr>
            <a:r>
              <a:rPr lang="en-US" sz="2400" dirty="0" smtClean="0">
                <a:solidFill>
                  <a:schemeClr val="bg1">
                    <a:lumMod val="75000"/>
                  </a:schemeClr>
                </a:solidFill>
                <a:latin typeface="Comic Sans MS"/>
                <a:cs typeface="Comic Sans MS"/>
              </a:rPr>
              <a:t>Only </a:t>
            </a:r>
            <a:r>
              <a:rPr lang="en-US" sz="2400" dirty="0">
                <a:solidFill>
                  <a:schemeClr val="bg1">
                    <a:lumMod val="75000"/>
                  </a:schemeClr>
                </a:solidFill>
                <a:latin typeface="Comic Sans MS"/>
                <a:cs typeface="Comic Sans MS"/>
              </a:rPr>
              <a:t>small changes occurred to the track of the storm </a:t>
            </a:r>
          </a:p>
          <a:p>
            <a:pPr marL="342900" indent="-342900">
              <a:buFont typeface="Arial"/>
              <a:buChar char="•"/>
            </a:pPr>
            <a:r>
              <a:rPr lang="en-US" sz="2400" dirty="0" smtClean="0">
                <a:solidFill>
                  <a:schemeClr val="bg1">
                    <a:lumMod val="75000"/>
                  </a:schemeClr>
                </a:solidFill>
                <a:latin typeface="Comic Sans MS"/>
                <a:cs typeface="Comic Sans MS"/>
              </a:rPr>
              <a:t>The </a:t>
            </a:r>
            <a:r>
              <a:rPr lang="en-US" sz="2400" dirty="0">
                <a:solidFill>
                  <a:schemeClr val="bg1">
                    <a:lumMod val="75000"/>
                  </a:schemeClr>
                </a:solidFill>
                <a:latin typeface="Comic Sans MS"/>
                <a:cs typeface="Comic Sans MS"/>
              </a:rPr>
              <a:t>observed SSTs led to a bigger more intense storm, stronger winds and greater precipitation.  </a:t>
            </a:r>
            <a:endParaRPr lang="en-US" sz="2400" dirty="0" smtClean="0">
              <a:solidFill>
                <a:schemeClr val="bg1">
                  <a:lumMod val="75000"/>
                </a:schemeClr>
              </a:solidFill>
              <a:latin typeface="Comic Sans MS"/>
              <a:cs typeface="Comic Sans MS"/>
            </a:endParaRPr>
          </a:p>
          <a:p>
            <a:pPr marL="800100" lvl="1" indent="-342900">
              <a:buFont typeface="Arial"/>
              <a:buChar char="•"/>
            </a:pPr>
            <a:r>
              <a:rPr lang="en-US" sz="2000" dirty="0">
                <a:solidFill>
                  <a:srgbClr val="FFFF00"/>
                </a:solidFill>
                <a:latin typeface="Comic Sans MS"/>
                <a:cs typeface="Comic Sans MS"/>
              </a:rPr>
              <a:t>A</a:t>
            </a:r>
            <a:r>
              <a:rPr lang="en-US" sz="2000" dirty="0" smtClean="0">
                <a:solidFill>
                  <a:srgbClr val="FFFF00"/>
                </a:solidFill>
                <a:latin typeface="Comic Sans MS"/>
                <a:cs typeface="Comic Sans MS"/>
              </a:rPr>
              <a:t>verage </a:t>
            </a:r>
            <a:r>
              <a:rPr lang="en-US" sz="2000" dirty="0">
                <a:solidFill>
                  <a:srgbClr val="FFFF00"/>
                </a:solidFill>
                <a:latin typeface="Comic Sans MS"/>
                <a:cs typeface="Comic Sans MS"/>
              </a:rPr>
              <a:t>depth of the storm was increased by 7.6 </a:t>
            </a:r>
            <a:r>
              <a:rPr lang="en-US" sz="2000" dirty="0" err="1">
                <a:solidFill>
                  <a:srgbClr val="FFFF00"/>
                </a:solidFill>
                <a:latin typeface="Comic Sans MS"/>
                <a:cs typeface="Comic Sans MS"/>
              </a:rPr>
              <a:t>hPa</a:t>
            </a:r>
            <a:r>
              <a:rPr lang="en-US" sz="2000" dirty="0">
                <a:solidFill>
                  <a:srgbClr val="FFFF00"/>
                </a:solidFill>
                <a:latin typeface="Comic Sans MS"/>
                <a:cs typeface="Comic Sans MS"/>
              </a:rPr>
              <a:t>, </a:t>
            </a:r>
            <a:endParaRPr lang="en-US" sz="2000" dirty="0" smtClean="0">
              <a:solidFill>
                <a:srgbClr val="FFFF00"/>
              </a:solidFill>
              <a:latin typeface="Comic Sans MS"/>
              <a:cs typeface="Comic Sans MS"/>
            </a:endParaRPr>
          </a:p>
          <a:p>
            <a:pPr marL="800100" lvl="1" indent="-342900">
              <a:buFont typeface="Arial"/>
              <a:buChar char="•"/>
            </a:pPr>
            <a:r>
              <a:rPr lang="en-US" sz="2000" dirty="0">
                <a:solidFill>
                  <a:srgbClr val="FFFF00"/>
                </a:solidFill>
                <a:latin typeface="Comic Sans MS"/>
                <a:cs typeface="Comic Sans MS"/>
              </a:rPr>
              <a:t>W</a:t>
            </a:r>
            <a:r>
              <a:rPr lang="en-US" sz="2000" dirty="0" smtClean="0">
                <a:solidFill>
                  <a:srgbClr val="FFFF00"/>
                </a:solidFill>
                <a:latin typeface="Comic Sans MS"/>
                <a:cs typeface="Comic Sans MS"/>
              </a:rPr>
              <a:t>ind </a:t>
            </a:r>
            <a:r>
              <a:rPr lang="en-US" sz="2000" dirty="0">
                <a:solidFill>
                  <a:srgbClr val="FFFF00"/>
                </a:solidFill>
                <a:latin typeface="Comic Sans MS"/>
                <a:cs typeface="Comic Sans MS"/>
              </a:rPr>
              <a:t>speeds </a:t>
            </a:r>
            <a:r>
              <a:rPr lang="en-US" sz="2000" dirty="0" smtClean="0">
                <a:solidFill>
                  <a:srgbClr val="FFFF00"/>
                </a:solidFill>
                <a:latin typeface="Comic Sans MS"/>
                <a:cs typeface="Comic Sans MS"/>
              </a:rPr>
              <a:t>increased </a:t>
            </a:r>
            <a:r>
              <a:rPr lang="en-US" sz="2000" dirty="0">
                <a:solidFill>
                  <a:srgbClr val="FFFF00"/>
                </a:solidFill>
                <a:latin typeface="Comic Sans MS"/>
                <a:cs typeface="Comic Sans MS"/>
              </a:rPr>
              <a:t>by 3.6 m s</a:t>
            </a:r>
            <a:r>
              <a:rPr lang="en-US" sz="2000" baseline="30000" dirty="0">
                <a:solidFill>
                  <a:srgbClr val="FFFF00"/>
                </a:solidFill>
                <a:latin typeface="Comic Sans MS"/>
                <a:cs typeface="Comic Sans MS"/>
              </a:rPr>
              <a:t>-1</a:t>
            </a:r>
            <a:r>
              <a:rPr lang="en-US" sz="2000" dirty="0">
                <a:solidFill>
                  <a:srgbClr val="FFFF00"/>
                </a:solidFill>
                <a:latin typeface="Comic Sans MS"/>
                <a:cs typeface="Comic Sans MS"/>
              </a:rPr>
              <a:t> </a:t>
            </a:r>
            <a:endParaRPr lang="en-US" sz="2000" dirty="0" smtClean="0">
              <a:solidFill>
                <a:srgbClr val="FFFF00"/>
              </a:solidFill>
              <a:latin typeface="Comic Sans MS"/>
              <a:cs typeface="Comic Sans MS"/>
            </a:endParaRPr>
          </a:p>
          <a:p>
            <a:pPr marL="800100" lvl="1" indent="-342900">
              <a:buFont typeface="Arial"/>
              <a:buChar char="•"/>
            </a:pPr>
            <a:r>
              <a:rPr lang="en-US" sz="2000" dirty="0">
                <a:solidFill>
                  <a:srgbClr val="FFFF00"/>
                </a:solidFill>
                <a:latin typeface="Comic Sans MS"/>
                <a:cs typeface="Comic Sans MS"/>
              </a:rPr>
              <a:t>P</a:t>
            </a:r>
            <a:r>
              <a:rPr lang="en-US" sz="2000" dirty="0" smtClean="0">
                <a:solidFill>
                  <a:srgbClr val="FFFF00"/>
                </a:solidFill>
                <a:latin typeface="Comic Sans MS"/>
                <a:cs typeface="Comic Sans MS"/>
              </a:rPr>
              <a:t>recipitation </a:t>
            </a:r>
            <a:r>
              <a:rPr lang="en-US" sz="2000" dirty="0">
                <a:solidFill>
                  <a:srgbClr val="FFFF00"/>
                </a:solidFill>
                <a:latin typeface="Comic Sans MS"/>
                <a:cs typeface="Comic Sans MS"/>
              </a:rPr>
              <a:t>increased by 35%.  </a:t>
            </a:r>
            <a:endParaRPr lang="en-US" sz="2000" dirty="0" smtClean="0">
              <a:solidFill>
                <a:srgbClr val="FFFF00"/>
              </a:solidFill>
              <a:latin typeface="Comic Sans MS"/>
              <a:cs typeface="Comic Sans MS"/>
            </a:endParaRPr>
          </a:p>
          <a:p>
            <a:pPr marL="800100" lvl="1" indent="-342900">
              <a:buFont typeface="Arial"/>
              <a:buChar char="•"/>
            </a:pPr>
            <a:r>
              <a:rPr lang="en-US" sz="2000" dirty="0" smtClean="0">
                <a:solidFill>
                  <a:srgbClr val="FFFF00"/>
                </a:solidFill>
                <a:latin typeface="Comic Sans MS"/>
                <a:cs typeface="Comic Sans MS"/>
              </a:rPr>
              <a:t>Sea levels were </a:t>
            </a:r>
            <a:r>
              <a:rPr lang="en-US" sz="2000" dirty="0">
                <a:solidFill>
                  <a:srgbClr val="FFFF00"/>
                </a:solidFill>
                <a:latin typeface="Comic Sans MS"/>
                <a:cs typeface="Comic Sans MS"/>
              </a:rPr>
              <a:t>higher by about 19 cm due to global warming. </a:t>
            </a:r>
          </a:p>
        </p:txBody>
      </p:sp>
      <p:sp>
        <p:nvSpPr>
          <p:cNvPr id="5" name="TextBox 4"/>
          <p:cNvSpPr txBox="1"/>
          <p:nvPr/>
        </p:nvSpPr>
        <p:spPr>
          <a:xfrm>
            <a:off x="4648200" y="6488668"/>
            <a:ext cx="3916457" cy="369332"/>
          </a:xfrm>
          <a:prstGeom prst="rect">
            <a:avLst/>
          </a:prstGeom>
          <a:noFill/>
        </p:spPr>
        <p:txBody>
          <a:bodyPr wrap="none" rtlCol="0">
            <a:spAutoFit/>
          </a:bodyPr>
          <a:lstStyle/>
          <a:p>
            <a:r>
              <a:rPr lang="en-US" dirty="0" smtClean="0">
                <a:solidFill>
                  <a:srgbClr val="FFFFFF"/>
                </a:solidFill>
              </a:rPr>
              <a:t>Magnusson et al 2014.  Mon. </a:t>
            </a:r>
            <a:r>
              <a:rPr lang="en-US" dirty="0" err="1" smtClean="0">
                <a:solidFill>
                  <a:srgbClr val="FFFFFF"/>
                </a:solidFill>
              </a:rPr>
              <a:t>Wea</a:t>
            </a:r>
            <a:r>
              <a:rPr lang="en-US" dirty="0" smtClean="0">
                <a:solidFill>
                  <a:srgbClr val="FFFFFF"/>
                </a:solidFill>
              </a:rPr>
              <a:t>. Rev</a:t>
            </a:r>
            <a:endParaRPr lang="en-US" dirty="0">
              <a:solidFill>
                <a:srgbClr val="FFFFFF"/>
              </a:solidFill>
            </a:endParaRPr>
          </a:p>
        </p:txBody>
      </p:sp>
      <p:sp>
        <p:nvSpPr>
          <p:cNvPr id="3" name="Rounded Rectangular Callout 2"/>
          <p:cNvSpPr/>
          <p:nvPr/>
        </p:nvSpPr>
        <p:spPr bwMode="auto">
          <a:xfrm>
            <a:off x="990600" y="1447800"/>
            <a:ext cx="8001000" cy="2895600"/>
          </a:xfrm>
          <a:prstGeom prst="wedgeRoundRectCallout">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166688" marR="0" indent="-166688" algn="l" defTabSz="914400" rtl="0" eaLnBrk="0" fontAlgn="base" latinLnBrk="0" hangingPunct="0">
              <a:lnSpc>
                <a:spcPct val="100000"/>
              </a:lnSpc>
              <a:spcBef>
                <a:spcPct val="0"/>
              </a:spcBef>
              <a:spcAft>
                <a:spcPct val="0"/>
              </a:spcAft>
              <a:buClrTx/>
              <a:buSzTx/>
              <a:buFont typeface="Arial"/>
              <a:buChar char="•"/>
              <a:tabLst/>
            </a:pPr>
            <a:r>
              <a:rPr kumimoji="0" lang="en-US" sz="2400" b="0" i="0" u="none" strike="noStrike" cap="none" normalizeH="0" baseline="0" dirty="0" smtClean="0">
                <a:ln>
                  <a:noFill/>
                </a:ln>
                <a:solidFill>
                  <a:schemeClr val="tx1"/>
                </a:solidFill>
                <a:effectLst/>
                <a:latin typeface="Comic Sans MS" pitchFamily="66" charset="0"/>
              </a:rPr>
              <a:t>Climate change is significant part of the SST change (maybe 1/3).</a:t>
            </a:r>
          </a:p>
          <a:p>
            <a:pPr marL="166688" marR="0" indent="-166688" algn="l" defTabSz="914400" rtl="0" eaLnBrk="0" fontAlgn="base" latinLnBrk="0" hangingPunct="0">
              <a:lnSpc>
                <a:spcPct val="100000"/>
              </a:lnSpc>
              <a:spcBef>
                <a:spcPct val="0"/>
              </a:spcBef>
              <a:spcAft>
                <a:spcPct val="0"/>
              </a:spcAft>
              <a:buClrTx/>
              <a:buSzTx/>
              <a:buFont typeface="Arial"/>
              <a:buChar char="•"/>
              <a:tabLst/>
            </a:pPr>
            <a:r>
              <a:rPr kumimoji="0" lang="en-US" sz="2400" b="0" i="0" u="none" strike="noStrike" cap="none" normalizeH="0" baseline="0" dirty="0" smtClean="0">
                <a:ln>
                  <a:noFill/>
                </a:ln>
                <a:solidFill>
                  <a:schemeClr val="tx1"/>
                </a:solidFill>
                <a:effectLst/>
                <a:latin typeface="Comic Sans MS" pitchFamily="66" charset="0"/>
              </a:rPr>
              <a:t>It is very likely that the subways and tunnels between Manhattan and Brooklyn and New Jersey would NOT have flooded without climate change!</a:t>
            </a:r>
          </a:p>
          <a:p>
            <a:pPr marL="166688" marR="0" indent="-166688" algn="l" defTabSz="914400" rtl="0" eaLnBrk="0" fontAlgn="base" latinLnBrk="0" hangingPunct="0">
              <a:lnSpc>
                <a:spcPct val="100000"/>
              </a:lnSpc>
              <a:spcBef>
                <a:spcPct val="0"/>
              </a:spcBef>
              <a:spcAft>
                <a:spcPct val="0"/>
              </a:spcAft>
              <a:buClrTx/>
              <a:buSzTx/>
              <a:buFont typeface="Arial"/>
              <a:buChar char="•"/>
              <a:tabLst/>
            </a:pPr>
            <a:r>
              <a:rPr lang="en-US" sz="2400" dirty="0" smtClean="0">
                <a:latin typeface="Comic Sans MS" pitchFamily="66" charset="0"/>
              </a:rPr>
              <a:t>Hence m</a:t>
            </a:r>
            <a:r>
              <a:rPr kumimoji="0" lang="en-US" sz="2400" b="0" i="0" u="none" strike="noStrike" cap="none" normalizeH="0" baseline="0" dirty="0" smtClean="0">
                <a:ln>
                  <a:noFill/>
                </a:ln>
                <a:solidFill>
                  <a:schemeClr val="tx1"/>
                </a:solidFill>
                <a:effectLst/>
                <a:latin typeface="Comic Sans MS" pitchFamily="66" charset="0"/>
              </a:rPr>
              <a:t>ost of the damage, probably &gt;$40B, was caused by climate change.</a:t>
            </a:r>
          </a:p>
        </p:txBody>
      </p:sp>
    </p:spTree>
    <p:extLst>
      <p:ext uri="{BB962C8B-B14F-4D97-AF65-F5344CB8AC3E}">
        <p14:creationId xmlns:p14="http://schemas.microsoft.com/office/powerpoint/2010/main" val="3219759009"/>
      </p:ext>
    </p:extLst>
  </p:cSld>
  <p:clrMapOvr>
    <a:masterClrMapping/>
  </p:clrMapOvr>
  <p:transition xmlns:p14="http://schemas.microsoft.com/office/powerpoint/2010/main" spd="slow">
    <p:pull/>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lberta_flood_22June13a.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673600" y="3505200"/>
            <a:ext cx="4470400" cy="3352800"/>
          </a:xfrm>
          <a:prstGeom prst="rect">
            <a:avLst/>
          </a:prstGeom>
        </p:spPr>
      </p:pic>
      <p:pic>
        <p:nvPicPr>
          <p:cNvPr id="3" name="Picture 2" descr="alberta_flood_21June13b.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5567" y="3501933"/>
            <a:ext cx="4673768" cy="3356067"/>
          </a:xfrm>
          <a:prstGeom prst="rect">
            <a:avLst/>
          </a:prstGeom>
        </p:spPr>
      </p:pic>
      <p:pic>
        <p:nvPicPr>
          <p:cNvPr id="4" name="Picture 3" descr="alberta_flood_21June13a.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86200" y="6252"/>
            <a:ext cx="5257800" cy="3506912"/>
          </a:xfrm>
          <a:prstGeom prst="rect">
            <a:avLst/>
          </a:prstGeom>
        </p:spPr>
      </p:pic>
      <p:sp>
        <p:nvSpPr>
          <p:cNvPr id="5" name="TextBox 4"/>
          <p:cNvSpPr txBox="1"/>
          <p:nvPr/>
        </p:nvSpPr>
        <p:spPr>
          <a:xfrm>
            <a:off x="533400" y="457200"/>
            <a:ext cx="2597887" cy="1815882"/>
          </a:xfrm>
          <a:prstGeom prst="rect">
            <a:avLst/>
          </a:prstGeom>
          <a:noFill/>
        </p:spPr>
        <p:txBody>
          <a:bodyPr wrap="none" rtlCol="0">
            <a:spAutoFit/>
          </a:bodyPr>
          <a:lstStyle/>
          <a:p>
            <a:r>
              <a:rPr lang="en-US" sz="2800" b="1" dirty="0" smtClean="0">
                <a:solidFill>
                  <a:srgbClr val="FFFFFF"/>
                </a:solidFill>
                <a:latin typeface="Calibri"/>
                <a:cs typeface="Calibri"/>
              </a:rPr>
              <a:t>Calgary, Alberta</a:t>
            </a:r>
          </a:p>
          <a:p>
            <a:r>
              <a:rPr lang="en-US" sz="2800" b="1" dirty="0" smtClean="0">
                <a:solidFill>
                  <a:srgbClr val="FFFFFF"/>
                </a:solidFill>
                <a:latin typeface="Calibri"/>
                <a:cs typeface="Calibri"/>
              </a:rPr>
              <a:t>Canada</a:t>
            </a:r>
          </a:p>
          <a:p>
            <a:r>
              <a:rPr lang="en-US" sz="2800" b="1" dirty="0" smtClean="0">
                <a:solidFill>
                  <a:srgbClr val="FFFFFF"/>
                </a:solidFill>
                <a:latin typeface="Calibri"/>
                <a:cs typeface="Calibri"/>
              </a:rPr>
              <a:t>Flooding</a:t>
            </a:r>
          </a:p>
          <a:p>
            <a:r>
              <a:rPr lang="en-US" sz="2800" b="1" dirty="0" smtClean="0">
                <a:solidFill>
                  <a:srgbClr val="FFFFFF"/>
                </a:solidFill>
                <a:latin typeface="Calibri"/>
                <a:cs typeface="Calibri"/>
              </a:rPr>
              <a:t>19-22 June 2013</a:t>
            </a:r>
            <a:endParaRPr lang="en-US" sz="2800" b="1" dirty="0">
              <a:solidFill>
                <a:srgbClr val="FFFFFF"/>
              </a:solidFill>
              <a:latin typeface="Calibri"/>
              <a:cs typeface="Calibri"/>
            </a:endParaRPr>
          </a:p>
        </p:txBody>
      </p:sp>
      <p:pic>
        <p:nvPicPr>
          <p:cNvPr id="6" name="Picture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0"/>
            <a:ext cx="3886200" cy="3590419"/>
          </a:xfrm>
          <a:prstGeom prst="rect">
            <a:avLst/>
          </a:prstGeom>
        </p:spPr>
      </p:pic>
      <p:sp>
        <p:nvSpPr>
          <p:cNvPr id="7" name="Rounded Rectangular Callout 6"/>
          <p:cNvSpPr/>
          <p:nvPr/>
        </p:nvSpPr>
        <p:spPr bwMode="auto">
          <a:xfrm>
            <a:off x="4800600" y="2667000"/>
            <a:ext cx="4343400" cy="2209800"/>
          </a:xfrm>
          <a:prstGeom prst="wedgeRoundRectCallout">
            <a:avLst>
              <a:gd name="adj1" fmla="val -103979"/>
              <a:gd name="adj2" fmla="val -40081"/>
              <a:gd name="adj3" fmla="val 16667"/>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Comic Sans MS" pitchFamily="66" charset="0"/>
              </a:rPr>
              <a:t>Where did all the moisture</a:t>
            </a:r>
            <a:r>
              <a:rPr kumimoji="0" lang="en-US" sz="2400" b="0" i="0" u="none" strike="noStrike" cap="none" normalizeH="0" dirty="0" smtClean="0">
                <a:ln>
                  <a:noFill/>
                </a:ln>
                <a:solidFill>
                  <a:schemeClr val="tx1"/>
                </a:solidFill>
                <a:effectLst/>
                <a:latin typeface="Comic Sans MS" pitchFamily="66" charset="0"/>
              </a:rPr>
              <a:t> come from?</a:t>
            </a:r>
          </a:p>
          <a:p>
            <a:pPr marL="0" marR="0" indent="0" algn="l" defTabSz="914400" rtl="0" eaLnBrk="0" fontAlgn="base" latinLnBrk="0" hangingPunct="0">
              <a:lnSpc>
                <a:spcPct val="100000"/>
              </a:lnSpc>
              <a:spcBef>
                <a:spcPct val="0"/>
              </a:spcBef>
              <a:spcAft>
                <a:spcPct val="0"/>
              </a:spcAft>
              <a:buClrTx/>
              <a:buSzTx/>
              <a:buFontTx/>
              <a:buNone/>
              <a:tabLst/>
            </a:pPr>
            <a:endParaRPr lang="en-US" sz="2400" baseline="0" dirty="0">
              <a:latin typeface="Comic Sans MS" pitchFamily="66" charset="0"/>
            </a:endParaRPr>
          </a:p>
          <a:p>
            <a:pPr marL="0" marR="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dirty="0" smtClean="0">
                <a:ln>
                  <a:noFill/>
                </a:ln>
                <a:solidFill>
                  <a:schemeClr val="tx1"/>
                </a:solidFill>
                <a:effectLst/>
                <a:latin typeface="Comic Sans MS" pitchFamily="66" charset="0"/>
              </a:rPr>
              <a:t>Gulf of Mexico and Atlantic?</a:t>
            </a:r>
            <a:endParaRPr kumimoji="0" lang="en-US" sz="2400" b="0" i="0" u="none" strike="noStrike" cap="none" normalizeH="0" baseline="0" dirty="0" smtClean="0">
              <a:ln>
                <a:noFill/>
              </a:ln>
              <a:solidFill>
                <a:schemeClr val="tx1"/>
              </a:solidFill>
              <a:effectLst/>
              <a:latin typeface="Comic Sans MS" pitchFamily="66" charset="0"/>
            </a:endParaRPr>
          </a:p>
        </p:txBody>
      </p:sp>
    </p:spTree>
    <p:extLst>
      <p:ext uri="{BB962C8B-B14F-4D97-AF65-F5344CB8AC3E}">
        <p14:creationId xmlns:p14="http://schemas.microsoft.com/office/powerpoint/2010/main" val="2402247109"/>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457200"/>
            <a:ext cx="8534400" cy="4339650"/>
          </a:xfrm>
          <a:prstGeom prst="rect">
            <a:avLst/>
          </a:prstGeom>
          <a:noFill/>
        </p:spPr>
        <p:txBody>
          <a:bodyPr wrap="square" rtlCol="0">
            <a:spAutoFit/>
          </a:bodyPr>
          <a:lstStyle/>
          <a:p>
            <a:pPr fontAlgn="base">
              <a:spcBef>
                <a:spcPct val="0"/>
              </a:spcBef>
              <a:spcAft>
                <a:spcPct val="0"/>
              </a:spcAft>
            </a:pPr>
            <a:r>
              <a:rPr lang="en-US" sz="2800" b="1" dirty="0">
                <a:solidFill>
                  <a:srgbClr val="FFFF00"/>
                </a:solidFill>
                <a:effectLst>
                  <a:outerShdw blurRad="50800" dist="38100" dir="2700000">
                    <a:srgbClr val="000000"/>
                  </a:outerShdw>
                </a:effectLst>
                <a:latin typeface="Comic Sans MS" pitchFamily="66" charset="0"/>
              </a:rPr>
              <a:t>Null hypothesis:</a:t>
            </a:r>
          </a:p>
          <a:p>
            <a:pPr fontAlgn="base">
              <a:spcBef>
                <a:spcPct val="0"/>
              </a:spcBef>
              <a:spcAft>
                <a:spcPct val="0"/>
              </a:spcAft>
            </a:pPr>
            <a:r>
              <a:rPr lang="en-US" sz="2800" b="1" dirty="0">
                <a:solidFill>
                  <a:srgbClr val="FF0000"/>
                </a:solidFill>
                <a:effectLst>
                  <a:outerShdw blurRad="50800" dist="38100" dir="2700000">
                    <a:srgbClr val="000000">
                      <a:alpha val="43000"/>
                    </a:srgbClr>
                  </a:outerShdw>
                </a:effectLst>
                <a:latin typeface="Comic Sans MS" pitchFamily="66" charset="0"/>
              </a:rPr>
              <a:t> “There is no human influence on climate”</a:t>
            </a:r>
          </a:p>
          <a:p>
            <a:pPr fontAlgn="base">
              <a:spcBef>
                <a:spcPct val="0"/>
              </a:spcBef>
              <a:spcAft>
                <a:spcPct val="0"/>
              </a:spcAft>
            </a:pPr>
            <a:endParaRPr lang="en-US" sz="2400" dirty="0" smtClean="0">
              <a:solidFill>
                <a:srgbClr val="FFFFFF"/>
              </a:solidFill>
              <a:effectLst>
                <a:outerShdw blurRad="50800" dist="38100" dir="2700000">
                  <a:srgbClr val="000000">
                    <a:alpha val="43000"/>
                  </a:srgbClr>
                </a:outerShdw>
              </a:effectLst>
              <a:latin typeface="Comic Sans MS" pitchFamily="66" charset="0"/>
            </a:endParaRPr>
          </a:p>
          <a:p>
            <a:pPr fontAlgn="base">
              <a:spcBef>
                <a:spcPct val="0"/>
              </a:spcBef>
              <a:spcAft>
                <a:spcPct val="0"/>
              </a:spcAft>
            </a:pPr>
            <a:r>
              <a:rPr lang="en-US" sz="2400" dirty="0" smtClean="0">
                <a:solidFill>
                  <a:srgbClr val="FFFFFF"/>
                </a:solidFill>
                <a:latin typeface="Comic Sans MS" pitchFamily="66" charset="0"/>
              </a:rPr>
              <a:t>Burden </a:t>
            </a:r>
            <a:r>
              <a:rPr lang="en-US" sz="2400" dirty="0">
                <a:solidFill>
                  <a:srgbClr val="FFFFFF"/>
                </a:solidFill>
                <a:latin typeface="Comic Sans MS" pitchFamily="66" charset="0"/>
              </a:rPr>
              <a:t>of proof is high.  Scientists typically require 95% confidence level </a:t>
            </a:r>
            <a:r>
              <a:rPr lang="en-US" sz="2000" dirty="0">
                <a:solidFill>
                  <a:srgbClr val="FFFFFF"/>
                </a:solidFill>
                <a:latin typeface="Comic Sans MS" pitchFamily="66" charset="0"/>
              </a:rPr>
              <a:t>(5% significance level)</a:t>
            </a:r>
            <a:endParaRPr lang="en-US" sz="2400" dirty="0">
              <a:solidFill>
                <a:srgbClr val="FFFFFF"/>
              </a:solidFill>
              <a:latin typeface="Comic Sans MS" pitchFamily="66" charset="0"/>
            </a:endParaRPr>
          </a:p>
          <a:p>
            <a:pPr fontAlgn="base">
              <a:spcBef>
                <a:spcPct val="0"/>
              </a:spcBef>
              <a:spcAft>
                <a:spcPct val="0"/>
              </a:spcAft>
            </a:pPr>
            <a:endParaRPr lang="en-US" sz="1400" dirty="0">
              <a:solidFill>
                <a:srgbClr val="FFFFFF"/>
              </a:solidFill>
              <a:latin typeface="Comic Sans MS" pitchFamily="66" charset="0"/>
            </a:endParaRPr>
          </a:p>
          <a:p>
            <a:pPr fontAlgn="base">
              <a:spcBef>
                <a:spcPct val="0"/>
              </a:spcBef>
              <a:spcAft>
                <a:spcPct val="0"/>
              </a:spcAft>
            </a:pPr>
            <a:r>
              <a:rPr lang="en-US" sz="2400" dirty="0">
                <a:solidFill>
                  <a:srgbClr val="FFFF00"/>
                </a:solidFill>
                <a:latin typeface="Comic Sans MS" pitchFamily="66" charset="0"/>
              </a:rPr>
              <a:t>Type I</a:t>
            </a:r>
            <a:r>
              <a:rPr lang="en-US" sz="2400" dirty="0">
                <a:solidFill>
                  <a:srgbClr val="FFFFFF"/>
                </a:solidFill>
                <a:latin typeface="Comic Sans MS" pitchFamily="66" charset="0"/>
              </a:rPr>
              <a:t> errors: False positive.  Wrongly concluding there is a human influence when there isn’t.</a:t>
            </a:r>
          </a:p>
          <a:p>
            <a:pPr fontAlgn="base">
              <a:spcBef>
                <a:spcPct val="0"/>
              </a:spcBef>
              <a:spcAft>
                <a:spcPct val="0"/>
              </a:spcAft>
            </a:pPr>
            <a:endParaRPr lang="en-US" sz="1400" dirty="0">
              <a:solidFill>
                <a:srgbClr val="FFFF00"/>
              </a:solidFill>
              <a:latin typeface="Comic Sans MS" pitchFamily="66" charset="0"/>
            </a:endParaRPr>
          </a:p>
          <a:p>
            <a:pPr fontAlgn="base">
              <a:spcBef>
                <a:spcPct val="0"/>
              </a:spcBef>
              <a:spcAft>
                <a:spcPct val="0"/>
              </a:spcAft>
            </a:pPr>
            <a:r>
              <a:rPr lang="en-US" sz="2400" dirty="0">
                <a:solidFill>
                  <a:srgbClr val="FFFF00"/>
                </a:solidFill>
                <a:latin typeface="Comic Sans MS" pitchFamily="66" charset="0"/>
              </a:rPr>
              <a:t>Type II </a:t>
            </a:r>
            <a:r>
              <a:rPr lang="en-US" sz="2400" dirty="0">
                <a:solidFill>
                  <a:srgbClr val="FFFFFF"/>
                </a:solidFill>
                <a:latin typeface="Comic Sans MS" pitchFamily="66" charset="0"/>
              </a:rPr>
              <a:t>errors: False negative.  Wrongly concluding there is no human influence, when there is.  </a:t>
            </a:r>
            <a:endParaRPr lang="en-US" sz="2400" dirty="0" smtClean="0">
              <a:solidFill>
                <a:srgbClr val="FFFFFF"/>
              </a:solidFill>
              <a:latin typeface="Comic Sans MS" pitchFamily="66" charset="0"/>
            </a:endParaRPr>
          </a:p>
          <a:p>
            <a:pPr fontAlgn="base">
              <a:spcBef>
                <a:spcPct val="0"/>
              </a:spcBef>
              <a:spcAft>
                <a:spcPct val="0"/>
              </a:spcAft>
            </a:pPr>
            <a:r>
              <a:rPr lang="en-US" sz="2400" dirty="0" smtClean="0">
                <a:solidFill>
                  <a:schemeClr val="accent1">
                    <a:lumMod val="60000"/>
                    <a:lumOff val="40000"/>
                  </a:schemeClr>
                </a:solidFill>
                <a:latin typeface="Comic Sans MS" pitchFamily="66" charset="0"/>
              </a:rPr>
              <a:t>This </a:t>
            </a:r>
            <a:r>
              <a:rPr lang="en-US" sz="2400" dirty="0">
                <a:solidFill>
                  <a:schemeClr val="accent1">
                    <a:lumMod val="60000"/>
                    <a:lumOff val="40000"/>
                  </a:schemeClr>
                </a:solidFill>
                <a:latin typeface="Comic Sans MS" pitchFamily="66" charset="0"/>
              </a:rPr>
              <a:t>kind of error is very common!</a:t>
            </a:r>
          </a:p>
        </p:txBody>
      </p:sp>
      <p:pic>
        <p:nvPicPr>
          <p:cNvPr id="1026"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l="3525" t="4895"/>
          <a:stretch>
            <a:fillRect/>
          </a:stretch>
        </p:blipFill>
        <p:spPr bwMode="auto">
          <a:xfrm>
            <a:off x="5065058" y="4724400"/>
            <a:ext cx="4078941" cy="2133600"/>
          </a:xfrm>
          <a:prstGeom prst="rect">
            <a:avLst/>
          </a:prstGeom>
          <a:noFill/>
          <a:ln w="9525">
            <a:noFill/>
            <a:miter lim="800000"/>
            <a:headEnd/>
            <a:tailEnd/>
          </a:ln>
        </p:spPr>
      </p:pic>
    </p:spTree>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stretch>
            <a:fillRect/>
          </a:stretch>
        </p:blipFill>
        <p:spPr>
          <a:xfrm>
            <a:off x="127000" y="0"/>
            <a:ext cx="8875059" cy="6858000"/>
          </a:xfrm>
          <a:prstGeom prst="rect">
            <a:avLst/>
          </a:prstGeom>
        </p:spPr>
      </p:pic>
    </p:spTree>
    <p:extLst>
      <p:ext uri="{BB962C8B-B14F-4D97-AF65-F5344CB8AC3E}">
        <p14:creationId xmlns:p14="http://schemas.microsoft.com/office/powerpoint/2010/main" val="3967825224"/>
      </p:ext>
    </p:extLst>
  </p:cSld>
  <p:clrMapOvr>
    <a:masterClrMapping/>
  </p:clrMapOvr>
  <p:transition xmlns:p14="http://schemas.microsoft.com/office/powerpoint/2010/main" spd="slow">
    <p:push dir="d"/>
  </p:transitio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953" y="0"/>
            <a:ext cx="4750353" cy="6705599"/>
          </a:xfrm>
          <a:prstGeom prst="rect">
            <a:avLst/>
          </a:prstGeom>
        </p:spPr>
      </p:pic>
      <p:pic>
        <p:nvPicPr>
          <p:cNvPr id="4" name="Picture 3" descr="Screen Shot 2016-05-06 at 9.51.21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187592" y="0"/>
            <a:ext cx="4956408" cy="6553200"/>
          </a:xfrm>
          <a:prstGeom prst="rect">
            <a:avLst/>
          </a:prstGeom>
        </p:spPr>
      </p:pic>
      <p:sp>
        <p:nvSpPr>
          <p:cNvPr id="5" name="TextBox 4"/>
          <p:cNvSpPr txBox="1"/>
          <p:nvPr/>
        </p:nvSpPr>
        <p:spPr>
          <a:xfrm>
            <a:off x="82445" y="6400800"/>
            <a:ext cx="2127355" cy="369332"/>
          </a:xfrm>
          <a:prstGeom prst="rect">
            <a:avLst/>
          </a:prstGeom>
          <a:solidFill>
            <a:srgbClr val="FFFFFF"/>
          </a:solidFill>
          <a:ln>
            <a:solidFill>
              <a:schemeClr val="bg1"/>
            </a:solidFill>
          </a:ln>
        </p:spPr>
        <p:txBody>
          <a:bodyPr wrap="none" rtlCol="0">
            <a:spAutoFit/>
          </a:bodyPr>
          <a:lstStyle/>
          <a:p>
            <a:r>
              <a:rPr lang="en-US" dirty="0" smtClean="0"/>
              <a:t>Thurs, June 20, 2013</a:t>
            </a:r>
            <a:endParaRPr lang="en-US" dirty="0"/>
          </a:p>
        </p:txBody>
      </p:sp>
      <p:sp>
        <p:nvSpPr>
          <p:cNvPr id="6" name="TextBox 5"/>
          <p:cNvSpPr txBox="1"/>
          <p:nvPr/>
        </p:nvSpPr>
        <p:spPr>
          <a:xfrm>
            <a:off x="6861329" y="6474062"/>
            <a:ext cx="2282671" cy="369332"/>
          </a:xfrm>
          <a:prstGeom prst="rect">
            <a:avLst/>
          </a:prstGeom>
          <a:solidFill>
            <a:schemeClr val="bg1"/>
          </a:solidFill>
          <a:ln>
            <a:solidFill>
              <a:schemeClr val="bg1"/>
            </a:solidFill>
          </a:ln>
        </p:spPr>
        <p:txBody>
          <a:bodyPr wrap="none" rtlCol="0">
            <a:spAutoFit/>
          </a:bodyPr>
          <a:lstStyle/>
          <a:p>
            <a:r>
              <a:rPr lang="en-US" dirty="0" err="1" smtClean="0"/>
              <a:t>Climatereanalyzer.org</a:t>
            </a:r>
            <a:endParaRPr lang="en-US" dirty="0"/>
          </a:p>
        </p:txBody>
      </p:sp>
      <p:sp>
        <p:nvSpPr>
          <p:cNvPr id="7" name="TextBox 6"/>
          <p:cNvSpPr txBox="1"/>
          <p:nvPr/>
        </p:nvSpPr>
        <p:spPr>
          <a:xfrm>
            <a:off x="762000" y="76200"/>
            <a:ext cx="7096815" cy="400110"/>
          </a:xfrm>
          <a:prstGeom prst="rect">
            <a:avLst/>
          </a:prstGeom>
          <a:noFill/>
        </p:spPr>
        <p:txBody>
          <a:bodyPr wrap="none" rtlCol="0">
            <a:spAutoFit/>
          </a:bodyPr>
          <a:lstStyle/>
          <a:p>
            <a:r>
              <a:rPr lang="en-US" sz="2000" b="1" dirty="0" err="1" smtClean="0">
                <a:solidFill>
                  <a:srgbClr val="FF0000"/>
                </a:solidFill>
                <a:latin typeface="Comic Sans MS"/>
                <a:cs typeface="Comic Sans MS"/>
              </a:rPr>
              <a:t>Precip</a:t>
            </a:r>
            <a:r>
              <a:rPr lang="en-US" sz="2000" b="1" dirty="0" smtClean="0">
                <a:solidFill>
                  <a:srgbClr val="FF0000"/>
                </a:solidFill>
                <a:latin typeface="Comic Sans MS"/>
                <a:cs typeface="Comic Sans MS"/>
              </a:rPr>
              <a:t>, SLP                           </a:t>
            </a:r>
            <a:r>
              <a:rPr lang="en-US" sz="2000" b="1" dirty="0" smtClean="0">
                <a:solidFill>
                  <a:srgbClr val="FFFF00"/>
                </a:solidFill>
                <a:latin typeface="Comic Sans MS"/>
                <a:cs typeface="Comic Sans MS"/>
              </a:rPr>
              <a:t>Precipitable water</a:t>
            </a:r>
            <a:endParaRPr lang="en-US" sz="2000" b="1" dirty="0">
              <a:solidFill>
                <a:srgbClr val="FFFF00"/>
              </a:solidFill>
              <a:latin typeface="Comic Sans MS"/>
              <a:cs typeface="Comic Sans MS"/>
            </a:endParaRPr>
          </a:p>
        </p:txBody>
      </p:sp>
      <p:sp>
        <p:nvSpPr>
          <p:cNvPr id="10" name="TextBox 9"/>
          <p:cNvSpPr txBox="1"/>
          <p:nvPr/>
        </p:nvSpPr>
        <p:spPr>
          <a:xfrm>
            <a:off x="762000" y="2984718"/>
            <a:ext cx="1801019" cy="1815882"/>
          </a:xfrm>
          <a:prstGeom prst="rect">
            <a:avLst/>
          </a:prstGeom>
          <a:noFill/>
        </p:spPr>
        <p:txBody>
          <a:bodyPr wrap="none" rtlCol="0">
            <a:spAutoFit/>
          </a:bodyPr>
          <a:lstStyle/>
          <a:p>
            <a:r>
              <a:rPr lang="en-US" sz="2800" dirty="0" smtClean="0">
                <a:solidFill>
                  <a:srgbClr val="FF0000"/>
                </a:solidFill>
                <a:latin typeface="Arial Black"/>
                <a:cs typeface="Arial Black"/>
              </a:rPr>
              <a:t>           H</a:t>
            </a:r>
          </a:p>
          <a:p>
            <a:r>
              <a:rPr lang="en-US" sz="2800" dirty="0" smtClean="0">
                <a:solidFill>
                  <a:srgbClr val="FF0000"/>
                </a:solidFill>
                <a:latin typeface="Arial Black"/>
                <a:cs typeface="Arial Black"/>
              </a:rPr>
              <a:t>L</a:t>
            </a:r>
          </a:p>
          <a:p>
            <a:endParaRPr lang="en-US" sz="2800" dirty="0" smtClean="0">
              <a:solidFill>
                <a:srgbClr val="FF0000"/>
              </a:solidFill>
              <a:latin typeface="Arial Black"/>
              <a:cs typeface="Arial Black"/>
            </a:endParaRPr>
          </a:p>
          <a:p>
            <a:r>
              <a:rPr lang="en-US" sz="2800" dirty="0" smtClean="0">
                <a:solidFill>
                  <a:srgbClr val="FF0000"/>
                </a:solidFill>
                <a:latin typeface="Arial Black"/>
                <a:cs typeface="Arial Black"/>
              </a:rPr>
              <a:t>          H</a:t>
            </a:r>
            <a:endParaRPr lang="en-US" sz="2800" dirty="0">
              <a:solidFill>
                <a:srgbClr val="FF0000"/>
              </a:solidFill>
              <a:latin typeface="Arial Black"/>
              <a:cs typeface="Arial Black"/>
            </a:endParaRPr>
          </a:p>
        </p:txBody>
      </p:sp>
      <p:grpSp>
        <p:nvGrpSpPr>
          <p:cNvPr id="14" name="Group 13"/>
          <p:cNvGrpSpPr/>
          <p:nvPr/>
        </p:nvGrpSpPr>
        <p:grpSpPr>
          <a:xfrm rot="21435130">
            <a:off x="4953000" y="2476707"/>
            <a:ext cx="1600200" cy="2781093"/>
            <a:chOff x="4953000" y="2476707"/>
            <a:chExt cx="1600200" cy="2857293"/>
          </a:xfrm>
        </p:grpSpPr>
        <p:sp>
          <p:nvSpPr>
            <p:cNvPr id="8" name="Freeform 7"/>
            <p:cNvSpPr/>
            <p:nvPr/>
          </p:nvSpPr>
          <p:spPr>
            <a:xfrm>
              <a:off x="5562600" y="2476707"/>
              <a:ext cx="990600" cy="2857293"/>
            </a:xfrm>
            <a:custGeom>
              <a:avLst/>
              <a:gdLst>
                <a:gd name="connsiteX0" fmla="*/ 1230446 w 1230446"/>
                <a:gd name="connsiteY0" fmla="*/ 2857293 h 2857293"/>
                <a:gd name="connsiteX1" fmla="*/ 1051833 w 1230446"/>
                <a:gd name="connsiteY1" fmla="*/ 2837451 h 2857293"/>
                <a:gd name="connsiteX2" fmla="*/ 992295 w 1230446"/>
                <a:gd name="connsiteY2" fmla="*/ 2817609 h 2857293"/>
                <a:gd name="connsiteX3" fmla="*/ 932757 w 1230446"/>
                <a:gd name="connsiteY3" fmla="*/ 2758082 h 2857293"/>
                <a:gd name="connsiteX4" fmla="*/ 813682 w 1230446"/>
                <a:gd name="connsiteY4" fmla="*/ 2698555 h 2857293"/>
                <a:gd name="connsiteX5" fmla="*/ 754144 w 1230446"/>
                <a:gd name="connsiteY5" fmla="*/ 2658870 h 2857293"/>
                <a:gd name="connsiteX6" fmla="*/ 635069 w 1230446"/>
                <a:gd name="connsiteY6" fmla="*/ 2599343 h 2857293"/>
                <a:gd name="connsiteX7" fmla="*/ 575531 w 1230446"/>
                <a:gd name="connsiteY7" fmla="*/ 2519974 h 2857293"/>
                <a:gd name="connsiteX8" fmla="*/ 456456 w 1230446"/>
                <a:gd name="connsiteY8" fmla="*/ 2460447 h 2857293"/>
                <a:gd name="connsiteX9" fmla="*/ 357226 w 1230446"/>
                <a:gd name="connsiteY9" fmla="*/ 2361236 h 2857293"/>
                <a:gd name="connsiteX10" fmla="*/ 317534 w 1230446"/>
                <a:gd name="connsiteY10" fmla="*/ 2301709 h 2857293"/>
                <a:gd name="connsiteX11" fmla="*/ 198459 w 1230446"/>
                <a:gd name="connsiteY11" fmla="*/ 2182655 h 2857293"/>
                <a:gd name="connsiteX12" fmla="*/ 99229 w 1230446"/>
                <a:gd name="connsiteY12" fmla="*/ 1984232 h 2857293"/>
                <a:gd name="connsiteX13" fmla="*/ 79383 w 1230446"/>
                <a:gd name="connsiteY13" fmla="*/ 1904862 h 2857293"/>
                <a:gd name="connsiteX14" fmla="*/ 39692 w 1230446"/>
                <a:gd name="connsiteY14" fmla="*/ 1785808 h 2857293"/>
                <a:gd name="connsiteX15" fmla="*/ 0 w 1230446"/>
                <a:gd name="connsiteY15" fmla="*/ 1646912 h 2857293"/>
                <a:gd name="connsiteX16" fmla="*/ 59538 w 1230446"/>
                <a:gd name="connsiteY16" fmla="*/ 1329435 h 2857293"/>
                <a:gd name="connsiteX17" fmla="*/ 119075 w 1230446"/>
                <a:gd name="connsiteY17" fmla="*/ 1289751 h 2857293"/>
                <a:gd name="connsiteX18" fmla="*/ 198459 w 1230446"/>
                <a:gd name="connsiteY18" fmla="*/ 1190539 h 2857293"/>
                <a:gd name="connsiteX19" fmla="*/ 238151 w 1230446"/>
                <a:gd name="connsiteY19" fmla="*/ 1131012 h 2857293"/>
                <a:gd name="connsiteX20" fmla="*/ 297688 w 1230446"/>
                <a:gd name="connsiteY20" fmla="*/ 1091327 h 2857293"/>
                <a:gd name="connsiteX21" fmla="*/ 416764 w 1230446"/>
                <a:gd name="connsiteY21" fmla="*/ 972273 h 2857293"/>
                <a:gd name="connsiteX22" fmla="*/ 476302 w 1230446"/>
                <a:gd name="connsiteY22" fmla="*/ 912747 h 2857293"/>
                <a:gd name="connsiteX23" fmla="*/ 615223 w 1230446"/>
                <a:gd name="connsiteY23" fmla="*/ 793693 h 2857293"/>
                <a:gd name="connsiteX24" fmla="*/ 654915 w 1230446"/>
                <a:gd name="connsiteY24" fmla="*/ 456373 h 2857293"/>
                <a:gd name="connsiteX25" fmla="*/ 654915 w 1230446"/>
                <a:gd name="connsiteY25" fmla="*/ 0 h 2857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230446" h="2857293">
                  <a:moveTo>
                    <a:pt x="1230446" y="2857293"/>
                  </a:moveTo>
                  <a:cubicBezTo>
                    <a:pt x="1170908" y="2850679"/>
                    <a:pt x="1110922" y="2847297"/>
                    <a:pt x="1051833" y="2837451"/>
                  </a:cubicBezTo>
                  <a:cubicBezTo>
                    <a:pt x="1031198" y="2834013"/>
                    <a:pt x="1009702" y="2829211"/>
                    <a:pt x="992295" y="2817609"/>
                  </a:cubicBezTo>
                  <a:cubicBezTo>
                    <a:pt x="968943" y="2802044"/>
                    <a:pt x="954318" y="2776046"/>
                    <a:pt x="932757" y="2758082"/>
                  </a:cubicBezTo>
                  <a:cubicBezTo>
                    <a:pt x="881459" y="2715341"/>
                    <a:pt x="873353" y="2718441"/>
                    <a:pt x="813682" y="2698555"/>
                  </a:cubicBezTo>
                  <a:cubicBezTo>
                    <a:pt x="793836" y="2685327"/>
                    <a:pt x="775477" y="2669535"/>
                    <a:pt x="754144" y="2658870"/>
                  </a:cubicBezTo>
                  <a:cubicBezTo>
                    <a:pt x="689580" y="2626594"/>
                    <a:pt x="691946" y="2656210"/>
                    <a:pt x="635069" y="2599343"/>
                  </a:cubicBezTo>
                  <a:cubicBezTo>
                    <a:pt x="611681" y="2575959"/>
                    <a:pt x="598919" y="2543358"/>
                    <a:pt x="575531" y="2519974"/>
                  </a:cubicBezTo>
                  <a:cubicBezTo>
                    <a:pt x="537058" y="2481508"/>
                    <a:pt x="504878" y="2476585"/>
                    <a:pt x="456456" y="2460447"/>
                  </a:cubicBezTo>
                  <a:cubicBezTo>
                    <a:pt x="350614" y="2301714"/>
                    <a:pt x="489530" y="2493515"/>
                    <a:pt x="357226" y="2361236"/>
                  </a:cubicBezTo>
                  <a:cubicBezTo>
                    <a:pt x="340361" y="2344374"/>
                    <a:pt x="333380" y="2319532"/>
                    <a:pt x="317534" y="2301709"/>
                  </a:cubicBezTo>
                  <a:cubicBezTo>
                    <a:pt x="280241" y="2259762"/>
                    <a:pt x="198459" y="2182655"/>
                    <a:pt x="198459" y="2182655"/>
                  </a:cubicBezTo>
                  <a:cubicBezTo>
                    <a:pt x="152981" y="2000778"/>
                    <a:pt x="204152" y="2054166"/>
                    <a:pt x="99229" y="1984232"/>
                  </a:cubicBezTo>
                  <a:cubicBezTo>
                    <a:pt x="92614" y="1957775"/>
                    <a:pt x="87221" y="1930983"/>
                    <a:pt x="79383" y="1904862"/>
                  </a:cubicBezTo>
                  <a:cubicBezTo>
                    <a:pt x="67361" y="1864795"/>
                    <a:pt x="49840" y="1826391"/>
                    <a:pt x="39692" y="1785808"/>
                  </a:cubicBezTo>
                  <a:cubicBezTo>
                    <a:pt x="14772" y="1686148"/>
                    <a:pt x="28471" y="1732310"/>
                    <a:pt x="0" y="1646912"/>
                  </a:cubicBezTo>
                  <a:cubicBezTo>
                    <a:pt x="8487" y="1536600"/>
                    <a:pt x="-24349" y="1413307"/>
                    <a:pt x="59538" y="1329435"/>
                  </a:cubicBezTo>
                  <a:cubicBezTo>
                    <a:pt x="76404" y="1312572"/>
                    <a:pt x="99229" y="1302979"/>
                    <a:pt x="119075" y="1289751"/>
                  </a:cubicBezTo>
                  <a:cubicBezTo>
                    <a:pt x="157710" y="1173867"/>
                    <a:pt x="108693" y="1280288"/>
                    <a:pt x="198459" y="1190539"/>
                  </a:cubicBezTo>
                  <a:cubicBezTo>
                    <a:pt x="215324" y="1173677"/>
                    <a:pt x="221286" y="1147874"/>
                    <a:pt x="238151" y="1131012"/>
                  </a:cubicBezTo>
                  <a:cubicBezTo>
                    <a:pt x="255017" y="1114149"/>
                    <a:pt x="279861" y="1107171"/>
                    <a:pt x="297688" y="1091327"/>
                  </a:cubicBezTo>
                  <a:cubicBezTo>
                    <a:pt x="339642" y="1054041"/>
                    <a:pt x="377072" y="1011958"/>
                    <a:pt x="416764" y="972273"/>
                  </a:cubicBezTo>
                  <a:cubicBezTo>
                    <a:pt x="436610" y="952431"/>
                    <a:pt x="453850" y="929583"/>
                    <a:pt x="476302" y="912747"/>
                  </a:cubicBezTo>
                  <a:cubicBezTo>
                    <a:pt x="578138" y="836384"/>
                    <a:pt x="532296" y="876605"/>
                    <a:pt x="615223" y="793693"/>
                  </a:cubicBezTo>
                  <a:cubicBezTo>
                    <a:pt x="661179" y="655852"/>
                    <a:pt x="648012" y="711736"/>
                    <a:pt x="654915" y="456373"/>
                  </a:cubicBezTo>
                  <a:cubicBezTo>
                    <a:pt x="659026" y="304304"/>
                    <a:pt x="654915" y="152124"/>
                    <a:pt x="654915" y="0"/>
                  </a:cubicBezTo>
                </a:path>
              </a:pathLst>
            </a:custGeom>
            <a:noFill/>
            <a:ln w="76200" cmpd="sng">
              <a:solidFill>
                <a:srgbClr val="FF0000"/>
              </a:solidFill>
              <a:headEnd type="none"/>
              <a:tailEnd type="triangle"/>
            </a:ln>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Comic Sans MS" pitchFamily="66" charset="0"/>
              </a:endParaRPr>
            </a:p>
          </p:txBody>
        </p:sp>
        <p:cxnSp>
          <p:nvCxnSpPr>
            <p:cNvPr id="12" name="Straight Arrow Connector 11"/>
            <p:cNvCxnSpPr>
              <a:endCxn id="8" idx="16"/>
            </p:cNvCxnSpPr>
            <p:nvPr/>
          </p:nvCxnSpPr>
          <p:spPr bwMode="auto">
            <a:xfrm flipV="1">
              <a:off x="4953000" y="3806142"/>
              <a:ext cx="657532" cy="765858"/>
            </a:xfrm>
            <a:prstGeom prst="straightConnector1">
              <a:avLst/>
            </a:prstGeom>
            <a:solidFill>
              <a:schemeClr val="accent1"/>
            </a:solidFill>
            <a:ln w="76200" cap="flat" cmpd="sng" algn="ctr">
              <a:solidFill>
                <a:srgbClr val="FF0000"/>
              </a:solidFill>
              <a:prstDash val="solid"/>
              <a:round/>
              <a:headEnd type="none" w="med" len="med"/>
              <a:tailEnd type="arrow"/>
            </a:ln>
            <a:effectLst/>
          </p:spPr>
        </p:cxnSp>
      </p:grpSp>
      <p:grpSp>
        <p:nvGrpSpPr>
          <p:cNvPr id="15" name="Group 14"/>
          <p:cNvGrpSpPr/>
          <p:nvPr/>
        </p:nvGrpSpPr>
        <p:grpSpPr>
          <a:xfrm rot="21330563">
            <a:off x="455900" y="2590852"/>
            <a:ext cx="1600200" cy="2824080"/>
            <a:chOff x="4953000" y="2476707"/>
            <a:chExt cx="1600200" cy="2857293"/>
          </a:xfrm>
        </p:grpSpPr>
        <p:sp>
          <p:nvSpPr>
            <p:cNvPr id="16" name="Freeform 15"/>
            <p:cNvSpPr/>
            <p:nvPr/>
          </p:nvSpPr>
          <p:spPr>
            <a:xfrm>
              <a:off x="5562600" y="2476707"/>
              <a:ext cx="990600" cy="2857293"/>
            </a:xfrm>
            <a:custGeom>
              <a:avLst/>
              <a:gdLst>
                <a:gd name="connsiteX0" fmla="*/ 1230446 w 1230446"/>
                <a:gd name="connsiteY0" fmla="*/ 2857293 h 2857293"/>
                <a:gd name="connsiteX1" fmla="*/ 1051833 w 1230446"/>
                <a:gd name="connsiteY1" fmla="*/ 2837451 h 2857293"/>
                <a:gd name="connsiteX2" fmla="*/ 992295 w 1230446"/>
                <a:gd name="connsiteY2" fmla="*/ 2817609 h 2857293"/>
                <a:gd name="connsiteX3" fmla="*/ 932757 w 1230446"/>
                <a:gd name="connsiteY3" fmla="*/ 2758082 h 2857293"/>
                <a:gd name="connsiteX4" fmla="*/ 813682 w 1230446"/>
                <a:gd name="connsiteY4" fmla="*/ 2698555 h 2857293"/>
                <a:gd name="connsiteX5" fmla="*/ 754144 w 1230446"/>
                <a:gd name="connsiteY5" fmla="*/ 2658870 h 2857293"/>
                <a:gd name="connsiteX6" fmla="*/ 635069 w 1230446"/>
                <a:gd name="connsiteY6" fmla="*/ 2599343 h 2857293"/>
                <a:gd name="connsiteX7" fmla="*/ 575531 w 1230446"/>
                <a:gd name="connsiteY7" fmla="*/ 2519974 h 2857293"/>
                <a:gd name="connsiteX8" fmla="*/ 456456 w 1230446"/>
                <a:gd name="connsiteY8" fmla="*/ 2460447 h 2857293"/>
                <a:gd name="connsiteX9" fmla="*/ 357226 w 1230446"/>
                <a:gd name="connsiteY9" fmla="*/ 2361236 h 2857293"/>
                <a:gd name="connsiteX10" fmla="*/ 317534 w 1230446"/>
                <a:gd name="connsiteY10" fmla="*/ 2301709 h 2857293"/>
                <a:gd name="connsiteX11" fmla="*/ 198459 w 1230446"/>
                <a:gd name="connsiteY11" fmla="*/ 2182655 h 2857293"/>
                <a:gd name="connsiteX12" fmla="*/ 99229 w 1230446"/>
                <a:gd name="connsiteY12" fmla="*/ 1984232 h 2857293"/>
                <a:gd name="connsiteX13" fmla="*/ 79383 w 1230446"/>
                <a:gd name="connsiteY13" fmla="*/ 1904862 h 2857293"/>
                <a:gd name="connsiteX14" fmla="*/ 39692 w 1230446"/>
                <a:gd name="connsiteY14" fmla="*/ 1785808 h 2857293"/>
                <a:gd name="connsiteX15" fmla="*/ 0 w 1230446"/>
                <a:gd name="connsiteY15" fmla="*/ 1646912 h 2857293"/>
                <a:gd name="connsiteX16" fmla="*/ 59538 w 1230446"/>
                <a:gd name="connsiteY16" fmla="*/ 1329435 h 2857293"/>
                <a:gd name="connsiteX17" fmla="*/ 119075 w 1230446"/>
                <a:gd name="connsiteY17" fmla="*/ 1289751 h 2857293"/>
                <a:gd name="connsiteX18" fmla="*/ 198459 w 1230446"/>
                <a:gd name="connsiteY18" fmla="*/ 1190539 h 2857293"/>
                <a:gd name="connsiteX19" fmla="*/ 238151 w 1230446"/>
                <a:gd name="connsiteY19" fmla="*/ 1131012 h 2857293"/>
                <a:gd name="connsiteX20" fmla="*/ 297688 w 1230446"/>
                <a:gd name="connsiteY20" fmla="*/ 1091327 h 2857293"/>
                <a:gd name="connsiteX21" fmla="*/ 416764 w 1230446"/>
                <a:gd name="connsiteY21" fmla="*/ 972273 h 2857293"/>
                <a:gd name="connsiteX22" fmla="*/ 476302 w 1230446"/>
                <a:gd name="connsiteY22" fmla="*/ 912747 h 2857293"/>
                <a:gd name="connsiteX23" fmla="*/ 615223 w 1230446"/>
                <a:gd name="connsiteY23" fmla="*/ 793693 h 2857293"/>
                <a:gd name="connsiteX24" fmla="*/ 654915 w 1230446"/>
                <a:gd name="connsiteY24" fmla="*/ 456373 h 2857293"/>
                <a:gd name="connsiteX25" fmla="*/ 654915 w 1230446"/>
                <a:gd name="connsiteY25" fmla="*/ 0 h 2857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230446" h="2857293">
                  <a:moveTo>
                    <a:pt x="1230446" y="2857293"/>
                  </a:moveTo>
                  <a:cubicBezTo>
                    <a:pt x="1170908" y="2850679"/>
                    <a:pt x="1110922" y="2847297"/>
                    <a:pt x="1051833" y="2837451"/>
                  </a:cubicBezTo>
                  <a:cubicBezTo>
                    <a:pt x="1031198" y="2834013"/>
                    <a:pt x="1009702" y="2829211"/>
                    <a:pt x="992295" y="2817609"/>
                  </a:cubicBezTo>
                  <a:cubicBezTo>
                    <a:pt x="968943" y="2802044"/>
                    <a:pt x="954318" y="2776046"/>
                    <a:pt x="932757" y="2758082"/>
                  </a:cubicBezTo>
                  <a:cubicBezTo>
                    <a:pt x="881459" y="2715341"/>
                    <a:pt x="873353" y="2718441"/>
                    <a:pt x="813682" y="2698555"/>
                  </a:cubicBezTo>
                  <a:cubicBezTo>
                    <a:pt x="793836" y="2685327"/>
                    <a:pt x="775477" y="2669535"/>
                    <a:pt x="754144" y="2658870"/>
                  </a:cubicBezTo>
                  <a:cubicBezTo>
                    <a:pt x="689580" y="2626594"/>
                    <a:pt x="691946" y="2656210"/>
                    <a:pt x="635069" y="2599343"/>
                  </a:cubicBezTo>
                  <a:cubicBezTo>
                    <a:pt x="611681" y="2575959"/>
                    <a:pt x="598919" y="2543358"/>
                    <a:pt x="575531" y="2519974"/>
                  </a:cubicBezTo>
                  <a:cubicBezTo>
                    <a:pt x="537058" y="2481508"/>
                    <a:pt x="504878" y="2476585"/>
                    <a:pt x="456456" y="2460447"/>
                  </a:cubicBezTo>
                  <a:cubicBezTo>
                    <a:pt x="350614" y="2301714"/>
                    <a:pt x="489530" y="2493515"/>
                    <a:pt x="357226" y="2361236"/>
                  </a:cubicBezTo>
                  <a:cubicBezTo>
                    <a:pt x="340361" y="2344374"/>
                    <a:pt x="333380" y="2319532"/>
                    <a:pt x="317534" y="2301709"/>
                  </a:cubicBezTo>
                  <a:cubicBezTo>
                    <a:pt x="280241" y="2259762"/>
                    <a:pt x="198459" y="2182655"/>
                    <a:pt x="198459" y="2182655"/>
                  </a:cubicBezTo>
                  <a:cubicBezTo>
                    <a:pt x="152981" y="2000778"/>
                    <a:pt x="204152" y="2054166"/>
                    <a:pt x="99229" y="1984232"/>
                  </a:cubicBezTo>
                  <a:cubicBezTo>
                    <a:pt x="92614" y="1957775"/>
                    <a:pt x="87221" y="1930983"/>
                    <a:pt x="79383" y="1904862"/>
                  </a:cubicBezTo>
                  <a:cubicBezTo>
                    <a:pt x="67361" y="1864795"/>
                    <a:pt x="49840" y="1826391"/>
                    <a:pt x="39692" y="1785808"/>
                  </a:cubicBezTo>
                  <a:cubicBezTo>
                    <a:pt x="14772" y="1686148"/>
                    <a:pt x="28471" y="1732310"/>
                    <a:pt x="0" y="1646912"/>
                  </a:cubicBezTo>
                  <a:cubicBezTo>
                    <a:pt x="8487" y="1536600"/>
                    <a:pt x="-24349" y="1413307"/>
                    <a:pt x="59538" y="1329435"/>
                  </a:cubicBezTo>
                  <a:cubicBezTo>
                    <a:pt x="76404" y="1312572"/>
                    <a:pt x="99229" y="1302979"/>
                    <a:pt x="119075" y="1289751"/>
                  </a:cubicBezTo>
                  <a:cubicBezTo>
                    <a:pt x="157710" y="1173867"/>
                    <a:pt x="108693" y="1280288"/>
                    <a:pt x="198459" y="1190539"/>
                  </a:cubicBezTo>
                  <a:cubicBezTo>
                    <a:pt x="215324" y="1173677"/>
                    <a:pt x="221286" y="1147874"/>
                    <a:pt x="238151" y="1131012"/>
                  </a:cubicBezTo>
                  <a:cubicBezTo>
                    <a:pt x="255017" y="1114149"/>
                    <a:pt x="279861" y="1107171"/>
                    <a:pt x="297688" y="1091327"/>
                  </a:cubicBezTo>
                  <a:cubicBezTo>
                    <a:pt x="339642" y="1054041"/>
                    <a:pt x="377072" y="1011958"/>
                    <a:pt x="416764" y="972273"/>
                  </a:cubicBezTo>
                  <a:cubicBezTo>
                    <a:pt x="436610" y="952431"/>
                    <a:pt x="453850" y="929583"/>
                    <a:pt x="476302" y="912747"/>
                  </a:cubicBezTo>
                  <a:cubicBezTo>
                    <a:pt x="578138" y="836384"/>
                    <a:pt x="532296" y="876605"/>
                    <a:pt x="615223" y="793693"/>
                  </a:cubicBezTo>
                  <a:cubicBezTo>
                    <a:pt x="661179" y="655852"/>
                    <a:pt x="648012" y="711736"/>
                    <a:pt x="654915" y="456373"/>
                  </a:cubicBezTo>
                  <a:cubicBezTo>
                    <a:pt x="659026" y="304304"/>
                    <a:pt x="654915" y="152124"/>
                    <a:pt x="654915" y="0"/>
                  </a:cubicBezTo>
                </a:path>
              </a:pathLst>
            </a:custGeom>
            <a:noFill/>
            <a:ln w="76200" cmpd="sng">
              <a:solidFill>
                <a:srgbClr val="FF0000"/>
              </a:solidFill>
              <a:headEnd type="none"/>
              <a:tailEnd type="triangle"/>
            </a:ln>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Comic Sans MS" pitchFamily="66" charset="0"/>
              </a:endParaRPr>
            </a:p>
          </p:txBody>
        </p:sp>
        <p:cxnSp>
          <p:nvCxnSpPr>
            <p:cNvPr id="17" name="Straight Arrow Connector 16"/>
            <p:cNvCxnSpPr>
              <a:endCxn id="16" idx="16"/>
            </p:cNvCxnSpPr>
            <p:nvPr/>
          </p:nvCxnSpPr>
          <p:spPr bwMode="auto">
            <a:xfrm flipV="1">
              <a:off x="4953000" y="3806142"/>
              <a:ext cx="657532" cy="765858"/>
            </a:xfrm>
            <a:prstGeom prst="straightConnector1">
              <a:avLst/>
            </a:prstGeom>
            <a:solidFill>
              <a:schemeClr val="accent1"/>
            </a:solidFill>
            <a:ln w="76200" cap="flat" cmpd="sng" algn="ctr">
              <a:solidFill>
                <a:srgbClr val="FF0000"/>
              </a:solidFill>
              <a:prstDash val="solid"/>
              <a:round/>
              <a:headEnd type="none" w="med" len="med"/>
              <a:tailEnd type="arrow"/>
            </a:ln>
            <a:effectLst/>
          </p:spPr>
        </p:cxnSp>
      </p:grpSp>
    </p:spTree>
    <p:extLst>
      <p:ext uri="{BB962C8B-B14F-4D97-AF65-F5344CB8AC3E}">
        <p14:creationId xmlns:p14="http://schemas.microsoft.com/office/powerpoint/2010/main" val="3175999405"/>
      </p:ext>
    </p:extLst>
  </p:cSld>
  <p:clrMapOvr>
    <a:masterClrMapping/>
  </p:clrMapOvr>
  <p:transition xmlns:p14="http://schemas.microsoft.com/office/powerpoint/2010/main" spd="slow">
    <p:push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1200"/>
                                        <p:tgtEl>
                                          <p:spTgt spid="14"/>
                                        </p:tgtEl>
                                      </p:cBhvr>
                                    </p:animEffect>
                                  </p:childTnLst>
                                </p:cTn>
                              </p:par>
                              <p:par>
                                <p:cTn id="8" presetID="22" presetClass="entr" presetSubtype="4"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12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cstate="print"/>
          <a:srcRect/>
          <a:stretch>
            <a:fillRect/>
          </a:stretch>
        </p:blipFill>
        <p:spPr bwMode="auto">
          <a:xfrm>
            <a:off x="2356287" y="400191"/>
            <a:ext cx="4421863" cy="1360438"/>
          </a:xfrm>
          <a:prstGeom prst="rect">
            <a:avLst/>
          </a:prstGeom>
          <a:noFill/>
          <a:ln w="9525">
            <a:noFill/>
            <a:miter lim="800000"/>
            <a:headEnd/>
            <a:tailEnd/>
          </a:ln>
        </p:spPr>
      </p:pic>
      <p:sp>
        <p:nvSpPr>
          <p:cNvPr id="2" name="Title 1"/>
          <p:cNvSpPr>
            <a:spLocks noGrp="1"/>
          </p:cNvSpPr>
          <p:nvPr>
            <p:ph type="title"/>
          </p:nvPr>
        </p:nvSpPr>
        <p:spPr>
          <a:effectLst>
            <a:outerShdw blurRad="50800" dist="38100" dir="2700000">
              <a:srgbClr val="000000">
                <a:alpha val="43000"/>
              </a:srgbClr>
            </a:outerShdw>
          </a:effectLst>
        </p:spPr>
        <p:txBody>
          <a:bodyPr/>
          <a:lstStyle/>
          <a:p>
            <a:r>
              <a:rPr lang="en-US" sz="4400" dirty="0" smtClean="0">
                <a:solidFill>
                  <a:srgbClr val="FFFF00"/>
                </a:solidFill>
                <a:effectLst>
                  <a:outerShdw blurRad="50800" dist="38100" dir="2700000">
                    <a:srgbClr val="000000">
                      <a:alpha val="43000"/>
                    </a:srgbClr>
                  </a:outerShdw>
                </a:effectLst>
                <a:latin typeface="Comic Sans MS"/>
                <a:cs typeface="Comic Sans MS"/>
              </a:rPr>
              <a:t>Drought</a:t>
            </a:r>
            <a:endParaRPr lang="en-US" sz="4400" dirty="0">
              <a:solidFill>
                <a:srgbClr val="FFFF00"/>
              </a:solidFill>
              <a:effectLst>
                <a:outerShdw blurRad="50800" dist="38100" dir="2700000">
                  <a:srgbClr val="000000">
                    <a:alpha val="43000"/>
                  </a:srgbClr>
                </a:outerShdw>
              </a:effectLst>
              <a:latin typeface="Comic Sans MS"/>
              <a:cs typeface="Comic Sans MS"/>
            </a:endParaRPr>
          </a:p>
        </p:txBody>
      </p:sp>
      <p:sp>
        <p:nvSpPr>
          <p:cNvPr id="3" name="TextBox 2"/>
          <p:cNvSpPr txBox="1"/>
          <p:nvPr/>
        </p:nvSpPr>
        <p:spPr>
          <a:xfrm>
            <a:off x="550820" y="1973636"/>
            <a:ext cx="7986895" cy="3785652"/>
          </a:xfrm>
          <a:prstGeom prst="rect">
            <a:avLst/>
          </a:prstGeom>
          <a:noFill/>
        </p:spPr>
        <p:txBody>
          <a:bodyPr wrap="square" rtlCol="0">
            <a:spAutoFit/>
          </a:bodyPr>
          <a:lstStyle/>
          <a:p>
            <a:pPr defTabSz="914400"/>
            <a:r>
              <a:rPr lang="en-US" sz="2400" b="1" dirty="0" smtClean="0">
                <a:solidFill>
                  <a:srgbClr val="FFFFFF"/>
                </a:solidFill>
                <a:latin typeface="Comic Sans MS" pitchFamily="66" charset="0"/>
                <a:ea typeface="+mn-ea"/>
                <a:cs typeface="Arial" charset="0"/>
              </a:rPr>
              <a:t>Whether and when a dry spell or drought occurs is largely </a:t>
            </a:r>
            <a:r>
              <a:rPr lang="en-US" sz="2400" b="1" dirty="0" smtClean="0">
                <a:solidFill>
                  <a:srgbClr val="FF0000"/>
                </a:solidFill>
                <a:latin typeface="Comic Sans MS" pitchFamily="66" charset="0"/>
                <a:ea typeface="+mn-ea"/>
                <a:cs typeface="Arial" charset="0"/>
              </a:rPr>
              <a:t>natural </a:t>
            </a:r>
            <a:r>
              <a:rPr lang="en-US" sz="2400" b="1" dirty="0" smtClean="0">
                <a:solidFill>
                  <a:srgbClr val="FFFFFF"/>
                </a:solidFill>
                <a:latin typeface="Comic Sans MS" pitchFamily="66" charset="0"/>
                <a:ea typeface="+mn-ea"/>
                <a:cs typeface="Arial" charset="0"/>
              </a:rPr>
              <a:t>variability, dominated by ENSO.</a:t>
            </a:r>
          </a:p>
          <a:p>
            <a:pPr defTabSz="914400"/>
            <a:endParaRPr lang="en-US" sz="2400" b="1" dirty="0">
              <a:solidFill>
                <a:srgbClr val="FFFFFF"/>
              </a:solidFill>
              <a:latin typeface="Comic Sans MS" pitchFamily="66" charset="0"/>
              <a:ea typeface="+mn-ea"/>
              <a:cs typeface="Arial" charset="0"/>
            </a:endParaRPr>
          </a:p>
          <a:p>
            <a:pPr defTabSz="914400"/>
            <a:r>
              <a:rPr lang="en-US" sz="2400" b="1" dirty="0" smtClean="0">
                <a:solidFill>
                  <a:srgbClr val="FFFFFF"/>
                </a:solidFill>
                <a:latin typeface="Comic Sans MS" pitchFamily="66" charset="0"/>
                <a:ea typeface="+mn-ea"/>
                <a:cs typeface="Arial" charset="0"/>
              </a:rPr>
              <a:t>But given a drought, global warming makes it more intense and longer lasting.</a:t>
            </a:r>
          </a:p>
          <a:p>
            <a:pPr defTabSz="914400"/>
            <a:endParaRPr lang="en-US" sz="2400" dirty="0">
              <a:solidFill>
                <a:srgbClr val="FFFFFF"/>
              </a:solidFill>
              <a:latin typeface="Comic Sans MS" pitchFamily="66" charset="0"/>
              <a:ea typeface="+mn-ea"/>
              <a:cs typeface="Arial" charset="0"/>
            </a:endParaRPr>
          </a:p>
          <a:p>
            <a:pPr defTabSz="914400"/>
            <a:r>
              <a:rPr lang="en-US" sz="2400" dirty="0" smtClean="0">
                <a:solidFill>
                  <a:srgbClr val="FFFFFF"/>
                </a:solidFill>
                <a:latin typeface="Comic Sans MS" pitchFamily="66" charset="0"/>
                <a:ea typeface="+mn-ea"/>
                <a:cs typeface="Arial" charset="0"/>
              </a:rPr>
              <a:t>Extra heat builds up: has nowhere to go.</a:t>
            </a:r>
          </a:p>
          <a:p>
            <a:pPr marL="342900" indent="-342900" defTabSz="914400">
              <a:buFont typeface="Arial"/>
              <a:buChar char="•"/>
            </a:pPr>
            <a:r>
              <a:rPr lang="en-US" sz="2400" b="1" dirty="0" smtClean="0">
                <a:solidFill>
                  <a:srgbClr val="FF6600"/>
                </a:solidFill>
                <a:latin typeface="Comic Sans MS" pitchFamily="66" charset="0"/>
                <a:ea typeface="+mn-ea"/>
                <a:cs typeface="Arial" charset="0"/>
              </a:rPr>
              <a:t>Increased drying</a:t>
            </a:r>
          </a:p>
          <a:p>
            <a:pPr marL="342900" indent="-342900" defTabSz="914400">
              <a:buFont typeface="Arial"/>
              <a:buChar char="•"/>
            </a:pPr>
            <a:r>
              <a:rPr lang="en-US" sz="2400" b="1" dirty="0" smtClean="0">
                <a:solidFill>
                  <a:srgbClr val="FF6600"/>
                </a:solidFill>
                <a:latin typeface="Comic Sans MS" pitchFamily="66" charset="0"/>
                <a:ea typeface="+mn-ea"/>
                <a:cs typeface="Arial" charset="0"/>
              </a:rPr>
              <a:t>Increased heating and heat waves</a:t>
            </a:r>
          </a:p>
          <a:p>
            <a:pPr marL="342900" indent="-342900" defTabSz="914400">
              <a:buFont typeface="Arial"/>
              <a:buChar char="•"/>
            </a:pPr>
            <a:r>
              <a:rPr lang="en-US" sz="2400" b="1" dirty="0" smtClean="0">
                <a:solidFill>
                  <a:srgbClr val="FF6600"/>
                </a:solidFill>
                <a:latin typeface="Comic Sans MS" pitchFamily="66" charset="0"/>
                <a:ea typeface="+mn-ea"/>
                <a:cs typeface="Arial" charset="0"/>
              </a:rPr>
              <a:t>Increased wildfire risk</a:t>
            </a:r>
            <a:endParaRPr lang="en-US" sz="2400" b="1" dirty="0">
              <a:solidFill>
                <a:srgbClr val="FF6600"/>
              </a:solidFill>
              <a:latin typeface="Comic Sans MS" pitchFamily="66" charset="0"/>
              <a:ea typeface="+mn-ea"/>
              <a:cs typeface="Arial" charset="0"/>
            </a:endParaRPr>
          </a:p>
        </p:txBody>
      </p:sp>
    </p:spTree>
    <p:extLst>
      <p:ext uri="{BB962C8B-B14F-4D97-AF65-F5344CB8AC3E}">
        <p14:creationId xmlns:p14="http://schemas.microsoft.com/office/powerpoint/2010/main" val="3512269267"/>
      </p:ext>
    </p:extLst>
  </p:cSld>
  <p:clrMapOvr>
    <a:masterClrMapping/>
  </p:clrMapOvr>
  <p:transition xmlns:p14="http://schemas.microsoft.com/office/powerpoint/2010/main" spd="slow">
    <p:dissolve/>
  </p:transitio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536"/>
            <a:ext cx="4829105" cy="1716505"/>
          </a:xfrm>
          <a:effectLst>
            <a:outerShdw blurRad="50800" dist="38100" dir="2700000">
              <a:srgbClr val="000000">
                <a:alpha val="43000"/>
              </a:srgbClr>
            </a:outerShdw>
          </a:effectLst>
        </p:spPr>
        <p:txBody>
          <a:bodyPr/>
          <a:lstStyle/>
          <a:p>
            <a:r>
              <a:rPr lang="en-US" sz="3200" dirty="0" smtClean="0">
                <a:effectLst>
                  <a:outerShdw blurRad="50800" dist="38100" dir="2700000" algn="tl" rotWithShape="0">
                    <a:srgbClr val="000000"/>
                  </a:outerShdw>
                </a:effectLst>
                <a:latin typeface="Comic Sans MS"/>
                <a:cs typeface="Comic Sans MS"/>
              </a:rPr>
              <a:t>Wildfires </a:t>
            </a:r>
            <a:br>
              <a:rPr lang="en-US" sz="3200" dirty="0" smtClean="0">
                <a:effectLst>
                  <a:outerShdw blurRad="50800" dist="38100" dir="2700000" algn="tl" rotWithShape="0">
                    <a:srgbClr val="000000"/>
                  </a:outerShdw>
                </a:effectLst>
                <a:latin typeface="Comic Sans MS"/>
                <a:cs typeface="Comic Sans MS"/>
              </a:rPr>
            </a:br>
            <a:r>
              <a:rPr lang="en-US" sz="3200" dirty="0" smtClean="0">
                <a:effectLst>
                  <a:outerShdw blurRad="50800" dist="38100" dir="2700000" algn="tl" rotWithShape="0">
                    <a:srgbClr val="000000"/>
                  </a:outerShdw>
                </a:effectLst>
                <a:latin typeface="Comic Sans MS"/>
                <a:cs typeface="Comic Sans MS"/>
              </a:rPr>
              <a:t>Fort McMurray, Alberta</a:t>
            </a:r>
            <a:br>
              <a:rPr lang="en-US" sz="3200" dirty="0" smtClean="0">
                <a:effectLst>
                  <a:outerShdw blurRad="50800" dist="38100" dir="2700000" algn="tl" rotWithShape="0">
                    <a:srgbClr val="000000"/>
                  </a:outerShdw>
                </a:effectLst>
                <a:latin typeface="Comic Sans MS"/>
                <a:cs typeface="Comic Sans MS"/>
              </a:rPr>
            </a:br>
            <a:r>
              <a:rPr lang="en-US" sz="3200" dirty="0" smtClean="0">
                <a:effectLst>
                  <a:outerShdw blurRad="50800" dist="38100" dir="2700000" algn="tl" rotWithShape="0">
                    <a:srgbClr val="000000"/>
                  </a:outerShdw>
                </a:effectLst>
                <a:latin typeface="Comic Sans MS"/>
                <a:cs typeface="Comic Sans MS"/>
              </a:rPr>
              <a:t>4 May 2016</a:t>
            </a:r>
            <a:endParaRPr lang="en-US" sz="3200" dirty="0">
              <a:effectLst>
                <a:outerShdw blurRad="50800" dist="38100" dir="2700000" algn="tl" rotWithShape="0">
                  <a:srgbClr val="000000"/>
                </a:outerShdw>
              </a:effectLst>
              <a:latin typeface="Comic Sans MS"/>
              <a:cs typeface="Comic Sans MS"/>
            </a:endParaRPr>
          </a:p>
        </p:txBody>
      </p:sp>
      <p:sp>
        <p:nvSpPr>
          <p:cNvPr id="10" name="TextBox 9"/>
          <p:cNvSpPr txBox="1"/>
          <p:nvPr/>
        </p:nvSpPr>
        <p:spPr>
          <a:xfrm>
            <a:off x="5654842" y="4701949"/>
            <a:ext cx="3002019" cy="307777"/>
          </a:xfrm>
          <a:prstGeom prst="rect">
            <a:avLst/>
          </a:prstGeom>
          <a:noFill/>
        </p:spPr>
        <p:txBody>
          <a:bodyPr wrap="none" rtlCol="0">
            <a:spAutoFit/>
          </a:bodyPr>
          <a:lstStyle/>
          <a:p>
            <a:r>
              <a:rPr lang="en-US" sz="1400" dirty="0" smtClean="0">
                <a:solidFill>
                  <a:srgbClr val="FFFFFF"/>
                </a:solidFill>
              </a:rPr>
              <a:t>Along Trans-Alaska pipeline, June</a:t>
            </a:r>
            <a:endParaRPr lang="en-US" sz="1400" dirty="0">
              <a:solidFill>
                <a:srgbClr val="FFFFFF"/>
              </a:solidFill>
            </a:endParaRPr>
          </a:p>
        </p:txBody>
      </p:sp>
      <p:sp>
        <p:nvSpPr>
          <p:cNvPr id="12" name="TextBox 11"/>
          <p:cNvSpPr txBox="1"/>
          <p:nvPr/>
        </p:nvSpPr>
        <p:spPr>
          <a:xfrm>
            <a:off x="6046532" y="4972086"/>
            <a:ext cx="1415772" cy="338554"/>
          </a:xfrm>
          <a:prstGeom prst="rect">
            <a:avLst/>
          </a:prstGeom>
          <a:noFill/>
        </p:spPr>
        <p:txBody>
          <a:bodyPr wrap="none" rtlCol="0">
            <a:spAutoFit/>
          </a:bodyPr>
          <a:lstStyle/>
          <a:p>
            <a:r>
              <a:rPr lang="en-US" sz="1600" dirty="0" smtClean="0"/>
              <a:t>Oregon, July</a:t>
            </a:r>
            <a:endParaRPr lang="en-US" sz="1600" dirty="0"/>
          </a:p>
        </p:txBody>
      </p:sp>
      <p:pic>
        <p:nvPicPr>
          <p:cNvPr id="5" name="Picture 4" descr="Screen Shot 2016-05-05 at 8.39.10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133600"/>
            <a:ext cx="6311900" cy="4724400"/>
          </a:xfrm>
          <a:prstGeom prst="rect">
            <a:avLst/>
          </a:prstGeom>
        </p:spPr>
      </p:pic>
      <p:pic>
        <p:nvPicPr>
          <p:cNvPr id="7" name="Picture 6" descr="Screen Shot 2016-05-05 at 8.37.27 AM.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136502" y="3416703"/>
            <a:ext cx="3007498" cy="3441298"/>
          </a:xfrm>
          <a:prstGeom prst="rect">
            <a:avLst/>
          </a:prstGeom>
        </p:spPr>
      </p:pic>
      <p:pic>
        <p:nvPicPr>
          <p:cNvPr id="24" name="Picture 23" descr="wildfire-anzac-fort-mcmurray_4May16.jpe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572000" y="0"/>
            <a:ext cx="4572000" cy="3429000"/>
          </a:xfrm>
          <a:prstGeom prst="rect">
            <a:avLst/>
          </a:prstGeom>
        </p:spPr>
      </p:pic>
    </p:spTree>
    <p:extLst>
      <p:ext uri="{BB962C8B-B14F-4D97-AF65-F5344CB8AC3E}">
        <p14:creationId xmlns:p14="http://schemas.microsoft.com/office/powerpoint/2010/main" val="2058022823"/>
      </p:ext>
    </p:extLst>
  </p:cSld>
  <p:clrMapOvr>
    <a:masterClrMapping/>
  </p:clrMapOvr>
  <mc:AlternateContent xmlns:mc="http://schemas.openxmlformats.org/markup-compatibility/2006" xmlns:p14="http://schemas.microsoft.com/office/powerpoint/2010/main">
    <mc:Choice Requires="p14">
      <p:transition spd="slow" p14:dur="1200">
        <p:zoom dir="in"/>
      </p:transition>
    </mc:Choice>
    <mc:Fallback xmlns="">
      <p:transition xmlns:p14="http://schemas.microsoft.com/office/powerpoint/2010/main" spd="slow">
        <p:zoom dir="in"/>
      </p:transition>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536"/>
            <a:ext cx="6224180" cy="1716505"/>
          </a:xfrm>
          <a:effectLst>
            <a:outerShdw blurRad="50800" dist="38100" dir="2700000">
              <a:srgbClr val="000000">
                <a:alpha val="43000"/>
              </a:srgbClr>
            </a:outerShdw>
          </a:effectLst>
        </p:spPr>
        <p:txBody>
          <a:bodyPr/>
          <a:lstStyle/>
          <a:p>
            <a:r>
              <a:rPr lang="en-US" sz="3200" dirty="0" smtClean="0">
                <a:effectLst>
                  <a:outerShdw blurRad="50800" dist="38100" dir="2700000" algn="tl" rotWithShape="0">
                    <a:srgbClr val="000000"/>
                  </a:outerShdw>
                </a:effectLst>
                <a:latin typeface="Comic Sans MS"/>
                <a:cs typeface="Comic Sans MS"/>
              </a:rPr>
              <a:t>Wildfires Fort McMurray, Alberta</a:t>
            </a:r>
            <a:br>
              <a:rPr lang="en-US" sz="3200" dirty="0" smtClean="0">
                <a:effectLst>
                  <a:outerShdw blurRad="50800" dist="38100" dir="2700000" algn="tl" rotWithShape="0">
                    <a:srgbClr val="000000"/>
                  </a:outerShdw>
                </a:effectLst>
                <a:latin typeface="Comic Sans MS"/>
                <a:cs typeface="Comic Sans MS"/>
              </a:rPr>
            </a:br>
            <a:r>
              <a:rPr lang="en-US" sz="3200" dirty="0" smtClean="0">
                <a:effectLst>
                  <a:outerShdw blurRad="50800" dist="38100" dir="2700000" algn="tl" rotWithShape="0">
                    <a:srgbClr val="000000"/>
                  </a:outerShdw>
                </a:effectLst>
                <a:latin typeface="Comic Sans MS"/>
                <a:cs typeface="Comic Sans MS"/>
              </a:rPr>
              <a:t>May 2016</a:t>
            </a:r>
            <a:endParaRPr lang="en-US" sz="3200" dirty="0">
              <a:effectLst>
                <a:outerShdw blurRad="50800" dist="38100" dir="2700000" algn="tl" rotWithShape="0">
                  <a:srgbClr val="000000"/>
                </a:outerShdw>
              </a:effectLst>
              <a:latin typeface="Comic Sans MS"/>
              <a:cs typeface="Comic Sans MS"/>
            </a:endParaRPr>
          </a:p>
        </p:txBody>
      </p:sp>
      <p:sp>
        <p:nvSpPr>
          <p:cNvPr id="10" name="TextBox 9"/>
          <p:cNvSpPr txBox="1"/>
          <p:nvPr/>
        </p:nvSpPr>
        <p:spPr>
          <a:xfrm>
            <a:off x="5654842" y="4701949"/>
            <a:ext cx="3002019" cy="307777"/>
          </a:xfrm>
          <a:prstGeom prst="rect">
            <a:avLst/>
          </a:prstGeom>
          <a:noFill/>
        </p:spPr>
        <p:txBody>
          <a:bodyPr wrap="none" rtlCol="0">
            <a:spAutoFit/>
          </a:bodyPr>
          <a:lstStyle/>
          <a:p>
            <a:r>
              <a:rPr lang="en-US" sz="1400" dirty="0" smtClean="0">
                <a:solidFill>
                  <a:srgbClr val="FFFFFF"/>
                </a:solidFill>
              </a:rPr>
              <a:t>Along Trans-Alaska pipeline, June</a:t>
            </a:r>
            <a:endParaRPr lang="en-US" sz="1400" dirty="0">
              <a:solidFill>
                <a:srgbClr val="FFFFFF"/>
              </a:solidFill>
            </a:endParaRPr>
          </a:p>
        </p:txBody>
      </p:sp>
      <p:sp>
        <p:nvSpPr>
          <p:cNvPr id="12" name="TextBox 11"/>
          <p:cNvSpPr txBox="1"/>
          <p:nvPr/>
        </p:nvSpPr>
        <p:spPr>
          <a:xfrm>
            <a:off x="6046532" y="4972086"/>
            <a:ext cx="1415772" cy="338554"/>
          </a:xfrm>
          <a:prstGeom prst="rect">
            <a:avLst/>
          </a:prstGeom>
          <a:noFill/>
        </p:spPr>
        <p:txBody>
          <a:bodyPr wrap="none" rtlCol="0">
            <a:spAutoFit/>
          </a:bodyPr>
          <a:lstStyle/>
          <a:p>
            <a:r>
              <a:rPr lang="en-US" sz="1600" dirty="0" smtClean="0"/>
              <a:t>Oregon, July</a:t>
            </a:r>
            <a:endParaRPr lang="en-US" sz="1600" dirty="0"/>
          </a:p>
        </p:txBody>
      </p:sp>
      <p:sp>
        <p:nvSpPr>
          <p:cNvPr id="14" name="TextBox 13"/>
          <p:cNvSpPr txBox="1"/>
          <p:nvPr/>
        </p:nvSpPr>
        <p:spPr>
          <a:xfrm>
            <a:off x="6249730" y="289076"/>
            <a:ext cx="2315914" cy="1569660"/>
          </a:xfrm>
          <a:prstGeom prst="rect">
            <a:avLst/>
          </a:prstGeom>
          <a:noFill/>
        </p:spPr>
        <p:txBody>
          <a:bodyPr wrap="none" rtlCol="0">
            <a:spAutoFit/>
          </a:bodyPr>
          <a:lstStyle/>
          <a:p>
            <a:r>
              <a:rPr lang="en-US" sz="1600" dirty="0" smtClean="0">
                <a:solidFill>
                  <a:srgbClr val="FFFFFF"/>
                </a:solidFill>
                <a:latin typeface="Myriad Pro"/>
                <a:cs typeface="Myriad Pro"/>
              </a:rPr>
              <a:t>Making it’s own weather:</a:t>
            </a:r>
          </a:p>
          <a:p>
            <a:r>
              <a:rPr lang="en-US" sz="1600" dirty="0" err="1" smtClean="0">
                <a:solidFill>
                  <a:srgbClr val="FFFFFF"/>
                </a:solidFill>
                <a:latin typeface="Myriad Pro"/>
                <a:cs typeface="Myriad Pro"/>
              </a:rPr>
              <a:t>Pyrocumulous</a:t>
            </a:r>
            <a:endParaRPr lang="en-US" sz="1600" dirty="0" smtClean="0">
              <a:solidFill>
                <a:srgbClr val="FFFFFF"/>
              </a:solidFill>
              <a:latin typeface="Myriad Pro"/>
              <a:cs typeface="Myriad Pro"/>
            </a:endParaRPr>
          </a:p>
          <a:p>
            <a:r>
              <a:rPr lang="en-US" sz="1600" dirty="0" smtClean="0">
                <a:solidFill>
                  <a:srgbClr val="FFFFFF"/>
                </a:solidFill>
                <a:latin typeface="Myriad Pro"/>
                <a:cs typeface="Myriad Pro"/>
              </a:rPr>
              <a:t>May 3 2016</a:t>
            </a:r>
          </a:p>
          <a:p>
            <a:r>
              <a:rPr lang="en-US" sz="1600" dirty="0" err="1" smtClean="0">
                <a:solidFill>
                  <a:srgbClr val="FFFFFF"/>
                </a:solidFill>
                <a:latin typeface="Myriad Pro"/>
                <a:cs typeface="Myriad Pro"/>
              </a:rPr>
              <a:t>Modis</a:t>
            </a:r>
            <a:r>
              <a:rPr lang="en-US" sz="1600" dirty="0" smtClean="0">
                <a:solidFill>
                  <a:srgbClr val="FFFFFF"/>
                </a:solidFill>
                <a:latin typeface="Myriad Pro"/>
                <a:cs typeface="Myriad Pro"/>
              </a:rPr>
              <a:t>, NASA</a:t>
            </a:r>
          </a:p>
          <a:p>
            <a:endParaRPr lang="en-US" sz="1600" dirty="0">
              <a:solidFill>
                <a:srgbClr val="FFFFFF"/>
              </a:solidFill>
              <a:latin typeface="Myriad Pro"/>
              <a:cs typeface="Myriad Pro"/>
            </a:endParaRPr>
          </a:p>
          <a:p>
            <a:r>
              <a:rPr lang="en-US" sz="1600" dirty="0" smtClean="0">
                <a:solidFill>
                  <a:srgbClr val="FFFFFF"/>
                </a:solidFill>
                <a:latin typeface="Myriad Pro"/>
                <a:cs typeface="Myriad Pro"/>
              </a:rPr>
              <a:t>88,000 evacuated</a:t>
            </a:r>
            <a:endParaRPr lang="en-US" sz="1600" dirty="0">
              <a:solidFill>
                <a:srgbClr val="FFFFFF"/>
              </a:solidFill>
              <a:latin typeface="Myriad Pro"/>
              <a:cs typeface="Myriad Pro"/>
            </a:endParaRPr>
          </a:p>
        </p:txBody>
      </p:sp>
      <p:pic>
        <p:nvPicPr>
          <p:cNvPr id="8" name="Picture 7" descr="WildfireCloudMay3Canada.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878291"/>
            <a:ext cx="9144000" cy="4979709"/>
          </a:xfrm>
          <a:prstGeom prst="rect">
            <a:avLst/>
          </a:prstGeom>
        </p:spPr>
      </p:pic>
    </p:spTree>
    <p:extLst>
      <p:ext uri="{BB962C8B-B14F-4D97-AF65-F5344CB8AC3E}">
        <p14:creationId xmlns:p14="http://schemas.microsoft.com/office/powerpoint/2010/main" val="2379708829"/>
      </p:ext>
    </p:extLst>
  </p:cSld>
  <p:clrMapOvr>
    <a:masterClrMapping/>
  </p:clrMapOvr>
  <mc:AlternateContent xmlns:mc="http://schemas.openxmlformats.org/markup-compatibility/2006" xmlns:p14="http://schemas.microsoft.com/office/powerpoint/2010/main">
    <mc:Choice Requires="p14">
      <p:transition spd="slow" p14:dur="1200">
        <p:zoom/>
      </p:transition>
    </mc:Choice>
    <mc:Fallback xmlns="">
      <p:transition xmlns:p14="http://schemas.microsoft.com/office/powerpoint/2010/main" spd="slow">
        <p:zoom/>
      </p:transition>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95600" y="152400"/>
            <a:ext cx="2209800" cy="2133600"/>
          </a:xfrm>
        </p:spPr>
        <p:txBody>
          <a:bodyPr/>
          <a:lstStyle/>
          <a:p>
            <a:r>
              <a:rPr lang="en-US" dirty="0" smtClean="0">
                <a:effectLst>
                  <a:outerShdw blurRad="50800" dist="38100" dir="2700000">
                    <a:srgbClr val="000000">
                      <a:alpha val="43000"/>
                    </a:srgbClr>
                  </a:outerShdw>
                </a:effectLst>
                <a:latin typeface="Calibri"/>
                <a:cs typeface="Calibri"/>
              </a:rPr>
              <a:t>Peat keeps burning</a:t>
            </a:r>
            <a:r>
              <a:rPr lang="is-IS" dirty="0" smtClean="0">
                <a:effectLst>
                  <a:outerShdw blurRad="50800" dist="38100" dir="2700000">
                    <a:srgbClr val="000000">
                      <a:alpha val="43000"/>
                    </a:srgbClr>
                  </a:outerShdw>
                </a:effectLst>
                <a:latin typeface="Calibri"/>
                <a:cs typeface="Calibri"/>
              </a:rPr>
              <a:t>…</a:t>
            </a:r>
            <a:endParaRPr lang="en-US" dirty="0">
              <a:effectLst>
                <a:outerShdw blurRad="50800" dist="38100" dir="2700000">
                  <a:srgbClr val="000000">
                    <a:alpha val="43000"/>
                  </a:srgbClr>
                </a:outerShdw>
              </a:effectLst>
              <a:latin typeface="Calibri"/>
              <a:cs typeface="Calibri"/>
            </a:endParaRPr>
          </a:p>
        </p:txBody>
      </p:sp>
      <p:pic>
        <p:nvPicPr>
          <p:cNvPr id="3" name="Picture 2" descr="Screen Shot 2016-05-05 at 9.02.18 AM.pn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147600" y="2936478"/>
            <a:ext cx="5014693" cy="3886200"/>
          </a:xfrm>
          <a:prstGeom prst="rect">
            <a:avLst/>
          </a:prstGeom>
        </p:spPr>
      </p:pic>
      <p:pic>
        <p:nvPicPr>
          <p:cNvPr id="4" name="Picture 3" descr="Screen Shot 2016-05-05 at 8.59.03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8870" y="0"/>
            <a:ext cx="2736567" cy="2362200"/>
          </a:xfrm>
          <a:prstGeom prst="rect">
            <a:avLst/>
          </a:prstGeom>
        </p:spPr>
      </p:pic>
      <p:pic>
        <p:nvPicPr>
          <p:cNvPr id="6" name="Picture 5" descr="precip%.30day.May3_16.gif"/>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3770129"/>
            <a:ext cx="4114800" cy="3087871"/>
          </a:xfrm>
          <a:prstGeom prst="rect">
            <a:avLst/>
          </a:prstGeom>
        </p:spPr>
      </p:pic>
      <p:pic>
        <p:nvPicPr>
          <p:cNvPr id="7" name="Picture 6" descr="wildfire-anzac-fort-mcmurray_4May16.jpe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0" y="2362200"/>
            <a:ext cx="4114800" cy="1404805"/>
          </a:xfrm>
          <a:prstGeom prst="rect">
            <a:avLst/>
          </a:prstGeom>
        </p:spPr>
      </p:pic>
      <p:pic>
        <p:nvPicPr>
          <p:cNvPr id="8" name="Picture 7" descr="mcmurray_vir_2016136.jpg"/>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120819" y="-11071"/>
            <a:ext cx="4023181" cy="2964831"/>
          </a:xfrm>
          <a:prstGeom prst="rect">
            <a:avLst/>
          </a:prstGeom>
        </p:spPr>
      </p:pic>
      <p:sp>
        <p:nvSpPr>
          <p:cNvPr id="11" name="TextBox 10"/>
          <p:cNvSpPr txBox="1"/>
          <p:nvPr/>
        </p:nvSpPr>
        <p:spPr>
          <a:xfrm>
            <a:off x="5181600" y="2590800"/>
            <a:ext cx="2918587" cy="369332"/>
          </a:xfrm>
          <a:prstGeom prst="rect">
            <a:avLst/>
          </a:prstGeom>
          <a:noFill/>
        </p:spPr>
        <p:txBody>
          <a:bodyPr wrap="none" rtlCol="0">
            <a:spAutoFit/>
          </a:bodyPr>
          <a:lstStyle/>
          <a:p>
            <a:r>
              <a:rPr lang="en-US" dirty="0" smtClean="0">
                <a:solidFill>
                  <a:srgbClr val="FF6600"/>
                </a:solidFill>
              </a:rPr>
              <a:t>15 May </a:t>
            </a:r>
            <a:r>
              <a:rPr lang="en-US" smtClean="0">
                <a:solidFill>
                  <a:srgbClr val="FF6600"/>
                </a:solidFill>
              </a:rPr>
              <a:t>2016   VIIRS, NASA</a:t>
            </a:r>
            <a:endParaRPr lang="en-US" dirty="0">
              <a:solidFill>
                <a:srgbClr val="FF6600"/>
              </a:solidFill>
            </a:endParaRPr>
          </a:p>
        </p:txBody>
      </p:sp>
    </p:spTree>
    <p:extLst>
      <p:ext uri="{BB962C8B-B14F-4D97-AF65-F5344CB8AC3E}">
        <p14:creationId xmlns:p14="http://schemas.microsoft.com/office/powerpoint/2010/main" val="35724215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xmlns:p14="http://schemas.microsoft.com/office/powerpoint/2010/main" spd="slow">
        <p:circle/>
      </p:transition>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6224180" cy="1716505"/>
          </a:xfrm>
          <a:effectLst>
            <a:outerShdw blurRad="50800" dist="38100" dir="2700000">
              <a:srgbClr val="000000">
                <a:alpha val="43000"/>
              </a:srgbClr>
            </a:outerShdw>
          </a:effectLst>
        </p:spPr>
        <p:txBody>
          <a:bodyPr/>
          <a:lstStyle/>
          <a:p>
            <a:r>
              <a:rPr lang="en-US" sz="3200" dirty="0" smtClean="0">
                <a:effectLst>
                  <a:outerShdw blurRad="50800" dist="38100" dir="2700000" algn="tl" rotWithShape="0">
                    <a:srgbClr val="000000"/>
                  </a:outerShdw>
                </a:effectLst>
                <a:latin typeface="Comic Sans MS"/>
                <a:cs typeface="Comic Sans MS"/>
              </a:rPr>
              <a:t>Wildfires Fort McMurray, Alberta;  May 2016</a:t>
            </a:r>
            <a:endParaRPr lang="en-US" sz="3200" dirty="0">
              <a:effectLst>
                <a:outerShdw blurRad="50800" dist="38100" dir="2700000" algn="tl" rotWithShape="0">
                  <a:srgbClr val="000000"/>
                </a:outerShdw>
              </a:effectLst>
              <a:latin typeface="Comic Sans MS"/>
              <a:cs typeface="Comic Sans MS"/>
            </a:endParaRPr>
          </a:p>
        </p:txBody>
      </p:sp>
      <p:sp>
        <p:nvSpPr>
          <p:cNvPr id="3" name="Rounded Rectangular Callout 2"/>
          <p:cNvSpPr/>
          <p:nvPr/>
        </p:nvSpPr>
        <p:spPr bwMode="auto">
          <a:xfrm>
            <a:off x="2633089" y="76200"/>
            <a:ext cx="6510911" cy="1447800"/>
          </a:xfrm>
          <a:prstGeom prst="wedgeRoundRectCallout">
            <a:avLst>
              <a:gd name="adj1" fmla="val -23619"/>
              <a:gd name="adj2" fmla="val -48775"/>
              <a:gd name="adj3" fmla="val 16667"/>
            </a:avLst>
          </a:prstGeom>
          <a:solidFill>
            <a:srgbClr val="FFFF00"/>
          </a:solidFill>
          <a:ln w="952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Myriad Pro"/>
                <a:cs typeface="Myriad Pro"/>
              </a:rPr>
              <a:t>Longer wildfire seasons:</a:t>
            </a:r>
          </a:p>
          <a:p>
            <a:pPr marL="0" marR="0" indent="0" algn="l" defTabSz="914400" rtl="0" eaLnBrk="0" fontAlgn="base" latinLnBrk="0" hangingPunct="0">
              <a:lnSpc>
                <a:spcPct val="100000"/>
              </a:lnSpc>
              <a:spcBef>
                <a:spcPct val="0"/>
              </a:spcBef>
              <a:spcAft>
                <a:spcPct val="0"/>
              </a:spcAft>
              <a:buClrTx/>
              <a:buSzTx/>
              <a:buFontTx/>
              <a:buNone/>
              <a:tabLst/>
            </a:pPr>
            <a:r>
              <a:rPr lang="en-US" dirty="0" smtClean="0">
                <a:latin typeface="Myriad Pro"/>
                <a:cs typeface="Myriad Pro"/>
              </a:rPr>
              <a:t>El Niño dry weather pattern</a:t>
            </a:r>
          </a:p>
          <a:p>
            <a:pPr marL="0" marR="0" indent="0" algn="l" defTabSz="914400" rtl="0" eaLnBrk="0" fontAlgn="base" latinLnBrk="0" hangingPunct="0">
              <a:lnSpc>
                <a:spcPct val="100000"/>
              </a:lnSpc>
              <a:spcBef>
                <a:spcPct val="0"/>
              </a:spcBef>
              <a:spcAft>
                <a:spcPct val="0"/>
              </a:spcAft>
              <a:buClrTx/>
              <a:buSzTx/>
              <a:buFontTx/>
              <a:buNone/>
              <a:tabLst/>
            </a:pPr>
            <a:r>
              <a:rPr lang="en-US" dirty="0" smtClean="0">
                <a:latin typeface="Myriad Pro"/>
                <a:cs typeface="Myriad Pro"/>
              </a:rPr>
              <a:t>Global warming extra heat=&gt; drying, 30°C</a:t>
            </a:r>
          </a:p>
          <a:p>
            <a:pPr marL="0" marR="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Myriad Pro"/>
                <a:cs typeface="Myriad Pro"/>
              </a:rPr>
              <a:t>Makes</a:t>
            </a:r>
            <a:r>
              <a:rPr kumimoji="0" lang="en-US" sz="2400" b="0" i="0" u="none" strike="noStrike" cap="none" normalizeH="0" dirty="0" smtClean="0">
                <a:ln>
                  <a:noFill/>
                </a:ln>
                <a:solidFill>
                  <a:schemeClr val="tx1"/>
                </a:solidFill>
                <a:effectLst/>
                <a:latin typeface="Myriad Pro"/>
                <a:cs typeface="Myriad Pro"/>
              </a:rPr>
              <a:t> for tinder dry conditions</a:t>
            </a:r>
            <a:endParaRPr kumimoji="0" lang="en-US" sz="2400" b="0" i="0" u="none" strike="noStrike" cap="none" normalizeH="0" baseline="0" dirty="0" smtClean="0">
              <a:ln>
                <a:noFill/>
              </a:ln>
              <a:solidFill>
                <a:schemeClr val="tx1"/>
              </a:solidFill>
              <a:effectLst/>
              <a:latin typeface="Myriad Pro"/>
              <a:cs typeface="Myriad Pro"/>
            </a:endParaRPr>
          </a:p>
        </p:txBody>
      </p:sp>
      <p:pic>
        <p:nvPicPr>
          <p:cNvPr id="4" name="Picture 3" descr="Screen Shot 2016-05-17 at 8.30.43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04800" y="1600200"/>
            <a:ext cx="7823200" cy="3352800"/>
          </a:xfrm>
          <a:prstGeom prst="rect">
            <a:avLst/>
          </a:prstGeom>
        </p:spPr>
      </p:pic>
      <p:sp>
        <p:nvSpPr>
          <p:cNvPr id="5" name="Right Brace 4"/>
          <p:cNvSpPr/>
          <p:nvPr/>
        </p:nvSpPr>
        <p:spPr bwMode="auto">
          <a:xfrm rot="16200000">
            <a:off x="6210300" y="2400300"/>
            <a:ext cx="647700" cy="2095500"/>
          </a:xfrm>
          <a:prstGeom prst="rightBrace">
            <a:avLst>
              <a:gd name="adj1" fmla="val 8333"/>
              <a:gd name="adj2" fmla="val 49785"/>
            </a:avLst>
          </a:prstGeom>
          <a:noFill/>
          <a:ln w="38100"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Comic Sans MS" pitchFamily="66" charset="0"/>
            </a:endParaRPr>
          </a:p>
        </p:txBody>
      </p:sp>
      <p:sp>
        <p:nvSpPr>
          <p:cNvPr id="6" name="TextBox 5"/>
          <p:cNvSpPr txBox="1"/>
          <p:nvPr/>
        </p:nvSpPr>
        <p:spPr>
          <a:xfrm>
            <a:off x="5791200" y="2743200"/>
            <a:ext cx="1569322" cy="369332"/>
          </a:xfrm>
          <a:prstGeom prst="rect">
            <a:avLst/>
          </a:prstGeom>
          <a:noFill/>
        </p:spPr>
        <p:txBody>
          <a:bodyPr wrap="none" rtlCol="0">
            <a:spAutoFit/>
          </a:bodyPr>
          <a:lstStyle/>
          <a:p>
            <a:r>
              <a:rPr lang="en-US" dirty="0" smtClean="0">
                <a:latin typeface="Calibri"/>
                <a:cs typeface="Calibri"/>
              </a:rPr>
              <a:t>20% of normal</a:t>
            </a:r>
            <a:endParaRPr lang="en-US" dirty="0">
              <a:latin typeface="Calibri"/>
              <a:cs typeface="Calibri"/>
            </a:endParaRPr>
          </a:p>
        </p:txBody>
      </p:sp>
      <p:pic>
        <p:nvPicPr>
          <p:cNvPr id="7" name="Picture 6" descr="before-after-forest-INLINE.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4909608"/>
            <a:ext cx="9144000" cy="1948392"/>
          </a:xfrm>
          <a:prstGeom prst="rect">
            <a:avLst/>
          </a:prstGeom>
        </p:spPr>
      </p:pic>
      <p:sp>
        <p:nvSpPr>
          <p:cNvPr id="9" name="TextBox 8"/>
          <p:cNvSpPr txBox="1"/>
          <p:nvPr/>
        </p:nvSpPr>
        <p:spPr>
          <a:xfrm>
            <a:off x="3505200" y="6488668"/>
            <a:ext cx="5638800" cy="369332"/>
          </a:xfrm>
          <a:prstGeom prst="rect">
            <a:avLst/>
          </a:prstGeom>
          <a:noFill/>
        </p:spPr>
        <p:txBody>
          <a:bodyPr wrap="square" rtlCol="0">
            <a:spAutoFit/>
          </a:bodyPr>
          <a:lstStyle/>
          <a:p>
            <a:r>
              <a:rPr lang="en-US" dirty="0" smtClean="0">
                <a:solidFill>
                  <a:srgbClr val="FF6600"/>
                </a:solidFill>
              </a:rPr>
              <a:t>Before   					After</a:t>
            </a:r>
            <a:endParaRPr lang="en-US" dirty="0">
              <a:solidFill>
                <a:srgbClr val="FF6600"/>
              </a:solidFill>
            </a:endParaRPr>
          </a:p>
        </p:txBody>
      </p:sp>
    </p:spTree>
    <p:extLst>
      <p:ext uri="{BB962C8B-B14F-4D97-AF65-F5344CB8AC3E}">
        <p14:creationId xmlns:p14="http://schemas.microsoft.com/office/powerpoint/2010/main" val="2776570398"/>
      </p:ext>
    </p:extLst>
  </p:cSld>
  <p:clrMapOvr>
    <a:masterClrMapping/>
  </p:clrMapOvr>
  <p:transition xmlns:p14="http://schemas.microsoft.com/office/powerpoint/2010/main" spd="slow">
    <p:checke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Screen Shot 2014-11-06 at 3.18.10 PM.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4589849" cy="3442387"/>
          </a:xfrm>
          <a:prstGeom prst="rect">
            <a:avLst/>
          </a:prstGeom>
        </p:spPr>
      </p:pic>
      <p:pic>
        <p:nvPicPr>
          <p:cNvPr id="4" name="Picture 3" descr="Screen Shot 2014-11-06 at 3.18.10 PM.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589562" y="0"/>
            <a:ext cx="4589849" cy="3442387"/>
          </a:xfrm>
          <a:prstGeom prst="rect">
            <a:avLst/>
          </a:prstGeom>
        </p:spPr>
      </p:pic>
      <p:pic>
        <p:nvPicPr>
          <p:cNvPr id="5" name="Picture 4" descr="Screen Shot 2014-11-06 at 3.18.10 PM.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415613"/>
            <a:ext cx="4589849" cy="3442387"/>
          </a:xfrm>
          <a:prstGeom prst="rect">
            <a:avLst/>
          </a:prstGeom>
        </p:spPr>
      </p:pic>
      <p:pic>
        <p:nvPicPr>
          <p:cNvPr id="6" name="Picture 5" descr="Screen Shot 2014-11-06 at 3.18.10 PM.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554151" y="3415613"/>
            <a:ext cx="4589849" cy="3442387"/>
          </a:xfrm>
          <a:prstGeom prst="rect">
            <a:avLst/>
          </a:prstGeom>
        </p:spPr>
      </p:pic>
      <p:sp>
        <p:nvSpPr>
          <p:cNvPr id="7" name="Rounded Rectangular Callout 6"/>
          <p:cNvSpPr/>
          <p:nvPr/>
        </p:nvSpPr>
        <p:spPr bwMode="auto">
          <a:xfrm>
            <a:off x="142240" y="647838"/>
            <a:ext cx="8879840" cy="3903842"/>
          </a:xfrm>
          <a:prstGeom prst="wedgeRoundRectCallout">
            <a:avLst>
              <a:gd name="adj1" fmla="val -23951"/>
              <a:gd name="adj2" fmla="val 49136"/>
              <a:gd name="adj3" fmla="val 16667"/>
            </a:avLst>
          </a:prstGeom>
          <a:blipFill rotWithShape="1">
            <a:blip r:embed="rId3"/>
            <a:stretch>
              <a:fillRect/>
            </a:stretch>
          </a:bli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hangingPunct="0"/>
            <a:r>
              <a:rPr lang="en-US" sz="2800" b="1" dirty="0" smtClean="0">
                <a:solidFill>
                  <a:srgbClr val="FFFFFF"/>
                </a:solidFill>
                <a:effectLst>
                  <a:outerShdw blurRad="50800" dist="38100" dir="2700000">
                    <a:srgbClr val="000000"/>
                  </a:outerShdw>
                </a:effectLst>
                <a:latin typeface="Comic Sans MS" pitchFamily="66" charset="0"/>
                <a:ea typeface="+mn-ea"/>
                <a:cs typeface="Arial" charset="0"/>
              </a:rPr>
              <a:t>Currently the energy imbalance is order 1     W m</a:t>
            </a:r>
            <a:r>
              <a:rPr lang="en-US" sz="2800" b="1" baseline="30000" dirty="0" smtClean="0">
                <a:solidFill>
                  <a:srgbClr val="FFFFFF"/>
                </a:solidFill>
                <a:effectLst>
                  <a:outerShdw blurRad="50800" dist="38100" dir="2700000">
                    <a:srgbClr val="000000"/>
                  </a:outerShdw>
                </a:effectLst>
                <a:latin typeface="Comic Sans MS" pitchFamily="66" charset="0"/>
                <a:ea typeface="+mn-ea"/>
                <a:cs typeface="Arial" charset="0"/>
              </a:rPr>
              <a:t>-2</a:t>
            </a:r>
            <a:r>
              <a:rPr lang="en-US" sz="2800" b="1" dirty="0" smtClean="0">
                <a:solidFill>
                  <a:srgbClr val="FFFFFF"/>
                </a:solidFill>
                <a:effectLst>
                  <a:outerShdw blurRad="50800" dist="38100" dir="2700000">
                    <a:srgbClr val="000000"/>
                  </a:outerShdw>
                </a:effectLst>
                <a:latin typeface="Comic Sans MS" pitchFamily="66" charset="0"/>
                <a:ea typeface="+mn-ea"/>
                <a:cs typeface="Arial" charset="0"/>
              </a:rPr>
              <a:t>.     In drought, water plays no role, and so over 1 month the extra accumulated energy is equivalent to running a microwave oven at full power (720W) over every square foot for 6 minutes.  </a:t>
            </a:r>
          </a:p>
        </p:txBody>
      </p:sp>
      <p:sp>
        <p:nvSpPr>
          <p:cNvPr id="8" name="TextBox 7"/>
          <p:cNvSpPr txBox="1"/>
          <p:nvPr/>
        </p:nvSpPr>
        <p:spPr>
          <a:xfrm>
            <a:off x="1686560" y="3860800"/>
            <a:ext cx="6538970" cy="584776"/>
          </a:xfrm>
          <a:prstGeom prst="rect">
            <a:avLst/>
          </a:prstGeom>
          <a:noFill/>
        </p:spPr>
        <p:txBody>
          <a:bodyPr wrap="none" rtlCol="0">
            <a:spAutoFit/>
          </a:bodyPr>
          <a:lstStyle/>
          <a:p>
            <a:pPr defTabSz="914400"/>
            <a:r>
              <a:rPr lang="en-US" sz="3200" b="1" dirty="0" smtClean="0">
                <a:solidFill>
                  <a:srgbClr val="C229FF"/>
                </a:solidFill>
                <a:effectLst>
                  <a:outerShdw blurRad="69850" dist="88900" dir="2700000" algn="tl" rotWithShape="0">
                    <a:srgbClr val="000000"/>
                  </a:outerShdw>
                </a:effectLst>
                <a:latin typeface="Comic Sans MS" pitchFamily="66" charset="0"/>
                <a:ea typeface="+mn-ea"/>
                <a:cs typeface="Arial" charset="0"/>
              </a:rPr>
              <a:t>No wonder things catch on fire!</a:t>
            </a:r>
            <a:endParaRPr lang="en-US" sz="3200" b="1" dirty="0">
              <a:solidFill>
                <a:srgbClr val="C229FF"/>
              </a:solidFill>
              <a:effectLst>
                <a:outerShdw blurRad="69850" dist="88900" dir="2700000" algn="tl" rotWithShape="0">
                  <a:srgbClr val="000000"/>
                </a:outerShdw>
              </a:effectLst>
              <a:latin typeface="Comic Sans MS" pitchFamily="66" charset="0"/>
              <a:ea typeface="+mn-ea"/>
              <a:cs typeface="Arial" charset="0"/>
            </a:endParaRPr>
          </a:p>
        </p:txBody>
      </p:sp>
    </p:spTree>
    <p:extLst>
      <p:ext uri="{BB962C8B-B14F-4D97-AF65-F5344CB8AC3E}">
        <p14:creationId xmlns:p14="http://schemas.microsoft.com/office/powerpoint/2010/main" val="31830561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ssolv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nowFeb2.JPG"/>
          <p:cNvPicPr>
            <a:picLocks noChangeAspect="1"/>
          </p:cNvPicPr>
          <p:nvPr/>
        </p:nvPicPr>
        <p:blipFill>
          <a:blip r:embed="rId2" cstate="screen">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3" name="TextBox 2"/>
          <p:cNvSpPr txBox="1"/>
          <p:nvPr/>
        </p:nvSpPr>
        <p:spPr>
          <a:xfrm>
            <a:off x="7151147" y="6515562"/>
            <a:ext cx="1992853" cy="369332"/>
          </a:xfrm>
          <a:prstGeom prst="rect">
            <a:avLst/>
          </a:prstGeom>
          <a:noFill/>
        </p:spPr>
        <p:txBody>
          <a:bodyPr wrap="none" rtlCol="0">
            <a:spAutoFit/>
          </a:bodyPr>
          <a:lstStyle/>
          <a:p>
            <a:r>
              <a:rPr lang="en-US" dirty="0" smtClean="0"/>
              <a:t>Feb 2, 2016 NCAR</a:t>
            </a:r>
            <a:endParaRPr lang="en-US" dirty="0"/>
          </a:p>
        </p:txBody>
      </p:sp>
      <p:sp>
        <p:nvSpPr>
          <p:cNvPr id="4" name="TextBox 3"/>
          <p:cNvSpPr txBox="1"/>
          <p:nvPr/>
        </p:nvSpPr>
        <p:spPr>
          <a:xfrm>
            <a:off x="3429000" y="533400"/>
            <a:ext cx="4724400" cy="707886"/>
          </a:xfrm>
          <a:prstGeom prst="rect">
            <a:avLst/>
          </a:prstGeom>
          <a:noFill/>
        </p:spPr>
        <p:txBody>
          <a:bodyPr wrap="square" rtlCol="0">
            <a:spAutoFit/>
          </a:bodyPr>
          <a:lstStyle/>
          <a:p>
            <a:r>
              <a:rPr lang="en-US" sz="4000" b="1" i="1" dirty="0" smtClean="0">
                <a:solidFill>
                  <a:srgbClr val="FF0000"/>
                </a:solidFill>
                <a:latin typeface="Myriad Pro"/>
                <a:cs typeface="Myriad Pro"/>
              </a:rPr>
              <a:t>SNOW</a:t>
            </a:r>
            <a:endParaRPr lang="en-US" sz="4000" b="1" i="1" dirty="0">
              <a:solidFill>
                <a:srgbClr val="FF0000"/>
              </a:solidFill>
              <a:latin typeface="Myriad Pro"/>
              <a:cs typeface="Myriad Pro"/>
            </a:endParaRPr>
          </a:p>
        </p:txBody>
      </p:sp>
    </p:spTree>
    <p:extLst>
      <p:ext uri="{BB962C8B-B14F-4D97-AF65-F5344CB8AC3E}">
        <p14:creationId xmlns:p14="http://schemas.microsoft.com/office/powerpoint/2010/main" val="163155027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143000"/>
          </a:xfrm>
        </p:spPr>
        <p:txBody>
          <a:bodyPr/>
          <a:lstStyle/>
          <a:p>
            <a:r>
              <a:rPr lang="en-US" dirty="0" smtClean="0">
                <a:effectLst>
                  <a:outerShdw blurRad="50800" dist="38100" dir="2700000" algn="tl" rotWithShape="0">
                    <a:srgbClr val="000000"/>
                  </a:outerShdw>
                </a:effectLst>
                <a:latin typeface="Myriad Pro"/>
                <a:cs typeface="Myriad Pro"/>
              </a:rPr>
              <a:t>Jonas: East coast snow storm</a:t>
            </a:r>
            <a:br>
              <a:rPr lang="en-US" dirty="0" smtClean="0">
                <a:effectLst>
                  <a:outerShdw blurRad="50800" dist="38100" dir="2700000" algn="tl" rotWithShape="0">
                    <a:srgbClr val="000000"/>
                  </a:outerShdw>
                </a:effectLst>
                <a:latin typeface="Myriad Pro"/>
                <a:cs typeface="Myriad Pro"/>
              </a:rPr>
            </a:br>
            <a:r>
              <a:rPr lang="en-US" sz="2400" dirty="0" smtClean="0">
                <a:effectLst>
                  <a:outerShdw blurRad="50800" dist="38100" dir="2700000" algn="tl" rotWithShape="0">
                    <a:srgbClr val="000000"/>
                  </a:outerShdw>
                </a:effectLst>
                <a:latin typeface="Myriad Pro"/>
                <a:cs typeface="Myriad Pro"/>
              </a:rPr>
              <a:t>Jan 22-23 2016</a:t>
            </a:r>
            <a:br>
              <a:rPr lang="en-US" sz="2400" dirty="0" smtClean="0">
                <a:effectLst>
                  <a:outerShdw blurRad="50800" dist="38100" dir="2700000" algn="tl" rotWithShape="0">
                    <a:srgbClr val="000000"/>
                  </a:outerShdw>
                </a:effectLst>
                <a:latin typeface="Myriad Pro"/>
                <a:cs typeface="Myriad Pro"/>
              </a:rPr>
            </a:br>
            <a:r>
              <a:rPr lang="en-US" sz="2400" dirty="0" smtClean="0">
                <a:solidFill>
                  <a:srgbClr val="FFFFFF"/>
                </a:solidFill>
                <a:effectLst>
                  <a:outerShdw blurRad="50800" dist="38100" dir="2700000" algn="tl" rotWithShape="0">
                    <a:srgbClr val="000000"/>
                  </a:outerShdw>
                </a:effectLst>
                <a:latin typeface="Myriad Pro"/>
                <a:cs typeface="Myriad Pro"/>
              </a:rPr>
              <a:t>Record breaking snow amounts in many areas</a:t>
            </a:r>
            <a:endParaRPr lang="en-US" sz="2400" dirty="0">
              <a:solidFill>
                <a:srgbClr val="FFFFFF"/>
              </a:solidFill>
              <a:effectLst>
                <a:outerShdw blurRad="50800" dist="38100" dir="2700000" algn="tl" rotWithShape="0">
                  <a:srgbClr val="000000"/>
                </a:outerShdw>
              </a:effectLst>
              <a:latin typeface="Myriad Pro"/>
              <a:cs typeface="Myriad Pro"/>
            </a:endParaRPr>
          </a:p>
        </p:txBody>
      </p:sp>
      <p:pic>
        <p:nvPicPr>
          <p:cNvPr id="3" name="Picture 2" descr="sfc-jonas.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4365" y="1640633"/>
            <a:ext cx="9144000" cy="5141167"/>
          </a:xfrm>
          <a:prstGeom prst="rect">
            <a:avLst/>
          </a:prstGeom>
        </p:spPr>
      </p:pic>
    </p:spTree>
    <p:extLst>
      <p:ext uri="{BB962C8B-B14F-4D97-AF65-F5344CB8AC3E}">
        <p14:creationId xmlns:p14="http://schemas.microsoft.com/office/powerpoint/2010/main" val="3003567024"/>
      </p:ext>
    </p:extLst>
  </p:cSld>
  <p:clrMapOvr>
    <a:masterClrMapping/>
  </p:clrMapOvr>
  <p:transition xmlns:p14="http://schemas.microsoft.com/office/powerpoint/2010/main" spd="slow">
    <p:push dir="r"/>
  </p:transitio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1" descr="trenberth_normaldist_shift.png"/>
          <p:cNvPicPr>
            <a:picLocks noChangeAspect="1"/>
          </p:cNvPicPr>
          <p:nvPr/>
        </p:nvPicPr>
        <p:blipFill>
          <a:blip r:embed="rId2" cstate="print"/>
          <a:srcRect/>
          <a:stretch>
            <a:fillRect/>
          </a:stretch>
        </p:blipFill>
        <p:spPr bwMode="auto">
          <a:xfrm>
            <a:off x="915988" y="642938"/>
            <a:ext cx="6881812" cy="4105275"/>
          </a:xfrm>
          <a:prstGeom prst="rect">
            <a:avLst/>
          </a:prstGeom>
          <a:noFill/>
          <a:ln w="9525">
            <a:noFill/>
            <a:miter lim="800000"/>
            <a:headEnd/>
            <a:tailEnd/>
          </a:ln>
        </p:spPr>
      </p:pic>
      <p:sp>
        <p:nvSpPr>
          <p:cNvPr id="50180" name="TextBox 3"/>
          <p:cNvSpPr txBox="1">
            <a:spLocks noChangeArrowheads="1"/>
          </p:cNvSpPr>
          <p:nvPr/>
        </p:nvSpPr>
        <p:spPr bwMode="auto">
          <a:xfrm>
            <a:off x="457200" y="4795838"/>
            <a:ext cx="7543800" cy="1754327"/>
          </a:xfrm>
          <a:prstGeom prst="rect">
            <a:avLst/>
          </a:prstGeom>
          <a:noFill/>
          <a:ln w="9525">
            <a:noFill/>
            <a:miter lim="800000"/>
            <a:headEnd/>
            <a:tailEnd/>
          </a:ln>
        </p:spPr>
        <p:txBody>
          <a:bodyPr wrap="square">
            <a:spAutoFit/>
          </a:bodyPr>
          <a:lstStyle/>
          <a:p>
            <a:pPr fontAlgn="base">
              <a:spcBef>
                <a:spcPct val="0"/>
              </a:spcBef>
              <a:spcAft>
                <a:spcPct val="0"/>
              </a:spcAft>
            </a:pPr>
            <a:r>
              <a:rPr lang="en-US" dirty="0" smtClean="0">
                <a:solidFill>
                  <a:srgbClr val="FFFFFF"/>
                </a:solidFill>
                <a:latin typeface="Comic Sans MS" pitchFamily="66" charset="0"/>
                <a:cs typeface="Arial" charset="0"/>
              </a:rPr>
              <a:t>For a 1 standard deviation (10°F) shift in the distribution (due to climate change) from A to B, only values of B to the right of the two tailed 5% significance level (α=0.05 in red) would be considered significant under a null hypothesis of no change.  All the values in the blue area of the B distribution would not.</a:t>
            </a:r>
          </a:p>
          <a:p>
            <a:pPr fontAlgn="base">
              <a:spcBef>
                <a:spcPct val="0"/>
              </a:spcBef>
              <a:spcAft>
                <a:spcPct val="0"/>
              </a:spcAft>
            </a:pPr>
            <a:endParaRPr lang="en-US" dirty="0" smtClean="0">
              <a:solidFill>
                <a:srgbClr val="FFFFFF"/>
              </a:solidFill>
              <a:latin typeface="Comic Sans MS" pitchFamily="66" charset="0"/>
              <a:cs typeface="Arial" charset="0"/>
            </a:endParaRPr>
          </a:p>
        </p:txBody>
      </p:sp>
    </p:spTree>
  </p:cSld>
  <p:clrMapOvr>
    <a:masterClrMapping/>
  </p:clrMapOvr>
  <p:transition xmlns:p14="http://schemas.microsoft.com/office/powerpoint/2010/main" spd="slow">
    <p:push dir="d"/>
  </p:transitio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7772400" cy="996576"/>
          </a:xfrm>
        </p:spPr>
        <p:txBody>
          <a:bodyPr/>
          <a:lstStyle/>
          <a:p>
            <a:r>
              <a:rPr lang="en-US" dirty="0" smtClean="0">
                <a:effectLst>
                  <a:outerShdw blurRad="50800" dist="38100" dir="2700000" algn="tl" rotWithShape="0">
                    <a:srgbClr val="000000"/>
                  </a:outerShdw>
                </a:effectLst>
                <a:latin typeface="Myriad Pro"/>
                <a:cs typeface="Myriad Pro"/>
              </a:rPr>
              <a:t>Jonas: East coast snow storm</a:t>
            </a:r>
            <a:br>
              <a:rPr lang="en-US" dirty="0" smtClean="0">
                <a:effectLst>
                  <a:outerShdw blurRad="50800" dist="38100" dir="2700000" algn="tl" rotWithShape="0">
                    <a:srgbClr val="000000"/>
                  </a:outerShdw>
                </a:effectLst>
                <a:latin typeface="Myriad Pro"/>
                <a:cs typeface="Myriad Pro"/>
              </a:rPr>
            </a:br>
            <a:r>
              <a:rPr lang="en-US" sz="2000" dirty="0" smtClean="0">
                <a:effectLst>
                  <a:outerShdw blurRad="50800" dist="38100" dir="2700000" algn="tl" rotWithShape="0">
                    <a:srgbClr val="000000"/>
                  </a:outerShdw>
                </a:effectLst>
                <a:latin typeface="Myriad Pro"/>
                <a:cs typeface="Myriad Pro"/>
              </a:rPr>
              <a:t>        </a:t>
            </a:r>
            <a:r>
              <a:rPr lang="en-US" sz="2400" dirty="0" smtClean="0">
                <a:effectLst>
                  <a:outerShdw blurRad="50800" dist="38100" dir="2700000" algn="tl" rotWithShape="0">
                    <a:srgbClr val="000000"/>
                  </a:outerShdw>
                </a:effectLst>
                <a:latin typeface="Myriad Pro"/>
                <a:cs typeface="Myriad Pro"/>
              </a:rPr>
              <a:t>Jan 22-23 2016</a:t>
            </a:r>
            <a:endParaRPr lang="en-US" sz="2400" dirty="0">
              <a:effectLst>
                <a:outerShdw blurRad="50800" dist="38100" dir="2700000" algn="tl" rotWithShape="0">
                  <a:srgbClr val="000000"/>
                </a:outerShdw>
              </a:effectLst>
              <a:latin typeface="Myriad Pro"/>
              <a:cs typeface="Myriad Pro"/>
            </a:endParaRPr>
          </a:p>
        </p:txBody>
      </p:sp>
      <p:pic>
        <p:nvPicPr>
          <p:cNvPr id="4" name="Picture 3" descr="IMG_3114.JPG"/>
          <p:cNvPicPr>
            <a:picLocks noChangeAspect="1"/>
          </p:cNvPicPr>
          <p:nvPr/>
        </p:nvPicPr>
        <p:blipFill>
          <a:blip r:embed="rId2" cstate="screen">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tretch>
            <a:fillRect/>
          </a:stretch>
        </p:blipFill>
        <p:spPr>
          <a:xfrm>
            <a:off x="0" y="990600"/>
            <a:ext cx="2973049" cy="3962400"/>
          </a:xfrm>
          <a:prstGeom prst="rect">
            <a:avLst/>
          </a:prstGeom>
        </p:spPr>
      </p:pic>
      <p:pic>
        <p:nvPicPr>
          <p:cNvPr id="5" name="Picture 4" descr="IMG_3104.JPG"/>
          <p:cNvPicPr>
            <a:picLocks noChangeAspect="1"/>
          </p:cNvPicPr>
          <p:nvPr/>
        </p:nvPicPr>
        <p:blipFill>
          <a:blip r:embed="rId4" cstate="screen">
            <a:extLst>
              <a:ext uri="{BEBA8EAE-BF5A-486C-A8C5-ECC9F3942E4B}">
                <a14:imgProps xmlns:a14="http://schemas.microsoft.com/office/drawing/2010/main">
                  <a14:imgLayer r:embed="rId5">
                    <a14:imgEffect>
                      <a14:brightnessContrast bright="2000"/>
                    </a14:imgEffect>
                  </a14:imgLayer>
                </a14:imgProps>
              </a:ext>
              <a:ext uri="{28A0092B-C50C-407E-A947-70E740481C1C}">
                <a14:useLocalDpi xmlns:a14="http://schemas.microsoft.com/office/drawing/2010/main"/>
              </a:ext>
            </a:extLst>
          </a:blip>
          <a:stretch>
            <a:fillRect/>
          </a:stretch>
        </p:blipFill>
        <p:spPr>
          <a:xfrm>
            <a:off x="0" y="4572000"/>
            <a:ext cx="3048000" cy="2286000"/>
          </a:xfrm>
          <a:prstGeom prst="rect">
            <a:avLst/>
          </a:prstGeom>
        </p:spPr>
      </p:pic>
      <p:pic>
        <p:nvPicPr>
          <p:cNvPr id="6" name="Picture 5" descr="snow_BrooklynJan16MoeenaDas.jp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971800" y="4528671"/>
            <a:ext cx="2362200" cy="2362200"/>
          </a:xfrm>
          <a:prstGeom prst="rect">
            <a:avLst/>
          </a:prstGeom>
        </p:spPr>
      </p:pic>
      <p:pic>
        <p:nvPicPr>
          <p:cNvPr id="8" name="Picture 7" descr="Ecoast_StormJan22.gif"/>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5427331" y="609600"/>
            <a:ext cx="3706210" cy="3200400"/>
          </a:xfrm>
          <a:prstGeom prst="rect">
            <a:avLst/>
          </a:prstGeom>
        </p:spPr>
      </p:pic>
      <p:pic>
        <p:nvPicPr>
          <p:cNvPr id="9" name="Picture 8" descr="stormfri-goes-12216.jpg"/>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334000" y="3733800"/>
            <a:ext cx="3789082" cy="3157568"/>
          </a:xfrm>
          <a:prstGeom prst="rect">
            <a:avLst/>
          </a:prstGeom>
        </p:spPr>
      </p:pic>
      <p:pic>
        <p:nvPicPr>
          <p:cNvPr id="10" name="Picture 9" descr="panda.gif"/>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2895600" y="2061450"/>
            <a:ext cx="2679700" cy="2510550"/>
          </a:xfrm>
          <a:prstGeom prst="rect">
            <a:avLst/>
          </a:prstGeom>
        </p:spPr>
      </p:pic>
    </p:spTree>
    <p:extLst>
      <p:ext uri="{BB962C8B-B14F-4D97-AF65-F5344CB8AC3E}">
        <p14:creationId xmlns:p14="http://schemas.microsoft.com/office/powerpoint/2010/main" val="142172908"/>
      </p:ext>
    </p:extLst>
  </p:cSld>
  <p:clrMapOvr>
    <a:masterClrMapping/>
  </p:clrMapOvr>
  <p:transition xmlns:p14="http://schemas.microsoft.com/office/powerpoint/2010/main" spd="slow">
    <p:push/>
  </p:transitio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772400" cy="990600"/>
          </a:xfrm>
        </p:spPr>
        <p:txBody>
          <a:bodyPr/>
          <a:lstStyle/>
          <a:p>
            <a:r>
              <a:rPr lang="en-US" dirty="0" smtClean="0">
                <a:effectLst>
                  <a:outerShdw blurRad="50800" dist="38100" dir="2700000" algn="tl" rotWithShape="0">
                    <a:srgbClr val="000000"/>
                  </a:outerShdw>
                </a:effectLst>
                <a:latin typeface="Myriad Pro"/>
                <a:cs typeface="Myriad Pro"/>
              </a:rPr>
              <a:t>Jonas: East coast snow storm</a:t>
            </a:r>
            <a:br>
              <a:rPr lang="en-US" dirty="0" smtClean="0">
                <a:effectLst>
                  <a:outerShdw blurRad="50800" dist="38100" dir="2700000" algn="tl" rotWithShape="0">
                    <a:srgbClr val="000000"/>
                  </a:outerShdw>
                </a:effectLst>
                <a:latin typeface="Myriad Pro"/>
                <a:cs typeface="Myriad Pro"/>
              </a:rPr>
            </a:br>
            <a:r>
              <a:rPr lang="en-US" sz="2400" dirty="0" smtClean="0">
                <a:effectLst>
                  <a:outerShdw blurRad="50800" dist="38100" dir="2700000" algn="tl" rotWithShape="0">
                    <a:srgbClr val="000000"/>
                  </a:outerShdw>
                </a:effectLst>
                <a:latin typeface="Myriad Pro"/>
                <a:cs typeface="Myriad Pro"/>
              </a:rPr>
              <a:t>Jan 22-23 2016</a:t>
            </a:r>
            <a:endParaRPr lang="en-US" sz="2400" dirty="0">
              <a:effectLst>
                <a:outerShdw blurRad="50800" dist="38100" dir="2700000" algn="tl" rotWithShape="0">
                  <a:srgbClr val="000000"/>
                </a:outerShdw>
              </a:effectLst>
              <a:latin typeface="Myriad Pro"/>
              <a:cs typeface="Myriad Pro"/>
            </a:endParaRPr>
          </a:p>
        </p:txBody>
      </p:sp>
      <p:pic>
        <p:nvPicPr>
          <p:cNvPr id="4" name="Picture 3" descr="wv_imagery22Jan16.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911486" y="2562412"/>
            <a:ext cx="5251938" cy="4267200"/>
          </a:xfrm>
          <a:prstGeom prst="rect">
            <a:avLst/>
          </a:prstGeom>
        </p:spPr>
      </p:pic>
      <p:pic>
        <p:nvPicPr>
          <p:cNvPr id="5" name="Picture 4" descr="SSTA_WAtlantic.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295400"/>
            <a:ext cx="3905250" cy="3124200"/>
          </a:xfrm>
          <a:prstGeom prst="rect">
            <a:avLst/>
          </a:prstGeom>
        </p:spPr>
      </p:pic>
      <p:pic>
        <p:nvPicPr>
          <p:cNvPr id="6" name="Picture 5" descr="sst.weekly.20Jan16.gif"/>
          <p:cNvPicPr>
            <a:picLocks noChangeAspect="1"/>
          </p:cNvPicPr>
          <p:nvPr/>
        </p:nvPicPr>
        <p:blipFill rotWithShape="1">
          <a:blip r:embed="rId4" cstate="screen">
            <a:extLst>
              <a:ext uri="{28A0092B-C50C-407E-A947-70E740481C1C}">
                <a14:useLocalDpi xmlns:a14="http://schemas.microsoft.com/office/drawing/2010/main"/>
              </a:ext>
            </a:extLst>
          </a:blip>
          <a:srcRect l="43070" t="8235" r="9247" b="16470"/>
          <a:stretch/>
        </p:blipFill>
        <p:spPr>
          <a:xfrm>
            <a:off x="22620" y="3989294"/>
            <a:ext cx="3863580" cy="2868706"/>
          </a:xfrm>
          <a:prstGeom prst="rect">
            <a:avLst/>
          </a:prstGeom>
        </p:spPr>
      </p:pic>
      <p:pic>
        <p:nvPicPr>
          <p:cNvPr id="7" name="Picture 6" descr="sst.weekly.20Jan16.gif"/>
          <p:cNvPicPr>
            <a:picLocks noChangeAspect="1"/>
          </p:cNvPicPr>
          <p:nvPr/>
        </p:nvPicPr>
        <p:blipFill rotWithShape="1">
          <a:blip r:embed="rId4" cstate="screen">
            <a:extLst>
              <a:ext uri="{28A0092B-C50C-407E-A947-70E740481C1C}">
                <a14:useLocalDpi xmlns:a14="http://schemas.microsoft.com/office/drawing/2010/main"/>
              </a:ext>
            </a:extLst>
          </a:blip>
          <a:srcRect l="91656" t="13333" b="28235"/>
          <a:stretch/>
        </p:blipFill>
        <p:spPr>
          <a:xfrm>
            <a:off x="0" y="3962400"/>
            <a:ext cx="676089" cy="2226236"/>
          </a:xfrm>
          <a:prstGeom prst="rect">
            <a:avLst/>
          </a:prstGeom>
        </p:spPr>
      </p:pic>
      <p:sp>
        <p:nvSpPr>
          <p:cNvPr id="8" name="TextBox 7"/>
          <p:cNvSpPr txBox="1"/>
          <p:nvPr/>
        </p:nvSpPr>
        <p:spPr>
          <a:xfrm>
            <a:off x="3962400" y="1295400"/>
            <a:ext cx="2215297" cy="369332"/>
          </a:xfrm>
          <a:prstGeom prst="rect">
            <a:avLst/>
          </a:prstGeom>
          <a:noFill/>
        </p:spPr>
        <p:txBody>
          <a:bodyPr wrap="none" rtlCol="0">
            <a:spAutoFit/>
          </a:bodyPr>
          <a:lstStyle/>
          <a:p>
            <a:r>
              <a:rPr lang="en-US" dirty="0" smtClean="0">
                <a:solidFill>
                  <a:schemeClr val="bg1"/>
                </a:solidFill>
                <a:latin typeface="Myriad Pro"/>
                <a:cs typeface="Myriad Pro"/>
              </a:rPr>
              <a:t>SST anomalies &gt;1.5 C </a:t>
            </a:r>
            <a:endParaRPr lang="en-US" dirty="0">
              <a:solidFill>
                <a:schemeClr val="bg1"/>
              </a:solidFill>
              <a:latin typeface="Myriad Pro"/>
              <a:cs typeface="Myriad Pro"/>
            </a:endParaRPr>
          </a:p>
        </p:txBody>
      </p:sp>
      <p:sp>
        <p:nvSpPr>
          <p:cNvPr id="9" name="TextBox 8"/>
          <p:cNvSpPr txBox="1"/>
          <p:nvPr/>
        </p:nvSpPr>
        <p:spPr>
          <a:xfrm>
            <a:off x="4953000" y="2133600"/>
            <a:ext cx="3377848" cy="369332"/>
          </a:xfrm>
          <a:prstGeom prst="rect">
            <a:avLst/>
          </a:prstGeom>
          <a:noFill/>
        </p:spPr>
        <p:txBody>
          <a:bodyPr wrap="none" rtlCol="0">
            <a:spAutoFit/>
          </a:bodyPr>
          <a:lstStyle/>
          <a:p>
            <a:r>
              <a:rPr lang="en-US" dirty="0" smtClean="0">
                <a:solidFill>
                  <a:srgbClr val="FFFFFF"/>
                </a:solidFill>
                <a:latin typeface="Myriad Pro"/>
                <a:cs typeface="Myriad Pro"/>
              </a:rPr>
              <a:t>Water vapor imagery 22 Jan 2016</a:t>
            </a:r>
            <a:endParaRPr lang="en-US" dirty="0">
              <a:solidFill>
                <a:srgbClr val="FFFFFF"/>
              </a:solidFill>
              <a:latin typeface="Myriad Pro"/>
              <a:cs typeface="Myriad Pro"/>
            </a:endParaRPr>
          </a:p>
        </p:txBody>
      </p:sp>
      <p:sp>
        <p:nvSpPr>
          <p:cNvPr id="10" name="Curved Right Arrow 9"/>
          <p:cNvSpPr/>
          <p:nvPr/>
        </p:nvSpPr>
        <p:spPr bwMode="auto">
          <a:xfrm rot="10612775">
            <a:off x="7391401" y="3185640"/>
            <a:ext cx="831056" cy="2498274"/>
          </a:xfrm>
          <a:prstGeom prst="curved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Comic Sans MS" pitchFamily="66" charset="0"/>
            </a:endParaRPr>
          </a:p>
        </p:txBody>
      </p:sp>
    </p:spTree>
    <p:extLst>
      <p:ext uri="{BB962C8B-B14F-4D97-AF65-F5344CB8AC3E}">
        <p14:creationId xmlns:p14="http://schemas.microsoft.com/office/powerpoint/2010/main" val="2480482876"/>
      </p:ext>
    </p:extLst>
  </p:cSld>
  <p:clrMapOvr>
    <a:masterClrMapping/>
  </p:clrMapOvr>
  <p:transition xmlns:p14="http://schemas.microsoft.com/office/powerpoint/2010/main" spd="slow">
    <p:split/>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772400" cy="990600"/>
          </a:xfrm>
        </p:spPr>
        <p:txBody>
          <a:bodyPr/>
          <a:lstStyle/>
          <a:p>
            <a:r>
              <a:rPr lang="en-US" dirty="0" smtClean="0">
                <a:effectLst>
                  <a:outerShdw blurRad="50800" dist="38100" dir="2700000" algn="tl" rotWithShape="0">
                    <a:srgbClr val="000000"/>
                  </a:outerShdw>
                </a:effectLst>
                <a:latin typeface="Myriad Pro"/>
                <a:cs typeface="Myriad Pro"/>
              </a:rPr>
              <a:t>Jonas: East coast snow storm</a:t>
            </a:r>
            <a:br>
              <a:rPr lang="en-US" dirty="0" smtClean="0">
                <a:effectLst>
                  <a:outerShdw blurRad="50800" dist="38100" dir="2700000" algn="tl" rotWithShape="0">
                    <a:srgbClr val="000000"/>
                  </a:outerShdw>
                </a:effectLst>
                <a:latin typeface="Myriad Pro"/>
                <a:cs typeface="Myriad Pro"/>
              </a:rPr>
            </a:br>
            <a:r>
              <a:rPr lang="en-US" sz="2400" dirty="0" smtClean="0">
                <a:effectLst>
                  <a:outerShdw blurRad="50800" dist="38100" dir="2700000" algn="tl" rotWithShape="0">
                    <a:srgbClr val="000000"/>
                  </a:outerShdw>
                </a:effectLst>
                <a:latin typeface="Myriad Pro"/>
                <a:cs typeface="Myriad Pro"/>
              </a:rPr>
              <a:t>Jan 22-23 2016</a:t>
            </a:r>
            <a:endParaRPr lang="en-US" sz="2400" dirty="0">
              <a:effectLst>
                <a:outerShdw blurRad="50800" dist="38100" dir="2700000" algn="tl" rotWithShape="0">
                  <a:srgbClr val="000000"/>
                </a:outerShdw>
              </a:effectLst>
              <a:latin typeface="Myriad Pro"/>
              <a:cs typeface="Myriad Pro"/>
            </a:endParaRPr>
          </a:p>
        </p:txBody>
      </p:sp>
      <p:sp>
        <p:nvSpPr>
          <p:cNvPr id="8" name="TextBox 7"/>
          <p:cNvSpPr txBox="1"/>
          <p:nvPr/>
        </p:nvSpPr>
        <p:spPr>
          <a:xfrm>
            <a:off x="381000" y="1066800"/>
            <a:ext cx="11598353" cy="1938992"/>
          </a:xfrm>
          <a:prstGeom prst="rect">
            <a:avLst/>
          </a:prstGeom>
          <a:noFill/>
        </p:spPr>
        <p:txBody>
          <a:bodyPr wrap="none" rtlCol="0">
            <a:spAutoFit/>
          </a:bodyPr>
          <a:lstStyle/>
          <a:p>
            <a:r>
              <a:rPr lang="en-US" sz="2400" b="1" i="1" dirty="0">
                <a:solidFill>
                  <a:srgbClr val="FF6600"/>
                </a:solidFill>
                <a:latin typeface="Myriad Pro"/>
                <a:cs typeface="Myriad Pro"/>
              </a:rPr>
              <a:t>H</a:t>
            </a:r>
            <a:r>
              <a:rPr lang="en-US" sz="2400" b="1" i="1" dirty="0" smtClean="0">
                <a:solidFill>
                  <a:srgbClr val="FF6600"/>
                </a:solidFill>
                <a:latin typeface="Myriad Pro"/>
                <a:cs typeface="Myriad Pro"/>
              </a:rPr>
              <a:t>ow does snow change with climate change?</a:t>
            </a:r>
          </a:p>
          <a:p>
            <a:pPr marL="457200" indent="-457200">
              <a:buAutoNum type="arabicPeriod"/>
            </a:pPr>
            <a:r>
              <a:rPr lang="en-US" sz="2400" dirty="0" smtClean="0">
                <a:solidFill>
                  <a:schemeClr val="bg1"/>
                </a:solidFill>
                <a:latin typeface="Myriad Pro"/>
                <a:cs typeface="Myriad Pro"/>
              </a:rPr>
              <a:t>Goldilocks effect:   </a:t>
            </a:r>
          </a:p>
          <a:p>
            <a:pPr marL="2743200" lvl="5" indent="-457200">
              <a:buFont typeface="Arial"/>
              <a:buChar char="•"/>
            </a:pPr>
            <a:r>
              <a:rPr lang="en-US" sz="2400" dirty="0" smtClean="0">
                <a:solidFill>
                  <a:schemeClr val="bg1"/>
                </a:solidFill>
                <a:latin typeface="Myriad Pro"/>
                <a:cs typeface="Myriad Pro"/>
              </a:rPr>
              <a:t>Too cold, air freeze dried</a:t>
            </a:r>
          </a:p>
          <a:p>
            <a:pPr marL="2743200" lvl="5" indent="-457200">
              <a:buFont typeface="Arial"/>
              <a:buChar char="•"/>
            </a:pPr>
            <a:r>
              <a:rPr lang="en-US" sz="2400" dirty="0" smtClean="0">
                <a:solidFill>
                  <a:schemeClr val="bg1"/>
                </a:solidFill>
                <a:latin typeface="Myriad Pro"/>
                <a:cs typeface="Myriad Pro"/>
              </a:rPr>
              <a:t>Too hot: rain</a:t>
            </a:r>
          </a:p>
          <a:p>
            <a:pPr marL="2743200" lvl="5" indent="-457200">
              <a:buFont typeface="Arial"/>
              <a:buChar char="•"/>
            </a:pPr>
            <a:r>
              <a:rPr lang="en-US" sz="2400" dirty="0" smtClean="0">
                <a:solidFill>
                  <a:schemeClr val="bg1"/>
                </a:solidFill>
                <a:latin typeface="Myriad Pro"/>
                <a:cs typeface="Myriad Pro"/>
              </a:rPr>
              <a:t>Highest snow </a:t>
            </a:r>
            <a:r>
              <a:rPr lang="en-US" sz="2400" smtClean="0">
                <a:solidFill>
                  <a:schemeClr val="bg1"/>
                </a:solidFill>
                <a:latin typeface="Myriad Pro"/>
                <a:cs typeface="Myriad Pro"/>
              </a:rPr>
              <a:t>when -3 to </a:t>
            </a:r>
            <a:r>
              <a:rPr lang="en-US" sz="2400">
                <a:solidFill>
                  <a:schemeClr val="bg1"/>
                </a:solidFill>
                <a:latin typeface="Myriad Pro"/>
                <a:cs typeface="Myriad Pro"/>
              </a:rPr>
              <a:t>0</a:t>
            </a:r>
            <a:r>
              <a:rPr lang="en-US" sz="2400" smtClean="0">
                <a:solidFill>
                  <a:schemeClr val="bg1"/>
                </a:solidFill>
                <a:latin typeface="Myriad Pro"/>
                <a:cs typeface="Myriad Pro"/>
              </a:rPr>
              <a:t>°C</a:t>
            </a:r>
            <a:endParaRPr lang="en-US" sz="2400" dirty="0" smtClean="0">
              <a:solidFill>
                <a:schemeClr val="bg1"/>
              </a:solidFill>
              <a:latin typeface="Myriad Pro"/>
              <a:cs typeface="Myriad Pro"/>
            </a:endParaRPr>
          </a:p>
        </p:txBody>
      </p:sp>
      <p:sp>
        <p:nvSpPr>
          <p:cNvPr id="11" name="TextBox 10"/>
          <p:cNvSpPr txBox="1"/>
          <p:nvPr/>
        </p:nvSpPr>
        <p:spPr>
          <a:xfrm>
            <a:off x="381000" y="3048000"/>
            <a:ext cx="8839200" cy="1938992"/>
          </a:xfrm>
          <a:prstGeom prst="rect">
            <a:avLst/>
          </a:prstGeom>
          <a:noFill/>
        </p:spPr>
        <p:txBody>
          <a:bodyPr wrap="square" rtlCol="0">
            <a:spAutoFit/>
          </a:bodyPr>
          <a:lstStyle/>
          <a:p>
            <a:r>
              <a:rPr lang="en-US" sz="2400" dirty="0" smtClean="0">
                <a:solidFill>
                  <a:schemeClr val="bg1"/>
                </a:solidFill>
                <a:latin typeface="Myriad Pro"/>
                <a:cs typeface="Myriad Pro"/>
              </a:rPr>
              <a:t>2.  </a:t>
            </a:r>
            <a:r>
              <a:rPr lang="en-US" sz="2400" dirty="0" err="1" smtClean="0">
                <a:solidFill>
                  <a:schemeClr val="bg1"/>
                </a:solidFill>
                <a:latin typeface="Myriad Pro"/>
                <a:cs typeface="Myriad Pro"/>
              </a:rPr>
              <a:t>Clausius</a:t>
            </a:r>
            <a:r>
              <a:rPr lang="en-US" sz="2400" dirty="0" smtClean="0">
                <a:solidFill>
                  <a:schemeClr val="bg1"/>
                </a:solidFill>
                <a:latin typeface="Myriad Pro"/>
                <a:cs typeface="Myriad Pro"/>
              </a:rPr>
              <a:t> </a:t>
            </a:r>
            <a:r>
              <a:rPr lang="en-US" sz="2400" dirty="0" err="1" smtClean="0">
                <a:solidFill>
                  <a:schemeClr val="bg1"/>
                </a:solidFill>
                <a:latin typeface="Myriad Pro"/>
                <a:cs typeface="Myriad Pro"/>
              </a:rPr>
              <a:t>Clapeyron</a:t>
            </a:r>
            <a:r>
              <a:rPr lang="en-US" sz="2400" dirty="0" smtClean="0">
                <a:solidFill>
                  <a:schemeClr val="bg1"/>
                </a:solidFill>
                <a:latin typeface="Myriad Pro"/>
                <a:cs typeface="Myriad Pro"/>
              </a:rPr>
              <a:t>:    </a:t>
            </a:r>
          </a:p>
          <a:p>
            <a:pPr marL="2743200" lvl="5" indent="-457200">
              <a:buFont typeface="Arial"/>
              <a:buChar char="•"/>
            </a:pPr>
            <a:r>
              <a:rPr lang="en-US" sz="2400" dirty="0" smtClean="0">
                <a:solidFill>
                  <a:schemeClr val="bg1"/>
                </a:solidFill>
                <a:latin typeface="Myriad Pro"/>
                <a:cs typeface="Myriad Pro"/>
              </a:rPr>
              <a:t>1</a:t>
            </a:r>
            <a:r>
              <a:rPr lang="en-US" sz="2400" dirty="0">
                <a:solidFill>
                  <a:schemeClr val="bg1"/>
                </a:solidFill>
                <a:latin typeface="Myriad Pro"/>
                <a:cs typeface="Myriad Pro"/>
              </a:rPr>
              <a:t>°</a:t>
            </a:r>
            <a:r>
              <a:rPr lang="en-US" sz="2400" dirty="0" smtClean="0">
                <a:solidFill>
                  <a:schemeClr val="bg1"/>
                </a:solidFill>
                <a:latin typeface="Myriad Pro"/>
                <a:cs typeface="Myriad Pro"/>
              </a:rPr>
              <a:t>C increase in T =&gt; 7% increase in </a:t>
            </a:r>
            <a:r>
              <a:rPr lang="en-US" sz="2400" dirty="0" err="1" smtClean="0">
                <a:solidFill>
                  <a:schemeClr val="bg1"/>
                </a:solidFill>
                <a:latin typeface="Myriad Pro"/>
                <a:cs typeface="Myriad Pro"/>
              </a:rPr>
              <a:t>wv</a:t>
            </a:r>
            <a:endParaRPr lang="en-US" sz="2400" dirty="0" smtClean="0">
              <a:solidFill>
                <a:schemeClr val="bg1"/>
              </a:solidFill>
              <a:latin typeface="Myriad Pro"/>
              <a:cs typeface="Myriad Pro"/>
            </a:endParaRPr>
          </a:p>
          <a:p>
            <a:pPr marL="2743200" lvl="5" indent="-457200">
              <a:buFont typeface="Arial"/>
              <a:buChar char="•"/>
            </a:pPr>
            <a:r>
              <a:rPr lang="en-US" sz="2400" dirty="0" smtClean="0">
                <a:solidFill>
                  <a:schemeClr val="bg1"/>
                </a:solidFill>
                <a:latin typeface="Myriad Pro"/>
                <a:cs typeface="Myriad Pro"/>
              </a:rPr>
              <a:t>SSTs are higher by 0.6</a:t>
            </a:r>
            <a:r>
              <a:rPr lang="en-US" sz="2400" dirty="0">
                <a:solidFill>
                  <a:schemeClr val="bg1"/>
                </a:solidFill>
                <a:latin typeface="Myriad Pro"/>
                <a:cs typeface="Myriad Pro"/>
              </a:rPr>
              <a:t>°</a:t>
            </a:r>
            <a:r>
              <a:rPr lang="en-US" sz="2400" dirty="0" smtClean="0">
                <a:solidFill>
                  <a:schemeClr val="bg1"/>
                </a:solidFill>
                <a:latin typeface="Myriad Pro"/>
                <a:cs typeface="Myriad Pro"/>
              </a:rPr>
              <a:t>C from climate change</a:t>
            </a:r>
          </a:p>
          <a:p>
            <a:pPr marL="2743200" lvl="5" indent="-457200">
              <a:buFont typeface="Arial"/>
              <a:buChar char="•"/>
            </a:pPr>
            <a:r>
              <a:rPr lang="en-US" sz="2400" dirty="0" smtClean="0">
                <a:solidFill>
                  <a:schemeClr val="bg1"/>
                </a:solidFill>
                <a:latin typeface="Myriad Pro"/>
                <a:cs typeface="Myriad Pro"/>
              </a:rPr>
              <a:t>Generally 5% more </a:t>
            </a:r>
            <a:r>
              <a:rPr lang="en-US" sz="2400" dirty="0" err="1" smtClean="0">
                <a:solidFill>
                  <a:schemeClr val="bg1"/>
                </a:solidFill>
                <a:latin typeface="Myriad Pro"/>
                <a:cs typeface="Myriad Pro"/>
              </a:rPr>
              <a:t>wv</a:t>
            </a:r>
            <a:r>
              <a:rPr lang="en-US" sz="2400" dirty="0" smtClean="0">
                <a:solidFill>
                  <a:schemeClr val="bg1"/>
                </a:solidFill>
                <a:latin typeface="Myriad Pro"/>
                <a:cs typeface="Myriad Pro"/>
              </a:rPr>
              <a:t> than pre-1970s.</a:t>
            </a:r>
          </a:p>
          <a:p>
            <a:pPr marL="2743200" lvl="5" indent="-457200">
              <a:buFont typeface="Arial"/>
              <a:buChar char="•"/>
            </a:pPr>
            <a:r>
              <a:rPr lang="en-US" sz="2400" dirty="0">
                <a:solidFill>
                  <a:schemeClr val="bg1"/>
                </a:solidFill>
                <a:latin typeface="Myriad Pro"/>
                <a:cs typeface="Myriad Pro"/>
              </a:rPr>
              <a:t>U</a:t>
            </a:r>
            <a:r>
              <a:rPr lang="en-US" sz="2400" dirty="0" smtClean="0">
                <a:solidFill>
                  <a:schemeClr val="bg1"/>
                </a:solidFill>
                <a:latin typeface="Myriad Pro"/>
                <a:cs typeface="Myriad Pro"/>
              </a:rPr>
              <a:t>p to 10% more precipitation</a:t>
            </a:r>
          </a:p>
        </p:txBody>
      </p:sp>
      <p:sp>
        <p:nvSpPr>
          <p:cNvPr id="12" name="TextBox 11"/>
          <p:cNvSpPr txBox="1"/>
          <p:nvPr/>
        </p:nvSpPr>
        <p:spPr>
          <a:xfrm>
            <a:off x="381000" y="5048072"/>
            <a:ext cx="7507183" cy="1200328"/>
          </a:xfrm>
          <a:prstGeom prst="rect">
            <a:avLst/>
          </a:prstGeom>
          <a:noFill/>
        </p:spPr>
        <p:txBody>
          <a:bodyPr wrap="none" rtlCol="0">
            <a:spAutoFit/>
          </a:bodyPr>
          <a:lstStyle/>
          <a:p>
            <a:pPr marL="457200" indent="-457200">
              <a:buAutoNum type="arabicPeriod" startAt="3"/>
            </a:pPr>
            <a:r>
              <a:rPr lang="en-US" sz="2400" dirty="0" smtClean="0">
                <a:solidFill>
                  <a:schemeClr val="bg1"/>
                </a:solidFill>
                <a:latin typeface="Myriad Pro"/>
                <a:cs typeface="Myriad Pro"/>
              </a:rPr>
              <a:t>Most precipitation comes from moisture convergence</a:t>
            </a:r>
            <a:endParaRPr lang="en-US" sz="2400" dirty="0">
              <a:solidFill>
                <a:schemeClr val="bg1"/>
              </a:solidFill>
              <a:latin typeface="Myriad Pro"/>
              <a:cs typeface="Myriad Pro"/>
            </a:endParaRPr>
          </a:p>
          <a:p>
            <a:pPr marL="2743200" lvl="5" indent="-457200">
              <a:buFont typeface="Arial"/>
              <a:buChar char="•"/>
            </a:pPr>
            <a:r>
              <a:rPr lang="en-US" sz="2400" dirty="0" smtClean="0">
                <a:solidFill>
                  <a:schemeClr val="bg1"/>
                </a:solidFill>
                <a:latin typeface="Myriad Pro"/>
                <a:cs typeface="Myriad Pro"/>
              </a:rPr>
              <a:t>Region 4x rain dimension</a:t>
            </a:r>
          </a:p>
          <a:p>
            <a:pPr marL="2743200" lvl="5" indent="-457200">
              <a:buFont typeface="Arial"/>
              <a:buChar char="•"/>
            </a:pPr>
            <a:r>
              <a:rPr lang="en-US" sz="2400" dirty="0" smtClean="0">
                <a:solidFill>
                  <a:schemeClr val="bg1"/>
                </a:solidFill>
                <a:latin typeface="Myriad Pro"/>
                <a:cs typeface="Myriad Pro"/>
              </a:rPr>
              <a:t>Typically &gt;1000 km</a:t>
            </a:r>
          </a:p>
        </p:txBody>
      </p:sp>
    </p:spTree>
    <p:extLst>
      <p:ext uri="{BB962C8B-B14F-4D97-AF65-F5344CB8AC3E}">
        <p14:creationId xmlns:p14="http://schemas.microsoft.com/office/powerpoint/2010/main" val="850829269"/>
      </p:ext>
    </p:extLst>
  </p:cSld>
  <p:clrMapOvr>
    <a:masterClrMapping/>
  </p:clrMapOvr>
  <p:transition xmlns:p14="http://schemas.microsoft.com/office/powerpoint/2010/main" spd="slow">
    <p:split dir="in"/>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up)">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4800"/>
            <a:ext cx="7772400" cy="1143000"/>
          </a:xfrm>
          <a:effectLst>
            <a:outerShdw blurRad="50800" dist="38100" dir="2700000">
              <a:srgbClr val="000000">
                <a:alpha val="43000"/>
              </a:srgbClr>
            </a:outerShdw>
          </a:effectLst>
        </p:spPr>
        <p:txBody>
          <a:bodyPr/>
          <a:lstStyle/>
          <a:p>
            <a:r>
              <a:rPr lang="en-US" dirty="0" smtClean="0">
                <a:effectLst>
                  <a:outerShdw blurRad="50800" dist="38100" dir="2700000" algn="tl" rotWithShape="0">
                    <a:srgbClr val="000000"/>
                  </a:outerShdw>
                </a:effectLst>
                <a:latin typeface="Myriad Pro"/>
                <a:cs typeface="Myriad Pro"/>
              </a:rPr>
              <a:t>Changes in snow cover: NH</a:t>
            </a:r>
            <a:endParaRPr lang="en-US" dirty="0">
              <a:effectLst>
                <a:outerShdw blurRad="50800" dist="38100" dir="2700000" algn="tl" rotWithShape="0">
                  <a:srgbClr val="000000"/>
                </a:outerShdw>
              </a:effectLst>
              <a:latin typeface="Myriad Pro"/>
              <a:cs typeface="Myriad Pro"/>
            </a:endParaRPr>
          </a:p>
        </p:txBody>
      </p:sp>
      <p:pic>
        <p:nvPicPr>
          <p:cNvPr id="3" name="Picture 2"/>
          <p:cNvPicPr/>
          <p:nvPr/>
        </p:nvPicPr>
        <p:blipFill rotWithShape="1">
          <a:blip r:embed="rId2" cstate="screen">
            <a:extLst>
              <a:ext uri="{28A0092B-C50C-407E-A947-70E740481C1C}">
                <a14:useLocalDpi xmlns:a14="http://schemas.microsoft.com/office/drawing/2010/main"/>
              </a:ext>
            </a:extLst>
          </a:blip>
          <a:srcRect/>
          <a:stretch/>
        </p:blipFill>
        <p:spPr>
          <a:xfrm>
            <a:off x="11681" y="1905000"/>
            <a:ext cx="3733799" cy="3402065"/>
          </a:xfrm>
          <a:prstGeom prst="rect">
            <a:avLst/>
          </a:prstGeom>
        </p:spPr>
      </p:pic>
      <p:pic>
        <p:nvPicPr>
          <p:cNvPr id="4" name="Picture 3" descr="http://www.washingtonpost.com/wp-apps/imrs.php?src=http://img.washingtonpost.com/news/energy-environment/wp-content/uploads/sites/43/2015/01/Precipitation-Trends.jpg&amp;w=1484"/>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7600" y="1918335"/>
            <a:ext cx="5486400" cy="4939665"/>
          </a:xfrm>
          <a:prstGeom prst="rect">
            <a:avLst/>
          </a:prstGeom>
          <a:noFill/>
          <a:ln>
            <a:noFill/>
          </a:ln>
        </p:spPr>
      </p:pic>
      <p:sp>
        <p:nvSpPr>
          <p:cNvPr id="5" name="TextBox 4"/>
          <p:cNvSpPr txBox="1"/>
          <p:nvPr/>
        </p:nvSpPr>
        <p:spPr>
          <a:xfrm>
            <a:off x="457200" y="5638800"/>
            <a:ext cx="2954655" cy="646331"/>
          </a:xfrm>
          <a:prstGeom prst="rect">
            <a:avLst/>
          </a:prstGeom>
          <a:noFill/>
        </p:spPr>
        <p:txBody>
          <a:bodyPr wrap="none" rtlCol="0">
            <a:spAutoFit/>
          </a:bodyPr>
          <a:lstStyle/>
          <a:p>
            <a:r>
              <a:rPr lang="en-US" dirty="0" smtClean="0">
                <a:solidFill>
                  <a:schemeClr val="bg1"/>
                </a:solidFill>
                <a:latin typeface="Myriad Pro"/>
                <a:cs typeface="Myriad Pro"/>
              </a:rPr>
              <a:t>NASA/NOAA</a:t>
            </a:r>
          </a:p>
          <a:p>
            <a:r>
              <a:rPr lang="en-US" dirty="0" smtClean="0">
                <a:solidFill>
                  <a:schemeClr val="bg1"/>
                </a:solidFill>
                <a:latin typeface="Myriad Pro"/>
                <a:cs typeface="Myriad Pro"/>
              </a:rPr>
              <a:t>National Climate assessment</a:t>
            </a:r>
            <a:endParaRPr lang="en-US" dirty="0">
              <a:solidFill>
                <a:schemeClr val="bg1"/>
              </a:solidFill>
              <a:latin typeface="Myriad Pro"/>
              <a:cs typeface="Myriad Pro"/>
            </a:endParaRPr>
          </a:p>
        </p:txBody>
      </p:sp>
    </p:spTree>
    <p:extLst>
      <p:ext uri="{BB962C8B-B14F-4D97-AF65-F5344CB8AC3E}">
        <p14:creationId xmlns:p14="http://schemas.microsoft.com/office/powerpoint/2010/main" val="1839761437"/>
      </p:ext>
    </p:extLst>
  </p:cSld>
  <p:clrMapOvr>
    <a:masterClrMapping/>
  </p:clrMapOvr>
  <mc:AlternateContent xmlns:mc="http://schemas.openxmlformats.org/markup-compatibility/2006" xmlns:p14="http://schemas.microsoft.com/office/powerpoint/2010/main">
    <mc:Choice Requires="p14">
      <p:transition spd="slow" p14:dur="1200">
        <p14:gallery dir="l"/>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7772400" cy="838200"/>
          </a:xfrm>
          <a:effectLst>
            <a:outerShdw blurRad="50800" dist="38100" dir="2700000">
              <a:srgbClr val="000000">
                <a:alpha val="43000"/>
              </a:srgbClr>
            </a:outerShdw>
          </a:effectLst>
        </p:spPr>
        <p:txBody>
          <a:bodyPr/>
          <a:lstStyle/>
          <a:p>
            <a:r>
              <a:rPr lang="en-US" dirty="0" smtClean="0">
                <a:effectLst>
                  <a:outerShdw blurRad="50800" dist="38100" dir="2700000" algn="tl" rotWithShape="0">
                    <a:srgbClr val="000000"/>
                  </a:outerShdw>
                </a:effectLst>
                <a:latin typeface="Comic Sans MS"/>
                <a:cs typeface="Comic Sans MS"/>
              </a:rPr>
              <a:t>Attribution Needs</a:t>
            </a:r>
            <a:endParaRPr lang="en-US" dirty="0">
              <a:effectLst>
                <a:outerShdw blurRad="50800" dist="38100" dir="2700000" algn="tl" rotWithShape="0">
                  <a:srgbClr val="000000"/>
                </a:outerShdw>
              </a:effectLst>
              <a:latin typeface="Comic Sans MS"/>
              <a:cs typeface="Comic Sans MS"/>
            </a:endParaRPr>
          </a:p>
        </p:txBody>
      </p:sp>
      <p:sp>
        <p:nvSpPr>
          <p:cNvPr id="3" name="TextBox 2"/>
          <p:cNvSpPr txBox="1"/>
          <p:nvPr/>
        </p:nvSpPr>
        <p:spPr>
          <a:xfrm>
            <a:off x="429996" y="990600"/>
            <a:ext cx="8714004" cy="6001642"/>
          </a:xfrm>
          <a:prstGeom prst="rect">
            <a:avLst/>
          </a:prstGeom>
          <a:noFill/>
        </p:spPr>
        <p:txBody>
          <a:bodyPr wrap="square" rtlCol="0">
            <a:spAutoFit/>
          </a:bodyPr>
          <a:lstStyle/>
          <a:p>
            <a:r>
              <a:rPr lang="en-US" sz="2400" dirty="0" smtClean="0">
                <a:solidFill>
                  <a:srgbClr val="FFFFFF"/>
                </a:solidFill>
                <a:latin typeface="Comic Sans MS"/>
                <a:cs typeface="Comic Sans MS"/>
              </a:rPr>
              <a:t>There is a tremendous need for near real-time statements.</a:t>
            </a:r>
          </a:p>
          <a:p>
            <a:endParaRPr lang="en-US" sz="2400" dirty="0">
              <a:solidFill>
                <a:srgbClr val="FFFFFF"/>
              </a:solidFill>
              <a:latin typeface="Comic Sans MS"/>
              <a:cs typeface="Comic Sans MS"/>
            </a:endParaRPr>
          </a:p>
          <a:p>
            <a:pPr marL="342900" indent="-342900">
              <a:buFont typeface="Arial"/>
              <a:buChar char="•"/>
            </a:pPr>
            <a:r>
              <a:rPr lang="en-US" sz="2400" dirty="0" smtClean="0">
                <a:solidFill>
                  <a:srgbClr val="FFFFFF"/>
                </a:solidFill>
                <a:latin typeface="Comic Sans MS"/>
                <a:cs typeface="Comic Sans MS"/>
              </a:rPr>
              <a:t>It is always helpful to have a model run with the best forcings available, including observed SSTs.  </a:t>
            </a:r>
          </a:p>
          <a:p>
            <a:pPr marL="342900" indent="-342900">
              <a:buFont typeface="Arial"/>
              <a:buChar char="•"/>
            </a:pPr>
            <a:r>
              <a:rPr lang="en-US" sz="2400" dirty="0" smtClean="0">
                <a:solidFill>
                  <a:srgbClr val="FFFFFF"/>
                </a:solidFill>
                <a:latin typeface="Comic Sans MS"/>
                <a:cs typeface="Comic Sans MS"/>
              </a:rPr>
              <a:t>But then a fairly standard practice should be to make a run with climatological SSTs.</a:t>
            </a:r>
          </a:p>
          <a:p>
            <a:pPr marL="342900" indent="-342900">
              <a:buFont typeface="Arial"/>
              <a:buChar char="•"/>
            </a:pPr>
            <a:r>
              <a:rPr lang="en-US" sz="2400" dirty="0" smtClean="0">
                <a:solidFill>
                  <a:srgbClr val="FFFF00"/>
                </a:solidFill>
                <a:latin typeface="Comic Sans MS"/>
                <a:cs typeface="Comic Sans MS"/>
              </a:rPr>
              <a:t>Recognize that an 1981-2010 </a:t>
            </a:r>
            <a:r>
              <a:rPr lang="en-US" sz="2400" dirty="0" err="1" smtClean="0">
                <a:solidFill>
                  <a:srgbClr val="FFFF00"/>
                </a:solidFill>
                <a:latin typeface="Comic Sans MS"/>
                <a:cs typeface="Comic Sans MS"/>
              </a:rPr>
              <a:t>climo</a:t>
            </a:r>
            <a:r>
              <a:rPr lang="en-US" sz="2400" dirty="0" smtClean="0">
                <a:solidFill>
                  <a:srgbClr val="FFFF00"/>
                </a:solidFill>
                <a:latin typeface="Comic Sans MS"/>
                <a:cs typeface="Comic Sans MS"/>
              </a:rPr>
              <a:t> has considerable warming built in.</a:t>
            </a:r>
          </a:p>
          <a:p>
            <a:pPr marL="342900" indent="-342900">
              <a:buFont typeface="Arial"/>
              <a:buChar char="•"/>
            </a:pPr>
            <a:r>
              <a:rPr lang="en-US" sz="2400" dirty="0" smtClean="0">
                <a:solidFill>
                  <a:srgbClr val="FFFFFF"/>
                </a:solidFill>
                <a:latin typeface="Comic Sans MS"/>
                <a:cs typeface="Comic Sans MS"/>
              </a:rPr>
              <a:t>Recognize that human-induced climate change is operating on 20 year time scales and longer.</a:t>
            </a:r>
          </a:p>
          <a:p>
            <a:pPr marL="342900" indent="-342900">
              <a:buFont typeface="Arial"/>
              <a:buChar char="•"/>
            </a:pPr>
            <a:r>
              <a:rPr lang="en-US" sz="2400" dirty="0" smtClean="0">
                <a:solidFill>
                  <a:srgbClr val="FFFFFF"/>
                </a:solidFill>
                <a:latin typeface="Comic Sans MS"/>
                <a:cs typeface="Comic Sans MS"/>
              </a:rPr>
              <a:t>The main memory is in the ocean: OHC, and one should not be fooled or distracted by short-term perturbations.</a:t>
            </a:r>
          </a:p>
          <a:p>
            <a:pPr marL="342900" indent="-342900">
              <a:buFont typeface="Arial"/>
              <a:buChar char="•"/>
            </a:pPr>
            <a:r>
              <a:rPr lang="en-US" sz="2400" dirty="0" smtClean="0">
                <a:solidFill>
                  <a:srgbClr val="FFFFFF"/>
                </a:solidFill>
                <a:latin typeface="Comic Sans MS"/>
                <a:cs typeface="Comic Sans MS"/>
              </a:rPr>
              <a:t>Formulate answerable questions</a:t>
            </a:r>
          </a:p>
          <a:p>
            <a:pPr marL="342900" indent="-342900">
              <a:buFont typeface="Arial"/>
              <a:buChar char="•"/>
            </a:pPr>
            <a:r>
              <a:rPr lang="en-US" sz="2400" dirty="0" smtClean="0">
                <a:solidFill>
                  <a:srgbClr val="FFFFFF"/>
                </a:solidFill>
                <a:latin typeface="Comic Sans MS"/>
                <a:cs typeface="Comic Sans MS"/>
              </a:rPr>
              <a:t>Recognize the chaotic character of the atmosphere so that questions on dynamics are poorly posed.</a:t>
            </a:r>
          </a:p>
          <a:p>
            <a:pPr marL="342900" indent="-342900">
              <a:buFont typeface="Arial"/>
              <a:buChar char="•"/>
            </a:pPr>
            <a:endParaRPr lang="en-US" sz="2400" dirty="0">
              <a:solidFill>
                <a:srgbClr val="FFFFFF"/>
              </a:solidFill>
              <a:latin typeface="Comic Sans MS"/>
              <a:cs typeface="Comic Sans MS"/>
            </a:endParaRPr>
          </a:p>
        </p:txBody>
      </p:sp>
    </p:spTree>
    <p:extLst>
      <p:ext uri="{BB962C8B-B14F-4D97-AF65-F5344CB8AC3E}">
        <p14:creationId xmlns:p14="http://schemas.microsoft.com/office/powerpoint/2010/main" val="817367055"/>
      </p:ext>
    </p:extLst>
  </p:cSld>
  <p:clrMapOvr>
    <a:masterClrMapping/>
  </p:clrMapOvr>
  <mc:AlternateContent xmlns:mc="http://schemas.openxmlformats.org/markup-compatibility/2006" xmlns:p14="http://schemas.microsoft.com/office/powerpoint/2010/main">
    <mc:Choice Requires="p14">
      <p:transition spd="slow" p14:dur="1200">
        <p14:doors dir="vert"/>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7915" y="279656"/>
            <a:ext cx="7772400" cy="879475"/>
          </a:xfrm>
          <a:effectLst>
            <a:outerShdw blurRad="50800" dist="50800" dir="5400000" algn="ctr" rotWithShape="0">
              <a:schemeClr val="tx1"/>
            </a:outerShdw>
          </a:effectLst>
        </p:spPr>
        <p:txBody>
          <a:bodyPr/>
          <a:lstStyle/>
          <a:p>
            <a:pPr>
              <a:defRPr/>
            </a:pPr>
            <a:r>
              <a:rPr lang="en-US" sz="4400" b="1" dirty="0" smtClean="0">
                <a:solidFill>
                  <a:srgbClr val="FF0000"/>
                </a:solidFill>
                <a:latin typeface="Comic Sans MS" pitchFamily="66" charset="0"/>
              </a:rPr>
              <a:t>Attribution of extremes</a:t>
            </a:r>
            <a:endParaRPr lang="en-US" sz="4400" b="1" dirty="0">
              <a:solidFill>
                <a:srgbClr val="FF0000"/>
              </a:solidFill>
              <a:latin typeface="Comic Sans MS" pitchFamily="66" charset="0"/>
            </a:endParaRPr>
          </a:p>
        </p:txBody>
      </p:sp>
      <p:sp>
        <p:nvSpPr>
          <p:cNvPr id="3" name="Content Placeholder 2"/>
          <p:cNvSpPr>
            <a:spLocks noGrp="1"/>
          </p:cNvSpPr>
          <p:nvPr>
            <p:ph idx="1"/>
          </p:nvPr>
        </p:nvSpPr>
        <p:spPr>
          <a:xfrm>
            <a:off x="456940" y="1562594"/>
            <a:ext cx="8419045" cy="4176054"/>
          </a:xfrm>
          <a:effectLst>
            <a:outerShdw blurRad="50800" dist="50800" dir="5400000" algn="ctr" rotWithShape="0">
              <a:schemeClr val="tx1"/>
            </a:outerShdw>
          </a:effectLst>
        </p:spPr>
        <p:txBody>
          <a:bodyPr>
            <a:normAutofit fontScale="92500" lnSpcReduction="20000"/>
          </a:bodyPr>
          <a:lstStyle/>
          <a:p>
            <a:pPr marL="350838" indent="-350838">
              <a:lnSpc>
                <a:spcPct val="120000"/>
              </a:lnSpc>
              <a:buFontTx/>
              <a:buNone/>
              <a:defRPr/>
            </a:pPr>
            <a:r>
              <a:rPr lang="en-US" sz="3800" dirty="0" smtClean="0">
                <a:solidFill>
                  <a:schemeClr val="bg1"/>
                </a:solidFill>
                <a:latin typeface="Comic Sans MS" pitchFamily="66" charset="0"/>
              </a:rPr>
              <a:t>While it we can not say that these events were due to global warming (poorly posed question), </a:t>
            </a:r>
          </a:p>
          <a:p>
            <a:pPr marL="350838" indent="-350838">
              <a:lnSpc>
                <a:spcPct val="120000"/>
              </a:lnSpc>
              <a:buFontTx/>
              <a:buNone/>
              <a:defRPr/>
            </a:pPr>
            <a:endParaRPr lang="en-US" sz="3800" dirty="0" smtClean="0">
              <a:solidFill>
                <a:schemeClr val="bg1"/>
              </a:solidFill>
              <a:latin typeface="Comic Sans MS" pitchFamily="66" charset="0"/>
            </a:endParaRPr>
          </a:p>
          <a:p>
            <a:pPr marL="350838" indent="-350838">
              <a:lnSpc>
                <a:spcPct val="120000"/>
              </a:lnSpc>
              <a:buFontTx/>
              <a:buNone/>
              <a:defRPr/>
            </a:pPr>
            <a:r>
              <a:rPr lang="en-US" sz="3800" dirty="0" smtClean="0">
                <a:solidFill>
                  <a:schemeClr val="bg1"/>
                </a:solidFill>
                <a:latin typeface="Comic Sans MS" pitchFamily="66" charset="0"/>
              </a:rPr>
              <a:t>it is </a:t>
            </a:r>
            <a:r>
              <a:rPr lang="en-US" sz="3800" b="1" dirty="0" smtClean="0">
                <a:solidFill>
                  <a:srgbClr val="FFFF00"/>
                </a:solidFill>
                <a:effectLst>
                  <a:outerShdw blurRad="38100" dist="38100" dir="2700000" algn="tl">
                    <a:srgbClr val="000000">
                      <a:alpha val="43137"/>
                    </a:srgbClr>
                  </a:outerShdw>
                </a:effectLst>
                <a:latin typeface="Comic Sans MS" pitchFamily="66" charset="0"/>
              </a:rPr>
              <a:t>highly likely </a:t>
            </a:r>
            <a:r>
              <a:rPr lang="en-US" sz="3800" dirty="0" smtClean="0">
                <a:solidFill>
                  <a:schemeClr val="bg1"/>
                </a:solidFill>
                <a:latin typeface="Comic Sans MS" pitchFamily="66" charset="0"/>
              </a:rPr>
              <a:t>that they would not have had such extreme impacts without </a:t>
            </a:r>
            <a:r>
              <a:rPr lang="en-US" sz="3700" dirty="0" smtClean="0">
                <a:solidFill>
                  <a:schemeClr val="bg1"/>
                </a:solidFill>
                <a:latin typeface="Comic Sans MS" pitchFamily="66" charset="0"/>
              </a:rPr>
              <a:t>global warming</a:t>
            </a:r>
            <a:r>
              <a:rPr lang="en-US" sz="3300" dirty="0" smtClean="0">
                <a:solidFill>
                  <a:schemeClr val="bg1"/>
                </a:solidFill>
                <a:latin typeface="Comic Sans MS" pitchFamily="66" charset="0"/>
              </a:rPr>
              <a:t>!</a:t>
            </a:r>
            <a:endParaRPr lang="en-US" sz="3300" dirty="0" smtClean="0">
              <a:latin typeface="Comic Sans MS" pitchFamily="66" charset="0"/>
            </a:endParaRPr>
          </a:p>
        </p:txBody>
      </p:sp>
    </p:spTree>
  </p:cSld>
  <p:clrMapOvr>
    <a:masterClrMapping/>
  </p:clrMapOvr>
  <p:transition xmlns:p14="http://schemas.microsoft.com/office/powerpoint/2010/main">
    <p:newsflash/>
  </p:transition>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06-08 at 8.47.52 PM.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609600"/>
            <a:ext cx="9144000" cy="5181600"/>
          </a:xfrm>
          <a:prstGeom prst="rect">
            <a:avLst/>
          </a:prstGeom>
        </p:spPr>
      </p:pic>
    </p:spTree>
    <p:extLst>
      <p:ext uri="{BB962C8B-B14F-4D97-AF65-F5344CB8AC3E}">
        <p14:creationId xmlns:p14="http://schemas.microsoft.com/office/powerpoint/2010/main" val="592053451"/>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effectLst>
            <a:outerShdw blurRad="50800" dist="38100" dir="2700000">
              <a:srgbClr val="000000">
                <a:alpha val="43000"/>
              </a:srgbClr>
            </a:outerShdw>
          </a:effectLst>
        </p:spPr>
        <p:txBody>
          <a:bodyPr/>
          <a:lstStyle/>
          <a:p>
            <a:r>
              <a:rPr lang="en-US" dirty="0" smtClean="0">
                <a:effectLst>
                  <a:outerShdw blurRad="50800" dist="38100" dir="2700000" algn="tl" rotWithShape="0">
                    <a:srgbClr val="000000"/>
                  </a:outerShdw>
                </a:effectLst>
                <a:latin typeface="Comic Sans MS"/>
                <a:cs typeface="Comic Sans MS"/>
              </a:rPr>
              <a:t>What are expectations for climate events?</a:t>
            </a:r>
            <a:endParaRPr lang="en-US" dirty="0">
              <a:effectLst>
                <a:outerShdw blurRad="50800" dist="38100" dir="2700000" algn="tl" rotWithShape="0">
                  <a:srgbClr val="000000"/>
                </a:outerShdw>
              </a:effectLst>
              <a:latin typeface="Comic Sans MS"/>
              <a:cs typeface="Comic Sans MS"/>
            </a:endParaRPr>
          </a:p>
        </p:txBody>
      </p:sp>
      <p:sp>
        <p:nvSpPr>
          <p:cNvPr id="4" name="TextBox 3"/>
          <p:cNvSpPr txBox="1"/>
          <p:nvPr/>
        </p:nvSpPr>
        <p:spPr>
          <a:xfrm>
            <a:off x="533400" y="1981200"/>
            <a:ext cx="7696200" cy="4154983"/>
          </a:xfrm>
          <a:prstGeom prst="rect">
            <a:avLst/>
          </a:prstGeom>
          <a:noFill/>
        </p:spPr>
        <p:txBody>
          <a:bodyPr wrap="square" rtlCol="0">
            <a:spAutoFit/>
          </a:bodyPr>
          <a:lstStyle/>
          <a:p>
            <a:r>
              <a:rPr lang="en-US" sz="2400" b="1" dirty="0" smtClean="0">
                <a:solidFill>
                  <a:schemeClr val="bg1"/>
                </a:solidFill>
                <a:latin typeface="Comic Sans MS"/>
                <a:cs typeface="Comic Sans MS"/>
              </a:rPr>
              <a:t>Changes in atmospheric circulation with climate change are small and require a very large ensemble to identify.</a:t>
            </a:r>
          </a:p>
          <a:p>
            <a:endParaRPr lang="en-US" sz="2400" b="1" dirty="0">
              <a:solidFill>
                <a:schemeClr val="bg1"/>
              </a:solidFill>
              <a:latin typeface="Comic Sans MS"/>
              <a:cs typeface="Comic Sans MS"/>
            </a:endParaRPr>
          </a:p>
          <a:p>
            <a:r>
              <a:rPr lang="en-US" sz="2400" b="1" dirty="0" smtClean="0">
                <a:solidFill>
                  <a:schemeClr val="bg1"/>
                </a:solidFill>
                <a:latin typeface="Comic Sans MS"/>
                <a:cs typeface="Comic Sans MS"/>
              </a:rPr>
              <a:t>In any event the </a:t>
            </a:r>
            <a:r>
              <a:rPr lang="en-US" sz="2400" b="1" dirty="0" smtClean="0">
                <a:solidFill>
                  <a:schemeClr val="accent1">
                    <a:lumMod val="60000"/>
                    <a:lumOff val="40000"/>
                  </a:schemeClr>
                </a:solidFill>
                <a:latin typeface="Comic Sans MS"/>
                <a:cs typeface="Comic Sans MS"/>
              </a:rPr>
              <a:t>individual character </a:t>
            </a:r>
            <a:r>
              <a:rPr lang="en-US" sz="2400" b="1" dirty="0" smtClean="0">
                <a:solidFill>
                  <a:schemeClr val="bg1"/>
                </a:solidFill>
                <a:latin typeface="Comic Sans MS"/>
                <a:cs typeface="Comic Sans MS"/>
              </a:rPr>
              <a:t>of the weather phenomenon </a:t>
            </a:r>
            <a:r>
              <a:rPr lang="en-US" sz="2400" b="1" dirty="0" smtClean="0">
                <a:solidFill>
                  <a:srgbClr val="FFFF00"/>
                </a:solidFill>
                <a:latin typeface="Comic Sans MS"/>
                <a:cs typeface="Comic Sans MS"/>
              </a:rPr>
              <a:t>always</a:t>
            </a:r>
            <a:r>
              <a:rPr lang="en-US" sz="2400" b="1" dirty="0" smtClean="0">
                <a:solidFill>
                  <a:schemeClr val="bg1"/>
                </a:solidFill>
                <a:latin typeface="Comic Sans MS"/>
                <a:cs typeface="Comic Sans MS"/>
              </a:rPr>
              <a:t> outweighs any climate signal.  </a:t>
            </a:r>
          </a:p>
          <a:p>
            <a:endParaRPr lang="en-US" sz="2400" b="1" dirty="0">
              <a:solidFill>
                <a:schemeClr val="bg1"/>
              </a:solidFill>
              <a:latin typeface="Comic Sans MS"/>
              <a:cs typeface="Comic Sans MS"/>
            </a:endParaRPr>
          </a:p>
          <a:p>
            <a:r>
              <a:rPr lang="en-US" sz="2400" b="1" dirty="0" smtClean="0">
                <a:solidFill>
                  <a:schemeClr val="bg1"/>
                </a:solidFill>
                <a:latin typeface="Comic Sans MS"/>
                <a:cs typeface="Comic Sans MS"/>
              </a:rPr>
              <a:t>Studies aiming to attribute events always conclude that “natural variability” dominates.</a:t>
            </a:r>
          </a:p>
          <a:p>
            <a:r>
              <a:rPr lang="en-US" dirty="0" smtClean="0">
                <a:solidFill>
                  <a:schemeClr val="bg1"/>
                </a:solidFill>
                <a:latin typeface="Comic Sans MS"/>
                <a:cs typeface="Comic Sans MS"/>
              </a:rPr>
              <a:t>			(they should!)</a:t>
            </a:r>
            <a:endParaRPr lang="en-US" dirty="0">
              <a:solidFill>
                <a:schemeClr val="bg1"/>
              </a:solidFill>
              <a:latin typeface="Comic Sans MS"/>
              <a:cs typeface="Comic Sans MS"/>
            </a:endParaRPr>
          </a:p>
        </p:txBody>
      </p:sp>
    </p:spTree>
    <p:extLst>
      <p:ext uri="{BB962C8B-B14F-4D97-AF65-F5344CB8AC3E}">
        <p14:creationId xmlns:p14="http://schemas.microsoft.com/office/powerpoint/2010/main" val="3630911565"/>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effectLst>
            <a:outerShdw blurRad="50800" dist="38100" dir="2700000">
              <a:srgbClr val="000000">
                <a:alpha val="43000"/>
              </a:srgbClr>
            </a:outerShdw>
          </a:effectLst>
        </p:spPr>
        <p:txBody>
          <a:bodyPr/>
          <a:lstStyle/>
          <a:p>
            <a:r>
              <a:rPr lang="en-US" dirty="0" smtClean="0">
                <a:effectLst>
                  <a:outerShdw blurRad="50800" dist="38100" dir="2700000" algn="tl" rotWithShape="0">
                    <a:srgbClr val="000000"/>
                  </a:outerShdw>
                </a:effectLst>
                <a:latin typeface="Comic Sans MS"/>
                <a:cs typeface="Comic Sans MS"/>
              </a:rPr>
              <a:t>What are expectations for climate events?</a:t>
            </a:r>
            <a:endParaRPr lang="en-US" dirty="0">
              <a:effectLst>
                <a:outerShdw blurRad="50800" dist="38100" dir="2700000" algn="tl" rotWithShape="0">
                  <a:srgbClr val="000000"/>
                </a:outerShdw>
              </a:effectLst>
              <a:latin typeface="Comic Sans MS"/>
              <a:cs typeface="Comic Sans MS"/>
            </a:endParaRPr>
          </a:p>
        </p:txBody>
      </p:sp>
      <p:sp>
        <p:nvSpPr>
          <p:cNvPr id="3" name="TextBox 2"/>
          <p:cNvSpPr txBox="1"/>
          <p:nvPr/>
        </p:nvSpPr>
        <p:spPr>
          <a:xfrm>
            <a:off x="457200" y="2895600"/>
            <a:ext cx="7848600" cy="3046988"/>
          </a:xfrm>
          <a:prstGeom prst="rect">
            <a:avLst/>
          </a:prstGeom>
          <a:noFill/>
        </p:spPr>
        <p:txBody>
          <a:bodyPr wrap="square" rtlCol="0">
            <a:spAutoFit/>
          </a:bodyPr>
          <a:lstStyle/>
          <a:p>
            <a:r>
              <a:rPr lang="en-US" sz="2400" b="1" dirty="0" smtClean="0">
                <a:solidFill>
                  <a:schemeClr val="bg1"/>
                </a:solidFill>
                <a:latin typeface="Comic Sans MS"/>
                <a:cs typeface="Comic Sans MS"/>
              </a:rPr>
              <a:t>It is </a:t>
            </a:r>
            <a:r>
              <a:rPr lang="en-US" sz="2400" b="1" dirty="0">
                <a:solidFill>
                  <a:schemeClr val="bg1"/>
                </a:solidFill>
                <a:latin typeface="Comic Sans MS"/>
                <a:cs typeface="Comic Sans MS"/>
              </a:rPr>
              <a:t>more useful to regard the extreme circulation regime or weather event as being largely unaffected by climate change, and </a:t>
            </a:r>
            <a:r>
              <a:rPr lang="en-US" sz="2400" b="1" dirty="0" smtClean="0">
                <a:solidFill>
                  <a:schemeClr val="bg1"/>
                </a:solidFill>
                <a:latin typeface="Comic Sans MS"/>
                <a:cs typeface="Comic Sans MS"/>
              </a:rPr>
              <a:t>instead ask </a:t>
            </a:r>
            <a:r>
              <a:rPr lang="en-US" sz="2400" b="1" dirty="0">
                <a:solidFill>
                  <a:schemeClr val="bg1"/>
                </a:solidFill>
                <a:latin typeface="Comic Sans MS"/>
                <a:cs typeface="Comic Sans MS"/>
              </a:rPr>
              <a:t>the question of whether the </a:t>
            </a:r>
            <a:r>
              <a:rPr lang="en-US" sz="2400" b="1" dirty="0">
                <a:solidFill>
                  <a:srgbClr val="FFFF00"/>
                </a:solidFill>
                <a:latin typeface="Comic Sans MS"/>
                <a:cs typeface="Comic Sans MS"/>
              </a:rPr>
              <a:t>impact </a:t>
            </a:r>
            <a:r>
              <a:rPr lang="en-US" sz="2400" b="1" dirty="0">
                <a:solidFill>
                  <a:schemeClr val="bg1"/>
                </a:solidFill>
                <a:latin typeface="Comic Sans MS"/>
                <a:cs typeface="Comic Sans MS"/>
              </a:rPr>
              <a:t>of the particular event was affected by known changes in the </a:t>
            </a:r>
            <a:r>
              <a:rPr lang="en-US" sz="2400" b="1" dirty="0" smtClean="0">
                <a:solidFill>
                  <a:schemeClr val="bg1"/>
                </a:solidFill>
                <a:latin typeface="Comic Sans MS"/>
                <a:cs typeface="Comic Sans MS"/>
              </a:rPr>
              <a:t>environment: </a:t>
            </a:r>
          </a:p>
          <a:p>
            <a:r>
              <a:rPr lang="en-US" sz="2400" b="1" dirty="0">
                <a:solidFill>
                  <a:schemeClr val="bg1"/>
                </a:solidFill>
                <a:latin typeface="Comic Sans MS"/>
                <a:cs typeface="Comic Sans MS"/>
              </a:rPr>
              <a:t>	</a:t>
            </a:r>
            <a:r>
              <a:rPr lang="en-US" sz="2400" b="1" dirty="0" smtClean="0">
                <a:solidFill>
                  <a:schemeClr val="bg1"/>
                </a:solidFill>
                <a:latin typeface="Comic Sans MS"/>
                <a:cs typeface="Comic Sans MS"/>
              </a:rPr>
              <a:t>the climate </a:t>
            </a:r>
            <a:r>
              <a:rPr lang="en-US" sz="2400" b="1" dirty="0">
                <a:solidFill>
                  <a:schemeClr val="bg1"/>
                </a:solidFill>
                <a:latin typeface="Comic Sans MS"/>
                <a:cs typeface="Comic Sans MS"/>
              </a:rPr>
              <a:t>system's </a:t>
            </a:r>
            <a:r>
              <a:rPr lang="en-US" sz="2400" b="1" dirty="0">
                <a:solidFill>
                  <a:srgbClr val="FFFF00"/>
                </a:solidFill>
                <a:latin typeface="Comic Sans MS"/>
                <a:cs typeface="Comic Sans MS"/>
              </a:rPr>
              <a:t>thermodynamic </a:t>
            </a:r>
            <a:r>
              <a:rPr lang="en-US" sz="2400" b="1" dirty="0">
                <a:solidFill>
                  <a:schemeClr val="bg1"/>
                </a:solidFill>
                <a:latin typeface="Comic Sans MS"/>
                <a:cs typeface="Comic Sans MS"/>
              </a:rPr>
              <a:t>state </a:t>
            </a:r>
            <a:endParaRPr lang="en-US" sz="2400" b="1" dirty="0" smtClean="0">
              <a:solidFill>
                <a:schemeClr val="bg1"/>
              </a:solidFill>
              <a:latin typeface="Comic Sans MS"/>
              <a:cs typeface="Comic Sans MS"/>
            </a:endParaRPr>
          </a:p>
          <a:p>
            <a:r>
              <a:rPr lang="en-US" sz="2400" b="1" dirty="0">
                <a:solidFill>
                  <a:schemeClr val="bg1"/>
                </a:solidFill>
                <a:latin typeface="Comic Sans MS"/>
                <a:cs typeface="Comic Sans MS"/>
              </a:rPr>
              <a:t>	</a:t>
            </a:r>
            <a:r>
              <a:rPr lang="en-US" sz="2400" b="1" dirty="0" smtClean="0">
                <a:solidFill>
                  <a:schemeClr val="bg1"/>
                </a:solidFill>
                <a:latin typeface="Comic Sans MS"/>
                <a:cs typeface="Comic Sans MS"/>
              </a:rPr>
              <a:t>in </a:t>
            </a:r>
            <a:r>
              <a:rPr lang="en-US" sz="2400" b="1" dirty="0">
                <a:solidFill>
                  <a:schemeClr val="bg1"/>
                </a:solidFill>
                <a:latin typeface="Comic Sans MS"/>
                <a:cs typeface="Comic Sans MS"/>
              </a:rPr>
              <a:t>which there is more confidence.</a:t>
            </a:r>
            <a:r>
              <a:rPr lang="en-US" sz="2400" dirty="0">
                <a:solidFill>
                  <a:schemeClr val="bg1"/>
                </a:solidFill>
                <a:latin typeface="Comic Sans MS"/>
                <a:cs typeface="Comic Sans MS"/>
              </a:rPr>
              <a:t> </a:t>
            </a:r>
          </a:p>
        </p:txBody>
      </p:sp>
      <p:sp>
        <p:nvSpPr>
          <p:cNvPr id="4" name="TextBox 3"/>
          <p:cNvSpPr txBox="1"/>
          <p:nvPr/>
        </p:nvSpPr>
        <p:spPr>
          <a:xfrm>
            <a:off x="457200" y="1828800"/>
            <a:ext cx="7848600" cy="830997"/>
          </a:xfrm>
          <a:prstGeom prst="rect">
            <a:avLst/>
          </a:prstGeom>
          <a:noFill/>
        </p:spPr>
        <p:txBody>
          <a:bodyPr wrap="square" rtlCol="0">
            <a:spAutoFit/>
          </a:bodyPr>
          <a:lstStyle/>
          <a:p>
            <a:r>
              <a:rPr lang="en-US" sz="2400" b="1" dirty="0" smtClean="0">
                <a:solidFill>
                  <a:schemeClr val="bg1"/>
                </a:solidFill>
                <a:latin typeface="Comic Sans MS"/>
                <a:cs typeface="Comic Sans MS"/>
              </a:rPr>
              <a:t>Essential to distinguish between small noisy chaotic unpredictable </a:t>
            </a:r>
            <a:r>
              <a:rPr lang="en-US" sz="2400" b="1" dirty="0" smtClean="0">
                <a:solidFill>
                  <a:srgbClr val="FFFF00"/>
                </a:solidFill>
                <a:latin typeface="Comic Sans MS"/>
                <a:cs typeface="Comic Sans MS"/>
              </a:rPr>
              <a:t>dynamics</a:t>
            </a:r>
            <a:r>
              <a:rPr lang="en-US" sz="2400" b="1" dirty="0" smtClean="0">
                <a:solidFill>
                  <a:schemeClr val="bg1"/>
                </a:solidFill>
                <a:latin typeface="Comic Sans MS"/>
                <a:cs typeface="Comic Sans MS"/>
              </a:rPr>
              <a:t> </a:t>
            </a:r>
            <a:r>
              <a:rPr lang="en-US" sz="2400" b="1" dirty="0" err="1" smtClean="0">
                <a:solidFill>
                  <a:schemeClr val="bg1"/>
                </a:solidFill>
                <a:latin typeface="Comic Sans MS"/>
                <a:cs typeface="Comic Sans MS"/>
              </a:rPr>
              <a:t>vs</a:t>
            </a:r>
            <a:r>
              <a:rPr lang="en-US" sz="2400" b="1" dirty="0" smtClean="0">
                <a:solidFill>
                  <a:schemeClr val="bg1"/>
                </a:solidFill>
                <a:latin typeface="Comic Sans MS"/>
                <a:cs typeface="Comic Sans MS"/>
              </a:rPr>
              <a:t> </a:t>
            </a:r>
            <a:r>
              <a:rPr lang="en-US" sz="2400" b="1" dirty="0" smtClean="0">
                <a:solidFill>
                  <a:srgbClr val="FFFF00"/>
                </a:solidFill>
                <a:latin typeface="Comic Sans MS"/>
                <a:cs typeface="Comic Sans MS"/>
              </a:rPr>
              <a:t>thermodynamic</a:t>
            </a:r>
            <a:r>
              <a:rPr lang="en-US" sz="2400" b="1" dirty="0" smtClean="0">
                <a:solidFill>
                  <a:schemeClr val="bg1"/>
                </a:solidFill>
                <a:latin typeface="Comic Sans MS"/>
                <a:cs typeface="Comic Sans MS"/>
              </a:rPr>
              <a:t> effects.</a:t>
            </a:r>
            <a:endParaRPr lang="en-US" sz="2400" dirty="0">
              <a:solidFill>
                <a:schemeClr val="bg1"/>
              </a:solidFill>
              <a:latin typeface="Comic Sans MS"/>
              <a:cs typeface="Comic Sans MS"/>
            </a:endParaRPr>
          </a:p>
        </p:txBody>
      </p:sp>
    </p:spTree>
    <p:extLst>
      <p:ext uri="{BB962C8B-B14F-4D97-AF65-F5344CB8AC3E}">
        <p14:creationId xmlns:p14="http://schemas.microsoft.com/office/powerpoint/2010/main" val="2514902721"/>
      </p:ext>
    </p:extLst>
  </p:cSld>
  <p:clrMapOvr>
    <a:masterClrMapping/>
  </p:clrMapOvr>
  <p:transition xmlns:p14="http://schemas.microsoft.com/office/powerpoint/2010/main" spd="slow">
    <p:wipe dir="r"/>
  </p:transitio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effectLst>
            <a:outerShdw blurRad="50800" dist="38100" dir="2700000">
              <a:srgbClr val="000000">
                <a:alpha val="43000"/>
              </a:srgbClr>
            </a:outerShdw>
          </a:effectLst>
        </p:spPr>
        <p:txBody>
          <a:bodyPr/>
          <a:lstStyle/>
          <a:p>
            <a:r>
              <a:rPr lang="en-US" dirty="0" smtClean="0">
                <a:latin typeface="Comic Sans MS"/>
                <a:cs typeface="Comic Sans MS"/>
              </a:rPr>
              <a:t>Dynamics </a:t>
            </a:r>
            <a:r>
              <a:rPr lang="en-US" dirty="0" err="1" smtClean="0">
                <a:latin typeface="Comic Sans MS"/>
                <a:cs typeface="Comic Sans MS"/>
              </a:rPr>
              <a:t>vs</a:t>
            </a:r>
            <a:r>
              <a:rPr lang="en-US" dirty="0" smtClean="0">
                <a:latin typeface="Comic Sans MS"/>
                <a:cs typeface="Comic Sans MS"/>
              </a:rPr>
              <a:t> thermodynamics</a:t>
            </a:r>
            <a:endParaRPr lang="en-US" dirty="0">
              <a:latin typeface="Comic Sans MS"/>
              <a:cs typeface="Comic Sans MS"/>
            </a:endParaRPr>
          </a:p>
        </p:txBody>
      </p:sp>
      <p:sp>
        <p:nvSpPr>
          <p:cNvPr id="3" name="TextBox 2"/>
          <p:cNvSpPr txBox="1"/>
          <p:nvPr/>
        </p:nvSpPr>
        <p:spPr>
          <a:xfrm>
            <a:off x="838200" y="1828800"/>
            <a:ext cx="3352800" cy="1631216"/>
          </a:xfrm>
          <a:prstGeom prst="rect">
            <a:avLst/>
          </a:prstGeom>
          <a:noFill/>
          <a:ln w="38100" cmpd="sng">
            <a:solidFill>
              <a:srgbClr val="FF6600"/>
            </a:solidFill>
          </a:ln>
        </p:spPr>
        <p:txBody>
          <a:bodyPr wrap="square" rtlCol="0">
            <a:spAutoFit/>
          </a:bodyPr>
          <a:lstStyle/>
          <a:p>
            <a:r>
              <a:rPr lang="en-US" sz="2000" b="1" dirty="0" smtClean="0">
                <a:solidFill>
                  <a:srgbClr val="FFFF00"/>
                </a:solidFill>
                <a:latin typeface="Comic Sans MS"/>
                <a:cs typeface="Comic Sans MS"/>
              </a:rPr>
              <a:t>Phenomena</a:t>
            </a:r>
            <a:r>
              <a:rPr lang="en-US" sz="2000" dirty="0" smtClean="0">
                <a:solidFill>
                  <a:srgbClr val="FFFF00"/>
                </a:solidFill>
                <a:latin typeface="Comic Sans MS"/>
                <a:cs typeface="Comic Sans MS"/>
              </a:rPr>
              <a:t>:</a:t>
            </a:r>
          </a:p>
          <a:p>
            <a:r>
              <a:rPr lang="en-US" sz="2000" dirty="0" smtClean="0">
                <a:solidFill>
                  <a:schemeClr val="bg1"/>
                </a:solidFill>
                <a:latin typeface="Comic Sans MS"/>
                <a:cs typeface="Comic Sans MS"/>
              </a:rPr>
              <a:t>Movement </a:t>
            </a:r>
            <a:endParaRPr lang="en-US" sz="2000" dirty="0">
              <a:solidFill>
                <a:schemeClr val="bg1"/>
              </a:solidFill>
              <a:latin typeface="Comic Sans MS"/>
              <a:cs typeface="Comic Sans MS"/>
            </a:endParaRPr>
          </a:p>
          <a:p>
            <a:r>
              <a:rPr lang="en-US" sz="2000" dirty="0" smtClean="0">
                <a:solidFill>
                  <a:schemeClr val="bg1"/>
                </a:solidFill>
                <a:latin typeface="Comic Sans MS"/>
                <a:cs typeface="Comic Sans MS"/>
              </a:rPr>
              <a:t>Development</a:t>
            </a:r>
          </a:p>
          <a:p>
            <a:r>
              <a:rPr lang="en-US" sz="2000" dirty="0" smtClean="0">
                <a:solidFill>
                  <a:schemeClr val="bg1"/>
                </a:solidFill>
                <a:latin typeface="Comic Sans MS"/>
                <a:cs typeface="Comic Sans MS"/>
              </a:rPr>
              <a:t>Chaotic (unpredictable)</a:t>
            </a:r>
          </a:p>
          <a:p>
            <a:r>
              <a:rPr lang="en-US" sz="2000" dirty="0" smtClean="0">
                <a:solidFill>
                  <a:schemeClr val="bg1"/>
                </a:solidFill>
                <a:latin typeface="Comic Sans MS"/>
                <a:cs typeface="Comic Sans MS"/>
              </a:rPr>
              <a:t>Unique</a:t>
            </a:r>
            <a:endParaRPr lang="en-US" sz="2000" dirty="0">
              <a:solidFill>
                <a:schemeClr val="bg1"/>
              </a:solidFill>
              <a:latin typeface="Comic Sans MS"/>
              <a:cs typeface="Comic Sans MS"/>
            </a:endParaRPr>
          </a:p>
        </p:txBody>
      </p:sp>
      <p:sp>
        <p:nvSpPr>
          <p:cNvPr id="4" name="TextBox 3"/>
          <p:cNvSpPr txBox="1"/>
          <p:nvPr/>
        </p:nvSpPr>
        <p:spPr>
          <a:xfrm>
            <a:off x="4572000" y="1828800"/>
            <a:ext cx="3352800" cy="1631216"/>
          </a:xfrm>
          <a:prstGeom prst="rect">
            <a:avLst/>
          </a:prstGeom>
          <a:noFill/>
          <a:ln w="38100" cmpd="sng">
            <a:solidFill>
              <a:schemeClr val="accent1">
                <a:lumMod val="60000"/>
                <a:lumOff val="40000"/>
              </a:schemeClr>
            </a:solidFill>
          </a:ln>
        </p:spPr>
        <p:txBody>
          <a:bodyPr wrap="square" rtlCol="0">
            <a:spAutoFit/>
          </a:bodyPr>
          <a:lstStyle/>
          <a:p>
            <a:r>
              <a:rPr lang="en-US" sz="2000" b="1" dirty="0" smtClean="0">
                <a:solidFill>
                  <a:srgbClr val="CCFFCC"/>
                </a:solidFill>
                <a:latin typeface="Comic Sans MS"/>
                <a:cs typeface="Comic Sans MS"/>
              </a:rPr>
              <a:t>Environment</a:t>
            </a:r>
            <a:r>
              <a:rPr lang="en-US" sz="2000" dirty="0" smtClean="0">
                <a:solidFill>
                  <a:srgbClr val="CCFFCC"/>
                </a:solidFill>
                <a:latin typeface="Comic Sans MS"/>
                <a:cs typeface="Comic Sans MS"/>
              </a:rPr>
              <a:t>:</a:t>
            </a:r>
          </a:p>
          <a:p>
            <a:r>
              <a:rPr lang="en-US" sz="2000" dirty="0" smtClean="0">
                <a:solidFill>
                  <a:schemeClr val="bg1"/>
                </a:solidFill>
                <a:latin typeface="Comic Sans MS"/>
                <a:cs typeface="Comic Sans MS"/>
              </a:rPr>
              <a:t>Temperature</a:t>
            </a:r>
            <a:endParaRPr lang="en-US" sz="2000" dirty="0">
              <a:solidFill>
                <a:schemeClr val="bg1"/>
              </a:solidFill>
              <a:latin typeface="Comic Sans MS"/>
              <a:cs typeface="Comic Sans MS"/>
            </a:endParaRPr>
          </a:p>
          <a:p>
            <a:r>
              <a:rPr lang="en-US" sz="2000" dirty="0" smtClean="0">
                <a:solidFill>
                  <a:schemeClr val="bg1"/>
                </a:solidFill>
                <a:latin typeface="Comic Sans MS"/>
                <a:cs typeface="Comic Sans MS"/>
              </a:rPr>
              <a:t>Water vapor</a:t>
            </a:r>
          </a:p>
          <a:p>
            <a:r>
              <a:rPr lang="en-US" sz="2000" dirty="0" smtClean="0">
                <a:solidFill>
                  <a:schemeClr val="bg1"/>
                </a:solidFill>
                <a:latin typeface="Comic Sans MS"/>
                <a:cs typeface="Comic Sans MS"/>
              </a:rPr>
              <a:t>Sea level</a:t>
            </a:r>
          </a:p>
          <a:p>
            <a:r>
              <a:rPr lang="en-US" sz="2000" dirty="0" smtClean="0">
                <a:solidFill>
                  <a:schemeClr val="bg1"/>
                </a:solidFill>
                <a:latin typeface="Comic Sans MS"/>
                <a:cs typeface="Comic Sans MS"/>
              </a:rPr>
              <a:t>Robust (predictable)</a:t>
            </a:r>
          </a:p>
        </p:txBody>
      </p:sp>
      <p:sp>
        <p:nvSpPr>
          <p:cNvPr id="5" name="TextBox 4"/>
          <p:cNvSpPr txBox="1"/>
          <p:nvPr/>
        </p:nvSpPr>
        <p:spPr>
          <a:xfrm>
            <a:off x="914400" y="4114800"/>
            <a:ext cx="5774049" cy="1646605"/>
          </a:xfrm>
          <a:prstGeom prst="rect">
            <a:avLst/>
          </a:prstGeom>
          <a:noFill/>
          <a:ln w="38100" cmpd="sng">
            <a:solidFill>
              <a:srgbClr val="47FFD1"/>
            </a:solidFill>
          </a:ln>
        </p:spPr>
        <p:txBody>
          <a:bodyPr wrap="none" rtlCol="0">
            <a:spAutoFit/>
          </a:bodyPr>
          <a:lstStyle/>
          <a:p>
            <a:r>
              <a:rPr lang="en-US" sz="2100" dirty="0" smtClean="0">
                <a:solidFill>
                  <a:srgbClr val="47FFD1"/>
                </a:solidFill>
                <a:latin typeface="Comic Sans MS"/>
                <a:cs typeface="Comic Sans MS"/>
              </a:rPr>
              <a:t>The environment for all storms has changed:</a:t>
            </a:r>
          </a:p>
          <a:p>
            <a:pPr marL="342900" indent="-342900">
              <a:buFont typeface="Arial"/>
              <a:buChar char="•"/>
            </a:pPr>
            <a:r>
              <a:rPr lang="en-US" sz="2000" dirty="0" smtClean="0">
                <a:solidFill>
                  <a:srgbClr val="47FFD1"/>
                </a:solidFill>
                <a:latin typeface="Comic Sans MS"/>
                <a:cs typeface="Comic Sans MS"/>
              </a:rPr>
              <a:t>Warmer by 0.6°C, </a:t>
            </a:r>
          </a:p>
          <a:p>
            <a:pPr marL="342900" indent="-342900">
              <a:buFont typeface="Arial"/>
              <a:buChar char="•"/>
            </a:pPr>
            <a:r>
              <a:rPr lang="en-US" sz="2000" dirty="0">
                <a:solidFill>
                  <a:srgbClr val="47FFD1"/>
                </a:solidFill>
                <a:latin typeface="Comic Sans MS"/>
                <a:cs typeface="Comic Sans MS"/>
              </a:rPr>
              <a:t>M</a:t>
            </a:r>
            <a:r>
              <a:rPr lang="en-US" sz="2000" dirty="0" smtClean="0">
                <a:solidFill>
                  <a:srgbClr val="47FFD1"/>
                </a:solidFill>
                <a:latin typeface="Comic Sans MS"/>
                <a:cs typeface="Comic Sans MS"/>
              </a:rPr>
              <a:t>oister by 5%</a:t>
            </a:r>
          </a:p>
          <a:p>
            <a:pPr marL="342900" indent="-342900">
              <a:buFont typeface="Arial"/>
              <a:buChar char="•"/>
            </a:pPr>
            <a:r>
              <a:rPr lang="en-US" sz="2000" dirty="0" smtClean="0">
                <a:solidFill>
                  <a:srgbClr val="47FFD1"/>
                </a:solidFill>
                <a:latin typeface="Comic Sans MS"/>
                <a:cs typeface="Comic Sans MS"/>
              </a:rPr>
              <a:t>Ocean Heat Content is much higher</a:t>
            </a:r>
          </a:p>
          <a:p>
            <a:pPr marL="342900" indent="-342900">
              <a:buFont typeface="Arial"/>
              <a:buChar char="•"/>
            </a:pPr>
            <a:r>
              <a:rPr lang="en-US" sz="2000" dirty="0" smtClean="0">
                <a:solidFill>
                  <a:srgbClr val="47FFD1"/>
                </a:solidFill>
                <a:latin typeface="Comic Sans MS"/>
                <a:cs typeface="Comic Sans MS"/>
              </a:rPr>
              <a:t>Sea level is higher by 19 cm</a:t>
            </a:r>
            <a:endParaRPr lang="en-US" sz="2000" dirty="0">
              <a:solidFill>
                <a:srgbClr val="47FFD1"/>
              </a:solidFill>
              <a:latin typeface="Comic Sans MS"/>
              <a:cs typeface="Comic Sans MS"/>
            </a:endParaRPr>
          </a:p>
        </p:txBody>
      </p:sp>
      <p:pic>
        <p:nvPicPr>
          <p:cNvPr id="9" name="Picture 8" descr="Fig.5v2_Trenberth_ch.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048250" y="4114800"/>
            <a:ext cx="2098040" cy="1371600"/>
          </a:xfrm>
          <a:prstGeom prst="rect">
            <a:avLst/>
          </a:prstGeom>
        </p:spPr>
      </p:pic>
      <p:pic>
        <p:nvPicPr>
          <p:cNvPr id="11" name="Picture 10" descr="sl_ns_global_23July14.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58731" y="5562600"/>
            <a:ext cx="2085269" cy="914400"/>
          </a:xfrm>
          <a:prstGeom prst="rect">
            <a:avLst/>
          </a:prstGeom>
          <a:solidFill>
            <a:schemeClr val="bg1"/>
          </a:solidFill>
        </p:spPr>
      </p:pic>
      <p:sp>
        <p:nvSpPr>
          <p:cNvPr id="8" name="TextBox 7"/>
          <p:cNvSpPr txBox="1"/>
          <p:nvPr/>
        </p:nvSpPr>
        <p:spPr>
          <a:xfrm>
            <a:off x="685801" y="5943600"/>
            <a:ext cx="5867400" cy="677108"/>
          </a:xfrm>
          <a:prstGeom prst="rect">
            <a:avLst/>
          </a:prstGeom>
          <a:noFill/>
        </p:spPr>
        <p:txBody>
          <a:bodyPr wrap="square" rtlCol="0">
            <a:spAutoFit/>
          </a:bodyPr>
          <a:lstStyle/>
          <a:p>
            <a:r>
              <a:rPr lang="en-US" dirty="0" smtClean="0">
                <a:solidFill>
                  <a:srgbClr val="FF6600"/>
                </a:solidFill>
                <a:latin typeface="Comic Sans MS"/>
                <a:cs typeface="Comic Sans MS"/>
              </a:rPr>
              <a:t>Supported by the huge memory and thermal inertia of the oceans:  </a:t>
            </a:r>
            <a:r>
              <a:rPr lang="en-US" sz="2000" dirty="0" smtClean="0">
                <a:solidFill>
                  <a:srgbClr val="FF6600"/>
                </a:solidFill>
                <a:latin typeface="Comic Sans MS"/>
                <a:cs typeface="Comic Sans MS"/>
              </a:rPr>
              <a:t>Ocean Heat Content</a:t>
            </a:r>
            <a:endParaRPr lang="en-US" dirty="0">
              <a:solidFill>
                <a:srgbClr val="FF6600"/>
              </a:solidFill>
              <a:latin typeface="Comic Sans MS"/>
              <a:cs typeface="Comic Sans MS"/>
            </a:endParaRPr>
          </a:p>
        </p:txBody>
      </p:sp>
    </p:spTree>
    <p:extLst>
      <p:ext uri="{BB962C8B-B14F-4D97-AF65-F5344CB8AC3E}">
        <p14:creationId xmlns:p14="http://schemas.microsoft.com/office/powerpoint/2010/main" val="2987045653"/>
      </p:ext>
    </p:extLst>
  </p:cSld>
  <p:clrMapOvr>
    <a:masterClrMapping/>
  </p:clrMapOvr>
  <p:transition xmlns:p14="http://schemas.microsoft.com/office/powerpoint/2010/main" spd="slow">
    <p:push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7772400" cy="1143000"/>
          </a:xfrm>
          <a:effectLst>
            <a:outerShdw blurRad="50800" dist="38100" dir="2700000">
              <a:srgbClr val="000000">
                <a:alpha val="43000"/>
              </a:srgbClr>
            </a:outerShdw>
          </a:effectLst>
        </p:spPr>
        <p:txBody>
          <a:bodyPr/>
          <a:lstStyle/>
          <a:p>
            <a:r>
              <a:rPr lang="en-US" dirty="0" smtClean="0">
                <a:effectLst>
                  <a:outerShdw blurRad="50800" dist="38100" dir="2700000" algn="tl" rotWithShape="0">
                    <a:srgbClr val="000000"/>
                  </a:outerShdw>
                </a:effectLst>
                <a:latin typeface="Comic Sans MS"/>
                <a:cs typeface="Comic Sans MS"/>
              </a:rPr>
              <a:t>Problems with current practice</a:t>
            </a:r>
            <a:endParaRPr lang="en-US" dirty="0">
              <a:effectLst>
                <a:outerShdw blurRad="50800" dist="38100" dir="2700000" algn="tl" rotWithShape="0">
                  <a:srgbClr val="000000"/>
                </a:outerShdw>
              </a:effectLst>
              <a:latin typeface="Comic Sans MS"/>
              <a:cs typeface="Comic Sans MS"/>
            </a:endParaRPr>
          </a:p>
        </p:txBody>
      </p:sp>
      <p:sp>
        <p:nvSpPr>
          <p:cNvPr id="3" name="TextBox 2"/>
          <p:cNvSpPr txBox="1"/>
          <p:nvPr/>
        </p:nvSpPr>
        <p:spPr>
          <a:xfrm>
            <a:off x="609600" y="1257066"/>
            <a:ext cx="8382000" cy="5632310"/>
          </a:xfrm>
          <a:prstGeom prst="rect">
            <a:avLst/>
          </a:prstGeom>
          <a:noFill/>
        </p:spPr>
        <p:txBody>
          <a:bodyPr wrap="square" rtlCol="0">
            <a:spAutoFit/>
          </a:bodyPr>
          <a:lstStyle/>
          <a:p>
            <a:r>
              <a:rPr lang="en-US" sz="2400" dirty="0" smtClean="0">
                <a:solidFill>
                  <a:schemeClr val="bg1"/>
                </a:solidFill>
                <a:latin typeface="Comic Sans MS"/>
                <a:cs typeface="Comic Sans MS"/>
              </a:rPr>
              <a:t>There have been many misleading and erroneous statements made by several groups concerning the role of humans in extreme climate events.</a:t>
            </a:r>
          </a:p>
          <a:p>
            <a:endParaRPr lang="en-US" sz="2400" dirty="0">
              <a:solidFill>
                <a:schemeClr val="bg1"/>
              </a:solidFill>
              <a:latin typeface="Comic Sans MS"/>
              <a:cs typeface="Comic Sans MS"/>
            </a:endParaRPr>
          </a:p>
          <a:p>
            <a:pPr marL="342900" indent="-342900">
              <a:buFont typeface="Arial"/>
              <a:buChar char="•"/>
            </a:pPr>
            <a:r>
              <a:rPr lang="en-US" sz="2400" dirty="0" smtClean="0">
                <a:solidFill>
                  <a:schemeClr val="bg1"/>
                </a:solidFill>
                <a:latin typeface="Comic Sans MS"/>
                <a:cs typeface="Comic Sans MS"/>
              </a:rPr>
              <a:t>Russian heat wave</a:t>
            </a:r>
          </a:p>
          <a:p>
            <a:pPr marL="342900" indent="-342900">
              <a:buFont typeface="Arial"/>
              <a:buChar char="•"/>
            </a:pPr>
            <a:r>
              <a:rPr lang="en-US" sz="2400" dirty="0" smtClean="0">
                <a:solidFill>
                  <a:schemeClr val="bg1"/>
                </a:solidFill>
                <a:latin typeface="Comic Sans MS"/>
                <a:cs typeface="Comic Sans MS"/>
              </a:rPr>
              <a:t>Boulder floods</a:t>
            </a:r>
          </a:p>
          <a:p>
            <a:pPr marL="342900" indent="-342900">
              <a:buFont typeface="Arial"/>
              <a:buChar char="•"/>
            </a:pPr>
            <a:r>
              <a:rPr lang="en-US" sz="2400" dirty="0" smtClean="0">
                <a:solidFill>
                  <a:schemeClr val="bg1"/>
                </a:solidFill>
                <a:latin typeface="Comic Sans MS"/>
                <a:cs typeface="Comic Sans MS"/>
              </a:rPr>
              <a:t>California drought</a:t>
            </a:r>
          </a:p>
          <a:p>
            <a:endParaRPr lang="en-US" sz="2400" dirty="0">
              <a:solidFill>
                <a:schemeClr val="bg1"/>
              </a:solidFill>
              <a:latin typeface="Comic Sans MS"/>
              <a:cs typeface="Comic Sans MS"/>
            </a:endParaRPr>
          </a:p>
          <a:p>
            <a:r>
              <a:rPr lang="en-US" sz="2400" dirty="0" smtClean="0">
                <a:solidFill>
                  <a:schemeClr val="bg1"/>
                </a:solidFill>
                <a:latin typeface="Comic Sans MS"/>
                <a:cs typeface="Comic Sans MS"/>
              </a:rPr>
              <a:t>And many misleading null statements:</a:t>
            </a:r>
          </a:p>
          <a:p>
            <a:pPr lvl="1"/>
            <a:r>
              <a:rPr lang="en-US" sz="2400" dirty="0" smtClean="0">
                <a:solidFill>
                  <a:srgbClr val="47FFD1"/>
                </a:solidFill>
                <a:latin typeface="Comic Sans MS"/>
                <a:cs typeface="Comic Sans MS"/>
              </a:rPr>
              <a:t>Super storm Sandy</a:t>
            </a:r>
          </a:p>
          <a:p>
            <a:pPr lvl="1"/>
            <a:r>
              <a:rPr lang="en-US" sz="2400" dirty="0" smtClean="0">
                <a:solidFill>
                  <a:srgbClr val="47FFD1"/>
                </a:solidFill>
                <a:latin typeface="Comic Sans MS"/>
                <a:cs typeface="Comic Sans MS"/>
              </a:rPr>
              <a:t>Typhoons, hurricanes, </a:t>
            </a:r>
          </a:p>
          <a:p>
            <a:pPr lvl="1"/>
            <a:r>
              <a:rPr lang="en-US" sz="2400" dirty="0" smtClean="0">
                <a:solidFill>
                  <a:srgbClr val="47FFD1"/>
                </a:solidFill>
                <a:latin typeface="Comic Sans MS"/>
                <a:cs typeface="Comic Sans MS"/>
              </a:rPr>
              <a:t>Snow storms;  </a:t>
            </a:r>
            <a:r>
              <a:rPr lang="en-US" sz="2400" dirty="0" err="1" smtClean="0">
                <a:solidFill>
                  <a:srgbClr val="47FFD1"/>
                </a:solidFill>
                <a:latin typeface="Comic Sans MS"/>
                <a:cs typeface="Comic Sans MS"/>
              </a:rPr>
              <a:t>etc</a:t>
            </a:r>
            <a:endParaRPr lang="en-US" sz="2400" dirty="0" smtClean="0">
              <a:solidFill>
                <a:srgbClr val="47FFD1"/>
              </a:solidFill>
              <a:latin typeface="Comic Sans MS"/>
              <a:cs typeface="Comic Sans MS"/>
            </a:endParaRPr>
          </a:p>
          <a:p>
            <a:endParaRPr lang="en-US" sz="2400" dirty="0" smtClean="0">
              <a:solidFill>
                <a:schemeClr val="bg1"/>
              </a:solidFill>
              <a:latin typeface="Comic Sans MS"/>
              <a:cs typeface="Comic Sans MS"/>
            </a:endParaRPr>
          </a:p>
          <a:p>
            <a:r>
              <a:rPr lang="en-US" sz="2400" dirty="0" smtClean="0">
                <a:solidFill>
                  <a:schemeClr val="bg1"/>
                </a:solidFill>
                <a:latin typeface="Comic Sans MS"/>
                <a:cs typeface="Comic Sans MS"/>
              </a:rPr>
              <a:t>The result has been disastrous for public understanding.  </a:t>
            </a:r>
          </a:p>
          <a:p>
            <a:endParaRPr lang="en-US" sz="2400" dirty="0">
              <a:solidFill>
                <a:schemeClr val="bg1"/>
              </a:solidFill>
              <a:latin typeface="Comic Sans MS"/>
              <a:cs typeface="Comic Sans MS"/>
            </a:endParaRPr>
          </a:p>
        </p:txBody>
      </p:sp>
    </p:spTree>
    <p:extLst>
      <p:ext uri="{BB962C8B-B14F-4D97-AF65-F5344CB8AC3E}">
        <p14:creationId xmlns:p14="http://schemas.microsoft.com/office/powerpoint/2010/main" val="2577727238"/>
      </p:ext>
    </p:extLst>
  </p:cSld>
  <p:clrMapOvr>
    <a:masterClrMapping/>
  </p:clrMapOvr>
  <p:transition xmlns:p14="http://schemas.microsoft.com/office/powerpoint/2010/main" spd="slow">
    <p:push/>
  </p:transitio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7772400" cy="838200"/>
          </a:xfrm>
          <a:effectLst>
            <a:outerShdw blurRad="50800" dist="38100" dir="2700000">
              <a:srgbClr val="000000">
                <a:alpha val="43000"/>
              </a:srgbClr>
            </a:outerShdw>
          </a:effectLst>
        </p:spPr>
        <p:txBody>
          <a:bodyPr/>
          <a:lstStyle/>
          <a:p>
            <a:r>
              <a:rPr lang="en-US" dirty="0" smtClean="0">
                <a:solidFill>
                  <a:srgbClr val="FFFF00"/>
                </a:solidFill>
                <a:effectLst>
                  <a:outerShdw blurRad="50800" dist="38100" dir="2700000">
                    <a:srgbClr val="000000">
                      <a:alpha val="43000"/>
                    </a:srgbClr>
                  </a:outerShdw>
                </a:effectLst>
                <a:latin typeface="Comic Sans MS"/>
                <a:cs typeface="Comic Sans MS"/>
              </a:rPr>
              <a:t>More fruitful scientific questions</a:t>
            </a:r>
            <a:endParaRPr lang="en-US" dirty="0">
              <a:solidFill>
                <a:srgbClr val="FFFF00"/>
              </a:solidFill>
              <a:effectLst>
                <a:outerShdw blurRad="50800" dist="38100" dir="2700000">
                  <a:srgbClr val="000000">
                    <a:alpha val="43000"/>
                  </a:srgbClr>
                </a:outerShdw>
              </a:effectLst>
              <a:latin typeface="Comic Sans MS"/>
              <a:cs typeface="Comic Sans MS"/>
            </a:endParaRPr>
          </a:p>
        </p:txBody>
      </p:sp>
      <p:sp>
        <p:nvSpPr>
          <p:cNvPr id="4" name="TextBox 3"/>
          <p:cNvSpPr txBox="1"/>
          <p:nvPr/>
        </p:nvSpPr>
        <p:spPr>
          <a:xfrm>
            <a:off x="533400" y="762000"/>
            <a:ext cx="7696200" cy="707886"/>
          </a:xfrm>
          <a:prstGeom prst="rect">
            <a:avLst/>
          </a:prstGeom>
          <a:noFill/>
          <a:effectLst>
            <a:outerShdw blurRad="50800" dist="38100" dir="2700000">
              <a:srgbClr val="000000">
                <a:alpha val="43000"/>
              </a:srgbClr>
            </a:outerShdw>
          </a:effectLst>
        </p:spPr>
        <p:txBody>
          <a:bodyPr wrap="square" rtlCol="0">
            <a:spAutoFit/>
          </a:bodyPr>
          <a:lstStyle/>
          <a:p>
            <a:pPr algn="ctr"/>
            <a:r>
              <a:rPr lang="en-US" sz="2000" b="1" dirty="0" smtClean="0">
                <a:solidFill>
                  <a:srgbClr val="FF6600"/>
                </a:solidFill>
                <a:effectLst>
                  <a:outerShdw blurRad="50800" dist="38100" dir="2700000">
                    <a:srgbClr val="000000">
                      <a:alpha val="43000"/>
                    </a:srgbClr>
                  </a:outerShdw>
                </a:effectLst>
                <a:latin typeface="Comic Sans MS"/>
                <a:cs typeface="Comic Sans MS"/>
              </a:rPr>
              <a:t>Essential to distinguish between small noisy unpredictable dynamics </a:t>
            </a:r>
            <a:r>
              <a:rPr lang="en-US" sz="2000" b="1" dirty="0" err="1" smtClean="0">
                <a:solidFill>
                  <a:srgbClr val="FF6600"/>
                </a:solidFill>
                <a:effectLst>
                  <a:outerShdw blurRad="50800" dist="38100" dir="2700000">
                    <a:srgbClr val="000000">
                      <a:alpha val="43000"/>
                    </a:srgbClr>
                  </a:outerShdw>
                </a:effectLst>
                <a:latin typeface="Comic Sans MS"/>
                <a:cs typeface="Comic Sans MS"/>
              </a:rPr>
              <a:t>vs</a:t>
            </a:r>
            <a:r>
              <a:rPr lang="en-US" sz="2000" b="1" dirty="0" smtClean="0">
                <a:solidFill>
                  <a:srgbClr val="FF6600"/>
                </a:solidFill>
                <a:effectLst>
                  <a:outerShdw blurRad="50800" dist="38100" dir="2700000">
                    <a:srgbClr val="000000">
                      <a:alpha val="43000"/>
                    </a:srgbClr>
                  </a:outerShdw>
                </a:effectLst>
                <a:latin typeface="Comic Sans MS"/>
                <a:cs typeface="Comic Sans MS"/>
              </a:rPr>
              <a:t> thermodynamic effects.</a:t>
            </a:r>
            <a:endParaRPr lang="en-US" sz="2000" dirty="0">
              <a:solidFill>
                <a:srgbClr val="FF6600"/>
              </a:solidFill>
              <a:effectLst>
                <a:outerShdw blurRad="50800" dist="38100" dir="2700000">
                  <a:srgbClr val="000000">
                    <a:alpha val="43000"/>
                  </a:srgbClr>
                </a:outerShdw>
              </a:effectLst>
              <a:latin typeface="Comic Sans MS"/>
              <a:cs typeface="Comic Sans MS"/>
            </a:endParaRPr>
          </a:p>
        </p:txBody>
      </p:sp>
      <p:sp>
        <p:nvSpPr>
          <p:cNvPr id="5" name="Rectangle 4"/>
          <p:cNvSpPr/>
          <p:nvPr/>
        </p:nvSpPr>
        <p:spPr>
          <a:xfrm>
            <a:off x="263075" y="1600200"/>
            <a:ext cx="8915400" cy="5186036"/>
          </a:xfrm>
          <a:prstGeom prst="rect">
            <a:avLst/>
          </a:prstGeom>
        </p:spPr>
        <p:txBody>
          <a:bodyPr wrap="square">
            <a:spAutoFit/>
          </a:bodyPr>
          <a:lstStyle/>
          <a:p>
            <a:pPr marL="285750" lvl="0" indent="-285750">
              <a:spcAft>
                <a:spcPts val="600"/>
              </a:spcAft>
              <a:buFont typeface="Arial"/>
              <a:buChar char="•"/>
            </a:pPr>
            <a:r>
              <a:rPr lang="en-US" dirty="0" smtClean="0">
                <a:solidFill>
                  <a:srgbClr val="FFFFFF"/>
                </a:solidFill>
                <a:latin typeface="Comic Sans MS"/>
                <a:cs typeface="Comic Sans MS"/>
              </a:rPr>
              <a:t>Given </a:t>
            </a:r>
            <a:r>
              <a:rPr lang="en-US" dirty="0">
                <a:solidFill>
                  <a:srgbClr val="FFFFFF"/>
                </a:solidFill>
                <a:latin typeface="Comic Sans MS"/>
                <a:cs typeface="Comic Sans MS"/>
              </a:rPr>
              <a:t>the </a:t>
            </a:r>
            <a:r>
              <a:rPr lang="en-US" b="1" dirty="0">
                <a:solidFill>
                  <a:srgbClr val="FFFF00"/>
                </a:solidFill>
                <a:latin typeface="Comic Sans MS"/>
                <a:cs typeface="Comic Sans MS"/>
              </a:rPr>
              <a:t>weather pattern</a:t>
            </a:r>
            <a:r>
              <a:rPr lang="en-US" dirty="0">
                <a:solidFill>
                  <a:srgbClr val="FFFFFF"/>
                </a:solidFill>
                <a:latin typeface="Comic Sans MS"/>
                <a:cs typeface="Comic Sans MS"/>
              </a:rPr>
              <a:t>, how were the temperatures, precipitation, and associated impacts influenced by climate change?</a:t>
            </a:r>
          </a:p>
          <a:p>
            <a:pPr marL="285750" lvl="0" indent="-285750">
              <a:spcAft>
                <a:spcPts val="600"/>
              </a:spcAft>
              <a:buFont typeface="Arial"/>
              <a:buChar char="•"/>
            </a:pPr>
            <a:r>
              <a:rPr lang="en-US" dirty="0">
                <a:solidFill>
                  <a:srgbClr val="FFFFFF"/>
                </a:solidFill>
                <a:latin typeface="Comic Sans MS"/>
                <a:cs typeface="Comic Sans MS"/>
              </a:rPr>
              <a:t>Given a </a:t>
            </a:r>
            <a:r>
              <a:rPr lang="en-US" b="1" dirty="0">
                <a:solidFill>
                  <a:srgbClr val="FFFF00"/>
                </a:solidFill>
                <a:latin typeface="Comic Sans MS"/>
                <a:cs typeface="Comic Sans MS"/>
              </a:rPr>
              <a:t>drought</a:t>
            </a:r>
            <a:r>
              <a:rPr lang="en-US" dirty="0">
                <a:solidFill>
                  <a:srgbClr val="FFFFFF"/>
                </a:solidFill>
                <a:latin typeface="Comic Sans MS"/>
                <a:cs typeface="Comic Sans MS"/>
              </a:rPr>
              <a:t>, how was the drying (evapotranspiration) enhanced by climate change and how did that influence the moisture deficits and dryness of soils, and wild fire risk?   Did it lead to a more intense and perhaps longer lasting drought, as is </a:t>
            </a:r>
            <a:r>
              <a:rPr lang="en-US" dirty="0" smtClean="0">
                <a:solidFill>
                  <a:srgbClr val="FFFFFF"/>
                </a:solidFill>
                <a:latin typeface="Comic Sans MS"/>
                <a:cs typeface="Comic Sans MS"/>
              </a:rPr>
              <a:t>likely?</a:t>
            </a:r>
            <a:endParaRPr lang="en-US" dirty="0">
              <a:solidFill>
                <a:srgbClr val="FFFFFF"/>
              </a:solidFill>
              <a:latin typeface="Comic Sans MS"/>
              <a:cs typeface="Comic Sans MS"/>
            </a:endParaRPr>
          </a:p>
          <a:p>
            <a:pPr marL="285750" lvl="0" indent="-285750">
              <a:spcAft>
                <a:spcPts val="600"/>
              </a:spcAft>
              <a:buFont typeface="Arial"/>
              <a:buChar char="•"/>
            </a:pPr>
            <a:r>
              <a:rPr lang="en-US" dirty="0">
                <a:solidFill>
                  <a:srgbClr val="FFFFFF"/>
                </a:solidFill>
                <a:latin typeface="Comic Sans MS"/>
                <a:cs typeface="Comic Sans MS"/>
              </a:rPr>
              <a:t>Given a </a:t>
            </a:r>
            <a:r>
              <a:rPr lang="en-US" b="1" dirty="0">
                <a:solidFill>
                  <a:srgbClr val="FFFF00"/>
                </a:solidFill>
                <a:latin typeface="Comic Sans MS"/>
                <a:cs typeface="Comic Sans MS"/>
              </a:rPr>
              <a:t>flood</a:t>
            </a:r>
            <a:r>
              <a:rPr lang="en-US" dirty="0">
                <a:solidFill>
                  <a:srgbClr val="FFFFFF"/>
                </a:solidFill>
                <a:latin typeface="Comic Sans MS"/>
                <a:cs typeface="Comic Sans MS"/>
              </a:rPr>
              <a:t>, where did the moisture come from?   Was it enhanced by high ocean temperatures that may have had a climate change component?</a:t>
            </a:r>
          </a:p>
          <a:p>
            <a:pPr marL="285750" lvl="0" indent="-285750">
              <a:spcAft>
                <a:spcPts val="600"/>
              </a:spcAft>
              <a:buFont typeface="Arial"/>
              <a:buChar char="•"/>
            </a:pPr>
            <a:r>
              <a:rPr lang="en-US" dirty="0">
                <a:solidFill>
                  <a:srgbClr val="FFFFFF"/>
                </a:solidFill>
                <a:latin typeface="Comic Sans MS"/>
                <a:cs typeface="Comic Sans MS"/>
              </a:rPr>
              <a:t>Given a </a:t>
            </a:r>
            <a:r>
              <a:rPr lang="en-US" b="1" dirty="0">
                <a:solidFill>
                  <a:srgbClr val="FFFF00"/>
                </a:solidFill>
                <a:latin typeface="Comic Sans MS"/>
                <a:cs typeface="Comic Sans MS"/>
              </a:rPr>
              <a:t>heat wave</a:t>
            </a:r>
            <a:r>
              <a:rPr lang="en-US" dirty="0">
                <a:solidFill>
                  <a:srgbClr val="FFFFFF"/>
                </a:solidFill>
                <a:latin typeface="Comic Sans MS"/>
                <a:cs typeface="Comic Sans MS"/>
              </a:rPr>
              <a:t>, how was that influenced by drought, changes in precipitation (absence of evaporative cooling from dry land), and extra heat from global warming?</a:t>
            </a:r>
          </a:p>
          <a:p>
            <a:pPr marL="285750" lvl="0" indent="-285750">
              <a:spcAft>
                <a:spcPts val="600"/>
              </a:spcAft>
              <a:buFont typeface="Arial"/>
              <a:buChar char="•"/>
            </a:pPr>
            <a:r>
              <a:rPr lang="en-US" dirty="0">
                <a:solidFill>
                  <a:srgbClr val="FFFFFF"/>
                </a:solidFill>
                <a:latin typeface="Comic Sans MS"/>
                <a:cs typeface="Comic Sans MS"/>
              </a:rPr>
              <a:t>Given extreme </a:t>
            </a:r>
            <a:r>
              <a:rPr lang="en-US" b="1" dirty="0">
                <a:solidFill>
                  <a:srgbClr val="FFFF00"/>
                </a:solidFill>
                <a:latin typeface="Comic Sans MS"/>
                <a:cs typeface="Comic Sans MS"/>
              </a:rPr>
              <a:t>snow</a:t>
            </a:r>
            <a:r>
              <a:rPr lang="en-US" dirty="0">
                <a:solidFill>
                  <a:srgbClr val="FFFFFF"/>
                </a:solidFill>
                <a:latin typeface="Comic Sans MS"/>
                <a:cs typeface="Comic Sans MS"/>
              </a:rPr>
              <a:t>, where did the moisture come from?    Was it related to higher than normal SSTs off the coast or farther afield?</a:t>
            </a:r>
          </a:p>
          <a:p>
            <a:pPr marL="285750" lvl="0" indent="-285750">
              <a:spcAft>
                <a:spcPts val="600"/>
              </a:spcAft>
              <a:buFont typeface="Arial"/>
              <a:buChar char="•"/>
            </a:pPr>
            <a:r>
              <a:rPr lang="en-US" dirty="0">
                <a:solidFill>
                  <a:srgbClr val="FFFFFF"/>
                </a:solidFill>
                <a:latin typeface="Comic Sans MS"/>
                <a:cs typeface="Comic Sans MS"/>
              </a:rPr>
              <a:t>Given an </a:t>
            </a:r>
            <a:r>
              <a:rPr lang="en-US" b="1" dirty="0">
                <a:solidFill>
                  <a:srgbClr val="FFFF00"/>
                </a:solidFill>
                <a:latin typeface="Comic Sans MS"/>
                <a:cs typeface="Comic Sans MS"/>
              </a:rPr>
              <a:t>extreme storm</a:t>
            </a:r>
            <a:r>
              <a:rPr lang="en-US" dirty="0">
                <a:solidFill>
                  <a:srgbClr val="FFFFFF"/>
                </a:solidFill>
                <a:latin typeface="Comic Sans MS"/>
                <a:cs typeface="Comic Sans MS"/>
              </a:rPr>
              <a:t>, how was it influenced by anomalous SSTs and ocean heat content, anomalous moisture transports into the storm, and associated rainfall and latent heating? Was the storm surge worse because of high sea levels?</a:t>
            </a:r>
          </a:p>
        </p:txBody>
      </p:sp>
    </p:spTree>
    <p:extLst>
      <p:ext uri="{BB962C8B-B14F-4D97-AF65-F5344CB8AC3E}">
        <p14:creationId xmlns:p14="http://schemas.microsoft.com/office/powerpoint/2010/main" val="2974613880"/>
      </p:ext>
    </p:extLst>
  </p:cSld>
  <p:clrMapOvr>
    <a:masterClrMapping/>
  </p:clrMapOvr>
  <p:transition xmlns:p14="http://schemas.microsoft.com/office/powerpoint/2010/main" spd="slow">
    <p:split orient="vert"/>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100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dissolv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dissolv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dissolv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dissolve">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dissolve">
                                      <p:cBhvr>
                                        <p:cTn id="32"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5744"/>
            <a:ext cx="5867400" cy="1143000"/>
          </a:xfrm>
        </p:spPr>
        <p:txBody>
          <a:bodyPr/>
          <a:lstStyle/>
          <a:p>
            <a:r>
              <a:rPr lang="en-US" sz="3200" dirty="0" smtClean="0">
                <a:solidFill>
                  <a:srgbClr val="FFFF00"/>
                </a:solidFill>
                <a:effectLst>
                  <a:outerShdw blurRad="50800" dist="38100" dir="2700000" algn="tl" rotWithShape="0">
                    <a:srgbClr val="000000"/>
                  </a:outerShdw>
                </a:effectLst>
                <a:latin typeface="Myriad Pro"/>
                <a:cs typeface="Myriad Pro"/>
              </a:rPr>
              <a:t>National Academy of Sciences weighs in</a:t>
            </a:r>
            <a:endParaRPr lang="en-US" sz="3200" dirty="0">
              <a:solidFill>
                <a:srgbClr val="FFFF00"/>
              </a:solidFill>
              <a:effectLst>
                <a:outerShdw blurRad="50800" dist="38100" dir="2700000" algn="tl" rotWithShape="0">
                  <a:srgbClr val="000000"/>
                </a:outerShdw>
              </a:effectLst>
              <a:latin typeface="Myriad Pro"/>
              <a:cs typeface="Myriad Pro"/>
            </a:endParaRPr>
          </a:p>
        </p:txBody>
      </p:sp>
      <p:sp>
        <p:nvSpPr>
          <p:cNvPr id="4" name="TextBox 3"/>
          <p:cNvSpPr txBox="1"/>
          <p:nvPr/>
        </p:nvSpPr>
        <p:spPr>
          <a:xfrm>
            <a:off x="0" y="2895600"/>
            <a:ext cx="4495800" cy="923330"/>
          </a:xfrm>
          <a:prstGeom prst="rect">
            <a:avLst/>
          </a:prstGeom>
          <a:noFill/>
        </p:spPr>
        <p:txBody>
          <a:bodyPr wrap="square" rtlCol="0">
            <a:spAutoFit/>
          </a:bodyPr>
          <a:lstStyle/>
          <a:p>
            <a:pPr algn="ctr"/>
            <a:r>
              <a:rPr lang="en-US" i="1" dirty="0">
                <a:solidFill>
                  <a:schemeClr val="bg1"/>
                </a:solidFill>
                <a:latin typeface="Myriad Pro"/>
                <a:cs typeface="Myriad Pro"/>
              </a:rPr>
              <a:t>“Attribution of Extreme Weather Events in the Context of Climate Change</a:t>
            </a:r>
            <a:r>
              <a:rPr lang="en-US" dirty="0">
                <a:solidFill>
                  <a:schemeClr val="bg1"/>
                </a:solidFill>
                <a:latin typeface="Myriad Pro"/>
                <a:cs typeface="Myriad Pro"/>
              </a:rPr>
              <a:t>” </a:t>
            </a:r>
            <a:endParaRPr lang="en-US" dirty="0" smtClean="0">
              <a:solidFill>
                <a:schemeClr val="bg1"/>
              </a:solidFill>
              <a:latin typeface="Myriad Pro"/>
              <a:cs typeface="Myriad Pro"/>
            </a:endParaRPr>
          </a:p>
          <a:p>
            <a:pPr algn="ctr"/>
            <a:r>
              <a:rPr lang="en-US" dirty="0" smtClean="0">
                <a:solidFill>
                  <a:schemeClr val="bg1"/>
                </a:solidFill>
                <a:latin typeface="Myriad Pro"/>
                <a:cs typeface="Myriad Pro"/>
              </a:rPr>
              <a:t>in </a:t>
            </a:r>
            <a:r>
              <a:rPr lang="en-US" dirty="0">
                <a:solidFill>
                  <a:schemeClr val="bg1"/>
                </a:solidFill>
                <a:latin typeface="Myriad Pro"/>
                <a:cs typeface="Myriad Pro"/>
              </a:rPr>
              <a:t>March 2016. </a:t>
            </a:r>
            <a:endParaRPr lang="en-US" dirty="0" smtClean="0">
              <a:solidFill>
                <a:schemeClr val="bg1"/>
              </a:solidFill>
              <a:latin typeface="Myriad Pro"/>
              <a:cs typeface="Myriad Pro"/>
            </a:endParaRPr>
          </a:p>
        </p:txBody>
      </p:sp>
      <p:pic>
        <p:nvPicPr>
          <p:cNvPr id="5" name="Picture 4" descr="NRC_extremerep.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786634" y="651762"/>
            <a:ext cx="4343400" cy="6206238"/>
          </a:xfrm>
          <a:prstGeom prst="rect">
            <a:avLst/>
          </a:prstGeom>
        </p:spPr>
      </p:pic>
    </p:spTree>
    <p:extLst>
      <p:ext uri="{BB962C8B-B14F-4D97-AF65-F5344CB8AC3E}">
        <p14:creationId xmlns:p14="http://schemas.microsoft.com/office/powerpoint/2010/main" val="165940788"/>
      </p:ext>
    </p:extLst>
  </p:cSld>
  <p:clrMapOvr>
    <a:masterClrMapping/>
  </p:clrMapOvr>
  <p:transition xmlns:p14="http://schemas.microsoft.com/office/powerpoint/2010/main" spd="slow">
    <p:split orient="vert" dir="in"/>
  </p:transition>
  <p:timing>
    <p:tnLst>
      <p:par>
        <p:cTn xmlns:p14="http://schemas.microsoft.com/office/powerpoint/2010/main" id="1" dur="indefinite" restart="never" nodeType="tmRoot"/>
      </p:par>
    </p:tnLst>
  </p:timing>
</p:sld>
</file>

<file path=ppt/theme/theme1.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6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66"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Default Desig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FF3399"/>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6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66"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Default Desig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FF3399"/>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6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66"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Default Desig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FF3399"/>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6285</TotalTime>
  <Words>2480</Words>
  <Application>Microsoft Macintosh PowerPoint</Application>
  <PresentationFormat>On-screen Show (4:3)</PresentationFormat>
  <Paragraphs>239</Paragraphs>
  <Slides>36</Slides>
  <Notes>4</Notes>
  <HiddenSlides>0</HiddenSlides>
  <MMClips>0</MMClips>
  <ScaleCrop>false</ScaleCrop>
  <HeadingPairs>
    <vt:vector size="4" baseType="variant">
      <vt:variant>
        <vt:lpstr>Theme</vt:lpstr>
      </vt:variant>
      <vt:variant>
        <vt:i4>3</vt:i4>
      </vt:variant>
      <vt:variant>
        <vt:lpstr>Slide Titles</vt:lpstr>
      </vt:variant>
      <vt:variant>
        <vt:i4>36</vt:i4>
      </vt:variant>
    </vt:vector>
  </HeadingPairs>
  <TitlesOfParts>
    <vt:vector size="39" baseType="lpstr">
      <vt:lpstr>2_Default Design</vt:lpstr>
      <vt:lpstr>1_Default Design</vt:lpstr>
      <vt:lpstr>3_Default Design</vt:lpstr>
      <vt:lpstr>Attribution of extreme climate events</vt:lpstr>
      <vt:lpstr>PowerPoint Presentation</vt:lpstr>
      <vt:lpstr>PowerPoint Presentation</vt:lpstr>
      <vt:lpstr>What are expectations for climate events?</vt:lpstr>
      <vt:lpstr>What are expectations for climate events?</vt:lpstr>
      <vt:lpstr>Dynamics vs thermodynamics</vt:lpstr>
      <vt:lpstr>Problems with current practice</vt:lpstr>
      <vt:lpstr>More fruitful scientific questions</vt:lpstr>
      <vt:lpstr>National Academy of Sciences weighs in</vt:lpstr>
      <vt:lpstr>National Academy of Sciences</vt:lpstr>
      <vt:lpstr>Ted Shepherd:   Curr. Clim. Change Rep. 2016. </vt:lpstr>
      <vt:lpstr>Oh Sandy</vt:lpstr>
      <vt:lpstr>PowerPoint Presentation</vt:lpstr>
      <vt:lpstr>PowerPoint Presentation</vt:lpstr>
      <vt:lpstr>PowerPoint Presentation</vt:lpstr>
      <vt:lpstr>Sandy</vt:lpstr>
      <vt:lpstr>Sandy Wind speeds, m s-1</vt:lpstr>
      <vt:lpstr>PowerPoint Presentation</vt:lpstr>
      <vt:lpstr>PowerPoint Presentation</vt:lpstr>
      <vt:lpstr>PowerPoint Presentation</vt:lpstr>
      <vt:lpstr>PowerPoint Presentation</vt:lpstr>
      <vt:lpstr>Drought</vt:lpstr>
      <vt:lpstr>Wildfires  Fort McMurray, Alberta 4 May 2016</vt:lpstr>
      <vt:lpstr>Wildfires Fort McMurray, Alberta May 2016</vt:lpstr>
      <vt:lpstr>Peat keeps burning…</vt:lpstr>
      <vt:lpstr>Wildfires Fort McMurray, Alberta;  May 2016</vt:lpstr>
      <vt:lpstr>PowerPoint Presentation</vt:lpstr>
      <vt:lpstr>PowerPoint Presentation</vt:lpstr>
      <vt:lpstr>Jonas: East coast snow storm Jan 22-23 2016 Record breaking snow amounts in many areas</vt:lpstr>
      <vt:lpstr>Jonas: East coast snow storm         Jan 22-23 2016</vt:lpstr>
      <vt:lpstr>Jonas: East coast snow storm Jan 22-23 2016</vt:lpstr>
      <vt:lpstr>Jonas: East coast snow storm Jan 22-23 2016</vt:lpstr>
      <vt:lpstr>Changes in snow cover: NH</vt:lpstr>
      <vt:lpstr>Attribution Needs</vt:lpstr>
      <vt:lpstr>Attribution of extremes</vt:lpstr>
      <vt:lpstr>PowerPoint Presentation</vt:lpstr>
    </vt:vector>
  </TitlesOfParts>
  <Company>NCAR</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Attribution of climate Events   Day 1……Tuesday 17 August Overarching Question I What are the science requirements and capabilities for near-realtime attribution?</dc:title>
  <dc:creator>trenbert</dc:creator>
  <cp:lastModifiedBy>Kevin Trenberth</cp:lastModifiedBy>
  <cp:revision>187</cp:revision>
  <dcterms:created xsi:type="dcterms:W3CDTF">2010-08-17T20:21:55Z</dcterms:created>
  <dcterms:modified xsi:type="dcterms:W3CDTF">2016-05-26T14:44:12Z</dcterms:modified>
</cp:coreProperties>
</file>