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  <p:sldMasterId id="2147483690" r:id="rId2"/>
    <p:sldMasterId id="2147483714" r:id="rId3"/>
  </p:sldMasterIdLst>
  <p:notesMasterIdLst>
    <p:notesMasterId r:id="rId34"/>
  </p:notesMasterIdLst>
  <p:handoutMasterIdLst>
    <p:handoutMasterId r:id="rId35"/>
  </p:handoutMasterIdLst>
  <p:sldIdLst>
    <p:sldId id="1313" r:id="rId4"/>
    <p:sldId id="1328" r:id="rId5"/>
    <p:sldId id="1327" r:id="rId6"/>
    <p:sldId id="1295" r:id="rId7"/>
    <p:sldId id="1267" r:id="rId8"/>
    <p:sldId id="1079" r:id="rId9"/>
    <p:sldId id="1058" r:id="rId10"/>
    <p:sldId id="1338" r:id="rId11"/>
    <p:sldId id="1341" r:id="rId12"/>
    <p:sldId id="1340" r:id="rId13"/>
    <p:sldId id="1321" r:id="rId14"/>
    <p:sldId id="1329" r:id="rId15"/>
    <p:sldId id="1339" r:id="rId16"/>
    <p:sldId id="1318" r:id="rId17"/>
    <p:sldId id="1299" r:id="rId18"/>
    <p:sldId id="1330" r:id="rId19"/>
    <p:sldId id="1337" r:id="rId20"/>
    <p:sldId id="1323" r:id="rId21"/>
    <p:sldId id="1331" r:id="rId22"/>
    <p:sldId id="1302" r:id="rId23"/>
    <p:sldId id="1303" r:id="rId24"/>
    <p:sldId id="1305" r:id="rId25"/>
    <p:sldId id="1304" r:id="rId26"/>
    <p:sldId id="1308" r:id="rId27"/>
    <p:sldId id="1306" r:id="rId28"/>
    <p:sldId id="1335" r:id="rId29"/>
    <p:sldId id="1186" r:id="rId30"/>
    <p:sldId id="1298" r:id="rId31"/>
    <p:sldId id="1343" r:id="rId32"/>
    <p:sldId id="1342" r:id="rId3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40B"/>
    <a:srgbClr val="1A9D0B"/>
    <a:srgbClr val="2C6A99"/>
    <a:srgbClr val="BE0000"/>
    <a:srgbClr val="0000B2"/>
    <a:srgbClr val="FF8913"/>
    <a:srgbClr val="0000FF"/>
    <a:srgbClr val="FFFF99"/>
    <a:srgbClr val="CC00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784" autoAdjust="0"/>
    <p:restoredTop sz="90706" autoAdjust="0"/>
  </p:normalViewPr>
  <p:slideViewPr>
    <p:cSldViewPr>
      <p:cViewPr varScale="1">
        <p:scale>
          <a:sx n="79" d="100"/>
          <a:sy n="79" d="100"/>
        </p:scale>
        <p:origin x="-1472" y="-96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654" y="-42"/>
      </p:cViewPr>
      <p:guideLst>
        <p:guide orient="horz" pos="2925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90373" cy="4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4" rIns="92170" bIns="46084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8231" y="0"/>
            <a:ext cx="2990373" cy="4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4" rIns="92170" bIns="4608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0974"/>
            <a:ext cx="2990373" cy="46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4" rIns="92170" bIns="46084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8231" y="8800974"/>
            <a:ext cx="2990373" cy="46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4" rIns="92170" bIns="4608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A65A873-8431-483A-906F-2E4ED4D8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674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752" cy="46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5" tIns="46072" rIns="92145" bIns="46072" numCol="1" anchor="t" anchorCtr="0" compatLnSpc="1">
            <a:prstTxWarp prst="textNoShape">
              <a:avLst/>
            </a:prstTxWarp>
          </a:bodyPr>
          <a:lstStyle>
            <a:lvl1pPr defTabSz="91920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248" y="0"/>
            <a:ext cx="3028752" cy="46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5" tIns="46072" rIns="92145" bIns="46072" numCol="1" anchor="t" anchorCtr="0" compatLnSpc="1">
            <a:prstTxWarp prst="textNoShape">
              <a:avLst/>
            </a:prstTxWarp>
          </a:bodyPr>
          <a:lstStyle>
            <a:lvl1pPr algn="r" defTabSz="91920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3738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294" y="4410078"/>
            <a:ext cx="5120414" cy="41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5" tIns="46072" rIns="92145" bIns="4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56"/>
            <a:ext cx="3028752" cy="46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5" tIns="46072" rIns="92145" bIns="46072" numCol="1" anchor="b" anchorCtr="0" compatLnSpc="1">
            <a:prstTxWarp prst="textNoShape">
              <a:avLst/>
            </a:prstTxWarp>
          </a:bodyPr>
          <a:lstStyle>
            <a:lvl1pPr defTabSz="91920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248" y="8818556"/>
            <a:ext cx="3028752" cy="46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5" tIns="46072" rIns="92145" bIns="46072" numCol="1" anchor="b" anchorCtr="0" compatLnSpc="1">
            <a:prstTxWarp prst="textNoShape">
              <a:avLst/>
            </a:prstTxWarp>
          </a:bodyPr>
          <a:lstStyle>
            <a:lvl1pPr algn="r" defTabSz="91920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CBFC0E0-A6C5-4668-A579-ECDC02D8D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045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76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371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034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6761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87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844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490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08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953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94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477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760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371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034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6761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87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84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49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08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95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94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47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00FF"/>
            </a:gs>
            <a:gs pos="100000">
              <a:schemeClr val="accent2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86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301B2A2-4B3A-504E-B4F0-31BA38D94A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A43DD78-EE9B-6D4E-A09C-EBB482A80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86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" y="2945687"/>
            <a:ext cx="9144000" cy="3924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3124200"/>
          </a:xfrm>
        </p:spPr>
        <p:txBody>
          <a:bodyPr/>
          <a:lstStyle/>
          <a:p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7150" dist="508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Insights into Earth’s energy imbalance from multiple sources</a:t>
            </a:r>
            <a:b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7150" dist="508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</a:b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7150" dist="50800" dir="27000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4572000"/>
            <a:ext cx="3833702" cy="107721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63500" dist="63500" dir="2700000" sx="101000" sy="101000">
                    <a:srgbClr val="000000"/>
                  </a:outerShdw>
                </a:effectLst>
              </a:rPr>
              <a:t>Kevin E Trenberth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63500" dist="63500" dir="2700000" sx="101000" sy="101000">
                    <a:srgbClr val="000000"/>
                  </a:outerShdw>
                </a:effectLst>
              </a:rPr>
              <a:t>NCAR</a:t>
            </a:r>
            <a:endParaRPr lang="en-US" sz="3200" b="1" dirty="0">
              <a:solidFill>
                <a:srgbClr val="FF0000"/>
              </a:solidFill>
              <a:effectLst>
                <a:outerShdw blurRad="63500" dist="63500" dir="2700000" sx="101000" sy="10100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103203"/>
            <a:ext cx="8534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With help from 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John </a:t>
            </a:r>
            <a:r>
              <a:rPr lang="en-US" sz="2300" dirty="0" err="1" smtClean="0">
                <a:solidFill>
                  <a:srgbClr val="FFFF00"/>
                </a:solidFill>
              </a:rPr>
              <a:t>Fasullo</a:t>
            </a:r>
            <a:r>
              <a:rPr lang="en-US" sz="2300" dirty="0" smtClean="0">
                <a:solidFill>
                  <a:srgbClr val="FFFF00"/>
                </a:solidFill>
              </a:rPr>
              <a:t>, Karina von </a:t>
            </a:r>
            <a:r>
              <a:rPr lang="en-US" sz="2300" dirty="0" err="1" smtClean="0">
                <a:solidFill>
                  <a:srgbClr val="FFFF00"/>
                </a:solidFill>
              </a:rPr>
              <a:t>Schuckmann</a:t>
            </a:r>
            <a:r>
              <a:rPr lang="en-US" sz="2300" dirty="0" smtClean="0">
                <a:solidFill>
                  <a:srgbClr val="FFFF00"/>
                </a:solidFill>
              </a:rPr>
              <a:t> and </a:t>
            </a:r>
            <a:r>
              <a:rPr lang="en-US" sz="2300" dirty="0" err="1" smtClean="0">
                <a:solidFill>
                  <a:srgbClr val="FFFF00"/>
                </a:solidFill>
              </a:rPr>
              <a:t>Lijing</a:t>
            </a:r>
            <a:r>
              <a:rPr lang="en-US" sz="2300" dirty="0" smtClean="0">
                <a:solidFill>
                  <a:srgbClr val="FFFF00"/>
                </a:solidFill>
              </a:rPr>
              <a:t> Cheng</a:t>
            </a:r>
            <a:endParaRPr lang="en-US" sz="2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0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CESM mean surface fluxes</a:t>
            </a:r>
            <a:b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1990-2010 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Net energy imbalance EEI = R</a:t>
            </a:r>
            <a:r>
              <a:rPr lang="en-US" sz="2800" b="1" baseline="-250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(net radiation TOA)</a:t>
            </a:r>
          </a:p>
          <a:p>
            <a:endParaRPr lang="en-US" sz="1600" b="1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This is close to the net global surface flux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</a:t>
            </a:r>
            <a:r>
              <a:rPr lang="en-US" b="1" baseline="-25000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</a:t>
            </a:r>
            <a:endParaRPr lang="en-US" sz="4000" b="1" baseline="-25000" dirty="0" smtClean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i.e. the atmospheric component is tiny.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Global 0.9 W m</a:t>
            </a:r>
            <a:r>
              <a:rPr lang="en-US" baseline="30000" dirty="0" smtClean="0">
                <a:solidFill>
                  <a:schemeClr val="bg1"/>
                </a:solidFill>
              </a:rPr>
              <a:t>-2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Land 0.1 W m</a:t>
            </a:r>
            <a:r>
              <a:rPr lang="en-US" baseline="30000" dirty="0" smtClean="0">
                <a:solidFill>
                  <a:schemeClr val="bg1"/>
                </a:solidFill>
              </a:rPr>
              <a:t>-2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Ocean 0.8 W m</a:t>
            </a:r>
            <a:r>
              <a:rPr lang="en-US" baseline="30000" dirty="0" smtClean="0">
                <a:solidFill>
                  <a:schemeClr val="bg1"/>
                </a:solidFill>
              </a:rPr>
              <a:t>-2</a:t>
            </a:r>
          </a:p>
          <a:p>
            <a:endParaRPr lang="en-US" baseline="300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Land includes inland seas and lakes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n-US" baseline="-25000" dirty="0" smtClean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  = </a:t>
            </a:r>
            <a:r>
              <a:rPr lang="en-US" dirty="0" err="1" smtClean="0">
                <a:solidFill>
                  <a:schemeClr val="bg1"/>
                </a:solidFill>
              </a:rPr>
              <a:t>F</a:t>
            </a:r>
            <a:r>
              <a:rPr lang="en-US" baseline="-25000" dirty="0" err="1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 (land) +</a:t>
            </a:r>
            <a:r>
              <a:rPr lang="en-US" dirty="0" err="1" smtClean="0">
                <a:solidFill>
                  <a:schemeClr val="bg1"/>
                </a:solidFill>
              </a:rPr>
              <a:t>F</a:t>
            </a:r>
            <a:r>
              <a:rPr lang="en-US" baseline="-25000" dirty="0" err="1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 (ocean)    </a:t>
            </a:r>
            <a:r>
              <a:rPr lang="en-US" sz="1800" dirty="0" smtClean="0">
                <a:solidFill>
                  <a:schemeClr val="bg1"/>
                </a:solidFill>
              </a:rPr>
              <a:t>(Positive down)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08469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19800"/>
            <a:ext cx="8069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Max in August 0.4 W m</a:t>
            </a:r>
            <a:r>
              <a:rPr lang="en-US" baseline="30000" dirty="0" smtClean="0">
                <a:solidFill>
                  <a:srgbClr val="CCFFCC"/>
                </a:solidFill>
              </a:rPr>
              <a:t>-2</a:t>
            </a:r>
            <a:r>
              <a:rPr lang="en-US" dirty="0" smtClean="0">
                <a:solidFill>
                  <a:srgbClr val="CCFFCC"/>
                </a:solidFill>
              </a:rPr>
              <a:t> globally </a:t>
            </a:r>
            <a:r>
              <a:rPr lang="en-US" sz="1800" dirty="0" smtClean="0">
                <a:solidFill>
                  <a:srgbClr val="CCFFCC"/>
                </a:solidFill>
              </a:rPr>
              <a:t>(accounting for area of land)</a:t>
            </a:r>
            <a:endParaRPr lang="en-US" sz="1800" dirty="0">
              <a:solidFill>
                <a:srgbClr val="CCFFCC"/>
              </a:solidFill>
            </a:endParaRPr>
          </a:p>
        </p:txBody>
      </p:sp>
      <p:pic>
        <p:nvPicPr>
          <p:cNvPr id="5" name="Picture 4" descr="ts_FS_LE_-90-90_land+ocean+glob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0"/>
            <a:ext cx="6502400" cy="593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0" y="685800"/>
            <a:ext cx="12456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Weight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0.28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0.72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905000" y="16764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0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Non-ocean component of EEI</a:t>
            </a:r>
            <a:b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in CESM large ensemble</a:t>
            </a:r>
            <a:endParaRPr lang="en-US" sz="24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3" name="Picture 2" descr="ts_FS_LE_-90-90_land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796784" cy="2529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1816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Max in August 0.4 W m</a:t>
            </a:r>
            <a:r>
              <a:rPr lang="en-US" baseline="30000" dirty="0" smtClean="0">
                <a:solidFill>
                  <a:srgbClr val="CCFFCC"/>
                </a:solidFill>
              </a:rPr>
              <a:t>-2</a:t>
            </a:r>
            <a:r>
              <a:rPr lang="en-US" dirty="0" smtClean="0">
                <a:solidFill>
                  <a:srgbClr val="CCFFCC"/>
                </a:solidFill>
              </a:rPr>
              <a:t> globally </a:t>
            </a:r>
            <a:r>
              <a:rPr lang="en-US" sz="1800" dirty="0" smtClean="0">
                <a:solidFill>
                  <a:srgbClr val="CCFFCC"/>
                </a:solidFill>
              </a:rPr>
              <a:t>(accounting for area of land)</a:t>
            </a:r>
          </a:p>
          <a:p>
            <a:endParaRPr lang="en-US" sz="1800" dirty="0" smtClean="0">
              <a:solidFill>
                <a:srgbClr val="CCFFCC"/>
              </a:solidFill>
            </a:endParaRPr>
          </a:p>
          <a:p>
            <a:r>
              <a:rPr lang="en-US" dirty="0" err="1" smtClean="0">
                <a:solidFill>
                  <a:srgbClr val="CCFFCC"/>
                </a:solidFill>
              </a:rPr>
              <a:t>F</a:t>
            </a:r>
            <a:r>
              <a:rPr lang="en-US" baseline="-25000" dirty="0" err="1" smtClean="0">
                <a:solidFill>
                  <a:srgbClr val="CCFFCC"/>
                </a:solidFill>
              </a:rPr>
              <a:t>s</a:t>
            </a:r>
            <a:r>
              <a:rPr lang="en-US" dirty="0" smtClean="0">
                <a:solidFill>
                  <a:srgbClr val="CCFFCC"/>
                </a:solidFill>
              </a:rPr>
              <a:t> ocean and global R</a:t>
            </a:r>
            <a:r>
              <a:rPr lang="en-US" baseline="-25000" dirty="0" smtClean="0">
                <a:solidFill>
                  <a:srgbClr val="CCFFCC"/>
                </a:solidFill>
              </a:rPr>
              <a:t>T</a:t>
            </a:r>
            <a:r>
              <a:rPr lang="en-US" dirty="0" smtClean="0">
                <a:solidFill>
                  <a:srgbClr val="CCFFCC"/>
                </a:solidFill>
              </a:rPr>
              <a:t> are aligned within  0.76 W m</a:t>
            </a:r>
            <a:r>
              <a:rPr lang="en-US" baseline="30000" dirty="0" smtClean="0">
                <a:solidFill>
                  <a:srgbClr val="CCFFCC"/>
                </a:solidFill>
              </a:rPr>
              <a:t>-2</a:t>
            </a:r>
            <a:r>
              <a:rPr lang="en-US" dirty="0" smtClean="0">
                <a:solidFill>
                  <a:srgbClr val="CCFFCC"/>
                </a:solidFill>
              </a:rPr>
              <a:t> 95% of the time.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267200"/>
            <a:ext cx="4882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      </a:t>
            </a:r>
            <a:r>
              <a:rPr lang="en-US" sz="2000" dirty="0" err="1" smtClean="0">
                <a:solidFill>
                  <a:srgbClr val="FFFFFF"/>
                </a:solidFill>
              </a:rPr>
              <a:t>Fs</a:t>
            </a:r>
            <a:r>
              <a:rPr lang="en-US" sz="2000" dirty="0" smtClean="0">
                <a:solidFill>
                  <a:srgbClr val="FFFFFF"/>
                </a:solidFill>
              </a:rPr>
              <a:t> land;  mean removed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Annual cycle has max in NH summer (E)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46736"/>
      </p:ext>
    </p:extLst>
  </p:cSld>
  <p:clrMapOvr>
    <a:masterClrMapping/>
  </p:clrMapOvr>
  <p:transition xmlns:p14="http://schemas.microsoft.com/office/powerpoint/2010/main" spd="slow">
    <p:split orient="vert"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Precipitation over land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3" name="Picture 2" descr="CESM_PRECIP_199001_201012_SD_monthly_l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595872" cy="2999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4958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CESM ensemble standard deviation of global land precipitation.   Overall 0.0835 mm/day = 0.68 W m</a:t>
            </a:r>
            <a:r>
              <a:rPr lang="en-US" baseline="30000" dirty="0" smtClean="0">
                <a:solidFill>
                  <a:schemeClr val="bg1"/>
                </a:solidFill>
              </a:rPr>
              <a:t>-2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Highest: August 0.9 W m</a:t>
            </a:r>
            <a:r>
              <a:rPr lang="en-US" baseline="30000" dirty="0" smtClean="0">
                <a:solidFill>
                  <a:schemeClr val="bg1"/>
                </a:solidFill>
              </a:rPr>
              <a:t>-2</a:t>
            </a:r>
            <a:r>
              <a:rPr lang="en-US" dirty="0" smtClean="0">
                <a:solidFill>
                  <a:schemeClr val="bg1"/>
                </a:solidFill>
              </a:rPr>
              <a:t> ;  roughly double </a:t>
            </a:r>
            <a:r>
              <a:rPr lang="en-US" dirty="0" err="1" smtClean="0">
                <a:solidFill>
                  <a:schemeClr val="bg1"/>
                </a:solidFill>
              </a:rPr>
              <a:t>Fs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i.e. E cancels,  so P-E variance much less.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42226"/>
      </p:ext>
    </p:extLst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.3 ts_OHC_summary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" y="23091"/>
            <a:ext cx="6178294" cy="454890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172200" y="533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Comic Sans MS"/>
                <a:cs typeface="Comic Sans MS"/>
              </a:rPr>
              <a:t>OHC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2005-14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048000"/>
            <a:ext cx="21184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56% of trend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0-700m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-1.8 to +1.8</a:t>
            </a:r>
            <a:r>
              <a:rPr lang="en-US" dirty="0" smtClean="0">
                <a:solidFill>
                  <a:schemeClr val="bg1"/>
                </a:solidFill>
              </a:rPr>
              <a:t> 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0.8 W m</a:t>
            </a:r>
            <a:r>
              <a:rPr lang="en-US" baseline="30000" dirty="0" smtClean="0">
                <a:solidFill>
                  <a:schemeClr val="bg1"/>
                </a:solidFill>
              </a:rPr>
              <a:t>-2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globally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Fig.3 ts_OHC_summary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" y="0"/>
            <a:ext cx="6176447" cy="6857996"/>
          </a:xfrm>
          <a:prstGeom prst="rect">
            <a:avLst/>
          </a:prstGeom>
        </p:spPr>
      </p:pic>
      <p:pic>
        <p:nvPicPr>
          <p:cNvPr id="6" name="Picture 5" descr="Fig.3 ts_OHC_summary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" y="1614"/>
            <a:ext cx="6176451" cy="685638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609600" y="2651760"/>
            <a:ext cx="5486400" cy="1600200"/>
          </a:xfrm>
          <a:prstGeom prst="line">
            <a:avLst/>
          </a:prstGeom>
          <a:ln w="57150" cmpd="sng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4064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4_ts_OHC_summary_distin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6291072" cy="5236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273" y="533400"/>
            <a:ext cx="28194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OHC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2005-14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819400"/>
            <a:ext cx="21184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56% of trend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0-700m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04800"/>
            <a:ext cx="1349348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By layer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0738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468234"/>
              </p:ext>
            </p:extLst>
          </p:nvPr>
        </p:nvGraphicFramePr>
        <p:xfrm>
          <a:off x="4724400" y="3581400"/>
          <a:ext cx="58547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3" imgW="6083300" imgH="1866900" progId="Word.Document.12">
                  <p:embed/>
                </p:oleObj>
              </mc:Choice>
              <mc:Fallback>
                <p:oleObj name="Document" r:id="rId3" imgW="6083300" imgH="186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3581400"/>
                        <a:ext cx="58547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609600"/>
            <a:ext cx="31242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Rates of change of OHC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315200" y="4953000"/>
            <a:ext cx="7620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6" name="Picture 5" descr="Fig_5_ts_doedt_summary_distinct_1mo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72784" cy="5736336"/>
          </a:xfrm>
          <a:prstGeom prst="rect">
            <a:avLst/>
          </a:prstGeom>
        </p:spPr>
      </p:pic>
      <p:pic>
        <p:nvPicPr>
          <p:cNvPr id="7" name="Picture 6" descr="Fig_5_ts_doedt_summary_distinct_1m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72784" cy="68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04615"/>
      </p:ext>
    </p:extLst>
  </p:cSld>
  <p:clrMapOvr>
    <a:masterClrMapping/>
  </p:clrMapOvr>
  <p:transition xmlns:p14="http://schemas.microsoft.com/office/powerpoint/2010/main" spd="slow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_6_hov_Trenber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8" y="292608"/>
            <a:ext cx="8345932" cy="6565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-76200"/>
            <a:ext cx="345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OHC relative to 2005 mean</a:t>
            </a:r>
          </a:p>
          <a:p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88682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227467"/>
              </p:ext>
            </p:extLst>
          </p:nvPr>
        </p:nvGraphicFramePr>
        <p:xfrm>
          <a:off x="-2362200" y="3733800"/>
          <a:ext cx="794553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Document" r:id="rId3" imgW="6083300" imgH="1866900" progId="Word.Document.12">
                  <p:embed/>
                </p:oleObj>
              </mc:Choice>
              <mc:Fallback>
                <p:oleObj name="Document" r:id="rId3" imgW="6083300" imgH="186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62200" y="3733800"/>
                        <a:ext cx="7945535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2971800" cy="3810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OHC zonal mean trends: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2005-13</a:t>
            </a:r>
            <a:br>
              <a:rPr lang="en-US" dirty="0" smtClean="0">
                <a:latin typeface="Comic Sans MS"/>
                <a:cs typeface="Comic Sans MS"/>
              </a:rPr>
            </a:b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 descr="Fig_7_zm_heat20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6" y="0"/>
            <a:ext cx="5468112" cy="669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9287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Can we do this locally?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670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Text Box 2"/>
          <p:cNvSpPr txBox="1">
            <a:spLocks noChangeArrowheads="1"/>
          </p:cNvSpPr>
          <p:nvPr/>
        </p:nvSpPr>
        <p:spPr bwMode="auto">
          <a:xfrm>
            <a:off x="441325" y="152400"/>
            <a:ext cx="847407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65150" indent="-565150" eaLnBrk="1" hangingPunct="1"/>
            <a:r>
              <a:rPr lang="en-US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		Energy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on Earth </a:t>
            </a:r>
          </a:p>
          <a:p>
            <a:pPr marL="565150" indent="-565150" eaLnBrk="1" hangingPunct="1"/>
            <a:endParaRPr lang="en-US" sz="1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565150" indent="-565150" eaLnBrk="1" hangingPunct="1"/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The climate is changing from increased GHGs.</a:t>
            </a:r>
          </a:p>
          <a:p>
            <a:pPr marL="565150" indent="-565150" eaLnBrk="1" hangingPunct="1"/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We expect an energy imbalance from heat-trapping GHG.</a:t>
            </a:r>
          </a:p>
          <a:p>
            <a:pPr marL="565150" indent="-565150" eaLnBrk="1" hangingPunct="1"/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The planet warms until OLR increases to match the ASR.</a:t>
            </a:r>
          </a:p>
          <a:p>
            <a:pPr marL="565150" indent="-565150" eaLnBrk="1" hangingPunct="1"/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But there are many feedbacks and complexities.</a:t>
            </a:r>
          </a:p>
          <a:p>
            <a:pPr marL="565150" indent="-565150" eaLnBrk="1" hangingPunct="1"/>
            <a:endParaRPr lang="en-US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505200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Times New Roman" pitchFamily="18" charset="0"/>
              </a:rPr>
              <a:t>The most fundamental measure that the climate is changing is the energy imbalance.</a:t>
            </a:r>
          </a:p>
          <a:p>
            <a:pPr algn="ctr"/>
            <a:endParaRPr lang="en-US" sz="40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87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457200" y="879931"/>
            <a:ext cx="2211713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Diabatic heating </a:t>
            </a:r>
          </a:p>
          <a:p>
            <a:pPr algn="ctr" eaLnBrk="1" hangingPunct="1"/>
            <a:r>
              <a:rPr lang="en-US" sz="2000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atmosphere </a:t>
            </a:r>
          </a:p>
          <a:p>
            <a:pPr algn="ctr" eaLnBrk="1" hangingPunct="1"/>
            <a:r>
              <a:rPr lang="en-US" sz="2000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Q</a:t>
            </a:r>
            <a:r>
              <a:rPr lang="en-US" sz="2000" b="1" baseline="-25000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1</a:t>
            </a:r>
          </a:p>
          <a:p>
            <a:pPr algn="ctr" eaLnBrk="1" hangingPunct="1"/>
            <a:endParaRPr lang="en-US" sz="2000" b="1" dirty="0" smtClean="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algn="ctr" eaLnBrk="1" hangingPunct="1"/>
            <a:endParaRPr lang="en-US" sz="1000" b="1" dirty="0" smtClean="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algn="ctr" eaLnBrk="1" hangingPunct="1"/>
            <a:endParaRPr lang="en-US" sz="2000" b="1" dirty="0" smtClean="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algn="ctr" eaLnBrk="1" hangingPunct="1"/>
            <a:endParaRPr lang="en-US" sz="2000" b="1" dirty="0" smtClean="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algn="ctr" eaLnBrk="1" hangingPunct="1"/>
            <a:endParaRPr lang="en-US" sz="2000" b="1" dirty="0" smtClean="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algn="ctr" eaLnBrk="1" hangingPunct="1"/>
            <a:r>
              <a:rPr lang="en-US" sz="2000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Column </a:t>
            </a:r>
          </a:p>
          <a:p>
            <a:pPr algn="ctr" eaLnBrk="1" hangingPunct="1"/>
            <a:r>
              <a:rPr lang="en-US" sz="2000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latent heating</a:t>
            </a:r>
          </a:p>
          <a:p>
            <a:pPr algn="ctr" eaLnBrk="1" hangingPunct="1"/>
            <a:r>
              <a:rPr lang="en-US" sz="2000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Q</a:t>
            </a:r>
            <a:r>
              <a:rPr lang="en-US" sz="2000" b="1" baseline="-25000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2</a:t>
            </a:r>
          </a:p>
          <a:p>
            <a:pPr algn="ctr" eaLnBrk="1" hangingPunct="1"/>
            <a:endParaRPr lang="en-US" sz="2000" b="1" dirty="0" smtClean="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algn="ctr" eaLnBrk="1" hangingPunct="1"/>
            <a:endParaRPr lang="en-US" sz="2000" b="1" dirty="0" smtClean="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algn="ctr" eaLnBrk="1" hangingPunct="1"/>
            <a:endParaRPr lang="en-US" sz="2000" b="1" dirty="0" smtClean="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algn="ctr" eaLnBrk="1" hangingPunct="1"/>
            <a:endParaRPr lang="en-US" sz="1800" b="1" dirty="0" smtClean="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algn="ctr" eaLnBrk="1" hangingPunct="1"/>
            <a:r>
              <a:rPr lang="en-US" sz="2000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 Total heating </a:t>
            </a:r>
          </a:p>
          <a:p>
            <a:pPr algn="ctr" eaLnBrk="1" hangingPunct="1"/>
            <a:r>
              <a:rPr lang="en-US" sz="2000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Q</a:t>
            </a:r>
            <a:r>
              <a:rPr lang="en-US" sz="2000" b="1" baseline="-25000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1</a:t>
            </a:r>
            <a:r>
              <a:rPr lang="en-US" sz="2000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-Q</a:t>
            </a:r>
            <a:r>
              <a:rPr lang="en-US" sz="2000" b="1" baseline="-25000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574475" name="Text Box 11"/>
          <p:cNvSpPr txBox="1">
            <a:spLocks noChangeArrowheads="1"/>
          </p:cNvSpPr>
          <p:nvPr/>
        </p:nvSpPr>
        <p:spPr bwMode="auto">
          <a:xfrm>
            <a:off x="6369716" y="6334780"/>
            <a:ext cx="29407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         Updated from</a:t>
            </a:r>
          </a:p>
          <a:p>
            <a:r>
              <a:rPr lang="en-US" sz="1400" b="1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Trenberth &amp; </a:t>
            </a:r>
            <a:r>
              <a:rPr lang="en-US" sz="1400" b="1" dirty="0" err="1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Stepaniak</a:t>
            </a:r>
            <a:r>
              <a:rPr lang="en-US" sz="1400" b="1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, 2003</a:t>
            </a:r>
          </a:p>
        </p:txBody>
      </p:sp>
      <p:sp>
        <p:nvSpPr>
          <p:cNvPr id="574476" name="Text Box 12"/>
          <p:cNvSpPr txBox="1">
            <a:spLocks noChangeArrowheads="1"/>
          </p:cNvSpPr>
          <p:nvPr/>
        </p:nvSpPr>
        <p:spPr bwMode="auto">
          <a:xfrm>
            <a:off x="6781800" y="5029200"/>
            <a:ext cx="19208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Includes moistening:</a:t>
            </a:r>
          </a:p>
          <a:p>
            <a:r>
              <a:rPr lang="en-US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3200" y="838200"/>
            <a:ext cx="236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Dominated by latent heating: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Precipitation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L(P-E)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ERAI_Q1_Q2_197901_201412_Annual_Mean_T1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380136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85800" y="4495800"/>
            <a:ext cx="8458200" cy="2362200"/>
          </a:xfrm>
          <a:prstGeom prst="rect">
            <a:avLst/>
          </a:prstGeom>
          <a:solidFill>
            <a:srgbClr val="0000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176213"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Using ERA0-I reanalyses and 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atmospheric vertically-integrated energy and moisture balances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to compute diabatic heating as a residual.</a:t>
            </a:r>
            <a:r>
              <a:rPr lang="en-US" dirty="0" smtClean="0"/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92303"/>
      </p:ext>
    </p:extLst>
  </p:cSld>
  <p:clrMapOvr>
    <a:masterClrMapping/>
  </p:clrMapOvr>
  <p:transition xmlns:p14="http://schemas.microsoft.com/office/powerpoint/2010/main" spd="slow">
    <p:pull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8" name="Text Box 1028"/>
          <p:cNvSpPr txBox="1">
            <a:spLocks noChangeArrowheads="1"/>
          </p:cNvSpPr>
          <p:nvPr/>
        </p:nvSpPr>
        <p:spPr bwMode="auto">
          <a:xfrm>
            <a:off x="152400" y="685800"/>
            <a:ext cx="15450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Net</a:t>
            </a:r>
          </a:p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Radiation </a:t>
            </a:r>
          </a:p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TOA</a:t>
            </a:r>
          </a:p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 R</a:t>
            </a:r>
            <a:r>
              <a:rPr lang="en-US" b="1" baseline="-25000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T</a:t>
            </a:r>
          </a:p>
        </p:txBody>
      </p:sp>
      <p:sp>
        <p:nvSpPr>
          <p:cNvPr id="620549" name="Text Box 1029"/>
          <p:cNvSpPr txBox="1">
            <a:spLocks noChangeArrowheads="1"/>
          </p:cNvSpPr>
          <p:nvPr/>
        </p:nvSpPr>
        <p:spPr bwMode="auto">
          <a:xfrm>
            <a:off x="304800" y="4067175"/>
            <a:ext cx="132600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Total </a:t>
            </a: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heating </a:t>
            </a:r>
          </a:p>
          <a:p>
            <a:pPr eaLnBrk="1" hangingPunct="1">
              <a:spcAft>
                <a:spcPts val="1200"/>
              </a:spcAft>
            </a:pPr>
            <a:r>
              <a:rPr lang="en-US" b="1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Q</a:t>
            </a:r>
            <a:r>
              <a:rPr lang="en-US" b="1" baseline="-25000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1</a:t>
            </a:r>
            <a:r>
              <a:rPr lang="en-US" b="1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-Q</a:t>
            </a:r>
            <a:r>
              <a:rPr lang="en-US" b="1" baseline="-25000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2</a:t>
            </a:r>
          </a:p>
          <a:p>
            <a:pPr eaLnBrk="1" hangingPunct="1">
              <a:spcAft>
                <a:spcPts val="1200"/>
              </a:spcAft>
            </a:pPr>
            <a:r>
              <a:rPr lang="en-US" b="1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= R</a:t>
            </a:r>
            <a:r>
              <a:rPr lang="en-US" b="1" baseline="-25000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T</a:t>
            </a:r>
            <a:r>
              <a:rPr lang="en-US" b="1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+F</a:t>
            </a:r>
            <a:r>
              <a:rPr lang="en-US" b="1" baseline="-25000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s</a:t>
            </a:r>
          </a:p>
        </p:txBody>
      </p:sp>
      <p:sp>
        <p:nvSpPr>
          <p:cNvPr id="620552" name="Text Box 1032"/>
          <p:cNvSpPr txBox="1">
            <a:spLocks noChangeArrowheads="1"/>
          </p:cNvSpPr>
          <p:nvPr/>
        </p:nvSpPr>
        <p:spPr bwMode="auto">
          <a:xfrm>
            <a:off x="7543800" y="2286000"/>
            <a:ext cx="16002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Difference due to ocean transports</a:t>
            </a:r>
          </a:p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(net surface flux)</a:t>
            </a:r>
          </a:p>
        </p:txBody>
      </p:sp>
      <p:sp>
        <p:nvSpPr>
          <p:cNvPr id="620555" name="Text Box 1035"/>
          <p:cNvSpPr txBox="1">
            <a:spLocks noChangeArrowheads="1"/>
          </p:cNvSpPr>
          <p:nvPr/>
        </p:nvSpPr>
        <p:spPr bwMode="auto">
          <a:xfrm>
            <a:off x="6248400" y="6370305"/>
            <a:ext cx="278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Updated from</a:t>
            </a:r>
          </a:p>
          <a:p>
            <a:r>
              <a:rPr lang="en-US" sz="1400" b="1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Trenberth &amp; </a:t>
            </a:r>
            <a:r>
              <a:rPr lang="en-US" sz="1400" b="1" dirty="0" err="1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Stepaniak</a:t>
            </a:r>
            <a:r>
              <a:rPr lang="en-US" sz="1400" b="1" dirty="0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, 2003</a:t>
            </a:r>
          </a:p>
        </p:txBody>
      </p:sp>
      <p:pic>
        <p:nvPicPr>
          <p:cNvPr id="8" name="Picture 7" descr="CERES-ASR_OLR_RT-AnnualMea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1"/>
          <a:stretch/>
        </p:blipFill>
        <p:spPr>
          <a:xfrm>
            <a:off x="1828800" y="228600"/>
            <a:ext cx="5105946" cy="2819400"/>
          </a:xfrm>
          <a:prstGeom prst="rect">
            <a:avLst/>
          </a:prstGeom>
        </p:spPr>
      </p:pic>
      <p:pic>
        <p:nvPicPr>
          <p:cNvPr id="9" name="Picture 8" descr="ERAI_Q1_Q2_197901_201412_Annual_Mean_T10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4"/>
          <a:stretch/>
        </p:blipFill>
        <p:spPr>
          <a:xfrm>
            <a:off x="1828800" y="3124200"/>
            <a:ext cx="5105400" cy="30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21526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2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9" grpId="0" autoUpdateAnimBg="0"/>
      <p:bldP spid="62055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>
                    <a:srgbClr val="000000"/>
                  </a:outerShdw>
                </a:effectLst>
                <a:latin typeface="Comic Sans MS"/>
                <a:cs typeface="Comic Sans MS"/>
              </a:rPr>
              <a:t>Annual mean surface flux</a:t>
            </a:r>
            <a:endParaRPr lang="en-US" dirty="0">
              <a:effectLst>
                <a:outerShdw blurRad="50800" dist="38100" dir="270000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6172200"/>
            <a:ext cx="495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Updated from Trenberth and </a:t>
            </a:r>
            <a:r>
              <a:rPr lang="en-US" sz="1800" dirty="0" err="1" smtClean="0">
                <a:solidFill>
                  <a:srgbClr val="FFFFFF"/>
                </a:solidFill>
              </a:rPr>
              <a:t>Fasullo</a:t>
            </a:r>
            <a:r>
              <a:rPr lang="en-US" sz="1800" dirty="0" smtClean="0">
                <a:solidFill>
                  <a:srgbClr val="FFFFFF"/>
                </a:solidFill>
              </a:rPr>
              <a:t> (2008)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 descr="ERAI_EBAF2.8_FS_200003_201412_Ann_Mn_LndMs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278624" cy="447446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082367" y="2819400"/>
            <a:ext cx="5872587" cy="1447800"/>
            <a:chOff x="2082367" y="2819400"/>
            <a:chExt cx="5872587" cy="1447800"/>
          </a:xfrm>
        </p:grpSpPr>
        <p:sp>
          <p:nvSpPr>
            <p:cNvPr id="12" name="Freeform 11"/>
            <p:cNvSpPr/>
            <p:nvPr/>
          </p:nvSpPr>
          <p:spPr>
            <a:xfrm>
              <a:off x="3795554" y="2905252"/>
              <a:ext cx="2087554" cy="729962"/>
            </a:xfrm>
            <a:custGeom>
              <a:avLst/>
              <a:gdLst>
                <a:gd name="connsiteX0" fmla="*/ 0 w 2087554"/>
                <a:gd name="connsiteY0" fmla="*/ 0 h 729962"/>
                <a:gd name="connsiteX1" fmla="*/ 72991 w 2087554"/>
                <a:gd name="connsiteY1" fmla="*/ 29198 h 729962"/>
                <a:gd name="connsiteX2" fmla="*/ 102188 w 2087554"/>
                <a:gd name="connsiteY2" fmla="*/ 72996 h 729962"/>
                <a:gd name="connsiteX3" fmla="*/ 189777 w 2087554"/>
                <a:gd name="connsiteY3" fmla="*/ 102195 h 729962"/>
                <a:gd name="connsiteX4" fmla="*/ 218974 w 2087554"/>
                <a:gd name="connsiteY4" fmla="*/ 145992 h 729962"/>
                <a:gd name="connsiteX5" fmla="*/ 306564 w 2087554"/>
                <a:gd name="connsiteY5" fmla="*/ 189790 h 729962"/>
                <a:gd name="connsiteX6" fmla="*/ 437948 w 2087554"/>
                <a:gd name="connsiteY6" fmla="*/ 262786 h 729962"/>
                <a:gd name="connsiteX7" fmla="*/ 569333 w 2087554"/>
                <a:gd name="connsiteY7" fmla="*/ 321183 h 729962"/>
                <a:gd name="connsiteX8" fmla="*/ 613128 w 2087554"/>
                <a:gd name="connsiteY8" fmla="*/ 335783 h 729962"/>
                <a:gd name="connsiteX9" fmla="*/ 700717 w 2087554"/>
                <a:gd name="connsiteY9" fmla="*/ 379580 h 729962"/>
                <a:gd name="connsiteX10" fmla="*/ 744512 w 2087554"/>
                <a:gd name="connsiteY10" fmla="*/ 408779 h 729962"/>
                <a:gd name="connsiteX11" fmla="*/ 861299 w 2087554"/>
                <a:gd name="connsiteY11" fmla="*/ 437977 h 729962"/>
                <a:gd name="connsiteX12" fmla="*/ 905093 w 2087554"/>
                <a:gd name="connsiteY12" fmla="*/ 452577 h 729962"/>
                <a:gd name="connsiteX13" fmla="*/ 948888 w 2087554"/>
                <a:gd name="connsiteY13" fmla="*/ 481775 h 729962"/>
                <a:gd name="connsiteX14" fmla="*/ 1065674 w 2087554"/>
                <a:gd name="connsiteY14" fmla="*/ 510974 h 729962"/>
                <a:gd name="connsiteX15" fmla="*/ 1109469 w 2087554"/>
                <a:gd name="connsiteY15" fmla="*/ 525573 h 729962"/>
                <a:gd name="connsiteX16" fmla="*/ 1226256 w 2087554"/>
                <a:gd name="connsiteY16" fmla="*/ 554771 h 729962"/>
                <a:gd name="connsiteX17" fmla="*/ 1270050 w 2087554"/>
                <a:gd name="connsiteY17" fmla="*/ 569371 h 729962"/>
                <a:gd name="connsiteX18" fmla="*/ 1357640 w 2087554"/>
                <a:gd name="connsiteY18" fmla="*/ 583970 h 729962"/>
                <a:gd name="connsiteX19" fmla="*/ 1489025 w 2087554"/>
                <a:gd name="connsiteY19" fmla="*/ 627768 h 729962"/>
                <a:gd name="connsiteX20" fmla="*/ 1532820 w 2087554"/>
                <a:gd name="connsiteY20" fmla="*/ 642367 h 729962"/>
                <a:gd name="connsiteX21" fmla="*/ 1678802 w 2087554"/>
                <a:gd name="connsiteY21" fmla="*/ 671565 h 729962"/>
                <a:gd name="connsiteX22" fmla="*/ 1737196 w 2087554"/>
                <a:gd name="connsiteY22" fmla="*/ 686165 h 729962"/>
                <a:gd name="connsiteX23" fmla="*/ 1999965 w 2087554"/>
                <a:gd name="connsiteY23" fmla="*/ 715363 h 729962"/>
                <a:gd name="connsiteX24" fmla="*/ 2087554 w 2087554"/>
                <a:gd name="connsiteY24" fmla="*/ 729962 h 72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87554" h="729962">
                  <a:moveTo>
                    <a:pt x="0" y="0"/>
                  </a:moveTo>
                  <a:cubicBezTo>
                    <a:pt x="24330" y="9733"/>
                    <a:pt x="51668" y="13966"/>
                    <a:pt x="72991" y="29198"/>
                  </a:cubicBezTo>
                  <a:cubicBezTo>
                    <a:pt x="87268" y="39397"/>
                    <a:pt x="87309" y="63696"/>
                    <a:pt x="102188" y="72996"/>
                  </a:cubicBezTo>
                  <a:cubicBezTo>
                    <a:pt x="128285" y="89308"/>
                    <a:pt x="189777" y="102195"/>
                    <a:pt x="189777" y="102195"/>
                  </a:cubicBezTo>
                  <a:cubicBezTo>
                    <a:pt x="199509" y="116794"/>
                    <a:pt x="206568" y="133585"/>
                    <a:pt x="218974" y="145992"/>
                  </a:cubicBezTo>
                  <a:cubicBezTo>
                    <a:pt x="247275" y="174294"/>
                    <a:pt x="270942" y="177916"/>
                    <a:pt x="306564" y="189790"/>
                  </a:cubicBezTo>
                  <a:cubicBezTo>
                    <a:pt x="406956" y="256723"/>
                    <a:pt x="360863" y="237090"/>
                    <a:pt x="437948" y="262786"/>
                  </a:cubicBezTo>
                  <a:cubicBezTo>
                    <a:pt x="507351" y="309058"/>
                    <a:pt x="465096" y="286435"/>
                    <a:pt x="569333" y="321183"/>
                  </a:cubicBezTo>
                  <a:cubicBezTo>
                    <a:pt x="583931" y="326049"/>
                    <a:pt x="600324" y="327247"/>
                    <a:pt x="613128" y="335783"/>
                  </a:cubicBezTo>
                  <a:cubicBezTo>
                    <a:pt x="669726" y="373517"/>
                    <a:pt x="640278" y="359432"/>
                    <a:pt x="700717" y="379580"/>
                  </a:cubicBezTo>
                  <a:cubicBezTo>
                    <a:pt x="715315" y="389313"/>
                    <a:pt x="728023" y="402783"/>
                    <a:pt x="744512" y="408779"/>
                  </a:cubicBezTo>
                  <a:cubicBezTo>
                    <a:pt x="782223" y="422493"/>
                    <a:pt x="823232" y="425286"/>
                    <a:pt x="861299" y="437977"/>
                  </a:cubicBezTo>
                  <a:cubicBezTo>
                    <a:pt x="875897" y="442844"/>
                    <a:pt x="891330" y="445695"/>
                    <a:pt x="905093" y="452577"/>
                  </a:cubicBezTo>
                  <a:cubicBezTo>
                    <a:pt x="920786" y="460424"/>
                    <a:pt x="932399" y="475779"/>
                    <a:pt x="948888" y="481775"/>
                  </a:cubicBezTo>
                  <a:cubicBezTo>
                    <a:pt x="986599" y="495489"/>
                    <a:pt x="1027606" y="498284"/>
                    <a:pt x="1065674" y="510974"/>
                  </a:cubicBezTo>
                  <a:cubicBezTo>
                    <a:pt x="1080272" y="515840"/>
                    <a:pt x="1094623" y="521524"/>
                    <a:pt x="1109469" y="525573"/>
                  </a:cubicBezTo>
                  <a:cubicBezTo>
                    <a:pt x="1148182" y="536132"/>
                    <a:pt x="1188189" y="542080"/>
                    <a:pt x="1226256" y="554771"/>
                  </a:cubicBezTo>
                  <a:cubicBezTo>
                    <a:pt x="1240854" y="559638"/>
                    <a:pt x="1255029" y="566033"/>
                    <a:pt x="1270050" y="569371"/>
                  </a:cubicBezTo>
                  <a:cubicBezTo>
                    <a:pt x="1298944" y="575793"/>
                    <a:pt x="1328924" y="576791"/>
                    <a:pt x="1357640" y="583970"/>
                  </a:cubicBezTo>
                  <a:cubicBezTo>
                    <a:pt x="1357674" y="583978"/>
                    <a:pt x="1467111" y="620463"/>
                    <a:pt x="1489025" y="627768"/>
                  </a:cubicBezTo>
                  <a:cubicBezTo>
                    <a:pt x="1503623" y="632634"/>
                    <a:pt x="1517731" y="639349"/>
                    <a:pt x="1532820" y="642367"/>
                  </a:cubicBezTo>
                  <a:cubicBezTo>
                    <a:pt x="1581481" y="652100"/>
                    <a:pt x="1630660" y="659528"/>
                    <a:pt x="1678802" y="671565"/>
                  </a:cubicBezTo>
                  <a:cubicBezTo>
                    <a:pt x="1698267" y="676432"/>
                    <a:pt x="1717405" y="682866"/>
                    <a:pt x="1737196" y="686165"/>
                  </a:cubicBezTo>
                  <a:cubicBezTo>
                    <a:pt x="1826243" y="701007"/>
                    <a:pt x="1910012" y="704118"/>
                    <a:pt x="1999965" y="715363"/>
                  </a:cubicBezTo>
                  <a:cubicBezTo>
                    <a:pt x="2029336" y="719035"/>
                    <a:pt x="2087554" y="729962"/>
                    <a:pt x="2087554" y="729962"/>
                  </a:cubicBezTo>
                </a:path>
              </a:pathLst>
            </a:custGeom>
            <a:ln w="76200" cmpd="tri">
              <a:solidFill>
                <a:srgbClr val="CC0099"/>
              </a:solidFill>
              <a:headEnd type="arrow"/>
              <a:tailEnd type="non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114800" y="3581400"/>
              <a:ext cx="2087554" cy="685800"/>
            </a:xfrm>
            <a:custGeom>
              <a:avLst/>
              <a:gdLst>
                <a:gd name="connsiteX0" fmla="*/ 0 w 2087554"/>
                <a:gd name="connsiteY0" fmla="*/ 0 h 729962"/>
                <a:gd name="connsiteX1" fmla="*/ 72991 w 2087554"/>
                <a:gd name="connsiteY1" fmla="*/ 29198 h 729962"/>
                <a:gd name="connsiteX2" fmla="*/ 102188 w 2087554"/>
                <a:gd name="connsiteY2" fmla="*/ 72996 h 729962"/>
                <a:gd name="connsiteX3" fmla="*/ 189777 w 2087554"/>
                <a:gd name="connsiteY3" fmla="*/ 102195 h 729962"/>
                <a:gd name="connsiteX4" fmla="*/ 218974 w 2087554"/>
                <a:gd name="connsiteY4" fmla="*/ 145992 h 729962"/>
                <a:gd name="connsiteX5" fmla="*/ 306564 w 2087554"/>
                <a:gd name="connsiteY5" fmla="*/ 189790 h 729962"/>
                <a:gd name="connsiteX6" fmla="*/ 437948 w 2087554"/>
                <a:gd name="connsiteY6" fmla="*/ 262786 h 729962"/>
                <a:gd name="connsiteX7" fmla="*/ 569333 w 2087554"/>
                <a:gd name="connsiteY7" fmla="*/ 321183 h 729962"/>
                <a:gd name="connsiteX8" fmla="*/ 613128 w 2087554"/>
                <a:gd name="connsiteY8" fmla="*/ 335783 h 729962"/>
                <a:gd name="connsiteX9" fmla="*/ 700717 w 2087554"/>
                <a:gd name="connsiteY9" fmla="*/ 379580 h 729962"/>
                <a:gd name="connsiteX10" fmla="*/ 744512 w 2087554"/>
                <a:gd name="connsiteY10" fmla="*/ 408779 h 729962"/>
                <a:gd name="connsiteX11" fmla="*/ 861299 w 2087554"/>
                <a:gd name="connsiteY11" fmla="*/ 437977 h 729962"/>
                <a:gd name="connsiteX12" fmla="*/ 905093 w 2087554"/>
                <a:gd name="connsiteY12" fmla="*/ 452577 h 729962"/>
                <a:gd name="connsiteX13" fmla="*/ 948888 w 2087554"/>
                <a:gd name="connsiteY13" fmla="*/ 481775 h 729962"/>
                <a:gd name="connsiteX14" fmla="*/ 1065674 w 2087554"/>
                <a:gd name="connsiteY14" fmla="*/ 510974 h 729962"/>
                <a:gd name="connsiteX15" fmla="*/ 1109469 w 2087554"/>
                <a:gd name="connsiteY15" fmla="*/ 525573 h 729962"/>
                <a:gd name="connsiteX16" fmla="*/ 1226256 w 2087554"/>
                <a:gd name="connsiteY16" fmla="*/ 554771 h 729962"/>
                <a:gd name="connsiteX17" fmla="*/ 1270050 w 2087554"/>
                <a:gd name="connsiteY17" fmla="*/ 569371 h 729962"/>
                <a:gd name="connsiteX18" fmla="*/ 1357640 w 2087554"/>
                <a:gd name="connsiteY18" fmla="*/ 583970 h 729962"/>
                <a:gd name="connsiteX19" fmla="*/ 1489025 w 2087554"/>
                <a:gd name="connsiteY19" fmla="*/ 627768 h 729962"/>
                <a:gd name="connsiteX20" fmla="*/ 1532820 w 2087554"/>
                <a:gd name="connsiteY20" fmla="*/ 642367 h 729962"/>
                <a:gd name="connsiteX21" fmla="*/ 1678802 w 2087554"/>
                <a:gd name="connsiteY21" fmla="*/ 671565 h 729962"/>
                <a:gd name="connsiteX22" fmla="*/ 1737196 w 2087554"/>
                <a:gd name="connsiteY22" fmla="*/ 686165 h 729962"/>
                <a:gd name="connsiteX23" fmla="*/ 1999965 w 2087554"/>
                <a:gd name="connsiteY23" fmla="*/ 715363 h 729962"/>
                <a:gd name="connsiteX24" fmla="*/ 2087554 w 2087554"/>
                <a:gd name="connsiteY24" fmla="*/ 729962 h 72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87554" h="729962">
                  <a:moveTo>
                    <a:pt x="0" y="0"/>
                  </a:moveTo>
                  <a:cubicBezTo>
                    <a:pt x="24330" y="9733"/>
                    <a:pt x="51668" y="13966"/>
                    <a:pt x="72991" y="29198"/>
                  </a:cubicBezTo>
                  <a:cubicBezTo>
                    <a:pt x="87268" y="39397"/>
                    <a:pt x="87309" y="63696"/>
                    <a:pt x="102188" y="72996"/>
                  </a:cubicBezTo>
                  <a:cubicBezTo>
                    <a:pt x="128285" y="89308"/>
                    <a:pt x="189777" y="102195"/>
                    <a:pt x="189777" y="102195"/>
                  </a:cubicBezTo>
                  <a:cubicBezTo>
                    <a:pt x="199509" y="116794"/>
                    <a:pt x="206568" y="133585"/>
                    <a:pt x="218974" y="145992"/>
                  </a:cubicBezTo>
                  <a:cubicBezTo>
                    <a:pt x="247275" y="174294"/>
                    <a:pt x="270942" y="177916"/>
                    <a:pt x="306564" y="189790"/>
                  </a:cubicBezTo>
                  <a:cubicBezTo>
                    <a:pt x="406956" y="256723"/>
                    <a:pt x="360863" y="237090"/>
                    <a:pt x="437948" y="262786"/>
                  </a:cubicBezTo>
                  <a:cubicBezTo>
                    <a:pt x="507351" y="309058"/>
                    <a:pt x="465096" y="286435"/>
                    <a:pt x="569333" y="321183"/>
                  </a:cubicBezTo>
                  <a:cubicBezTo>
                    <a:pt x="583931" y="326049"/>
                    <a:pt x="600324" y="327247"/>
                    <a:pt x="613128" y="335783"/>
                  </a:cubicBezTo>
                  <a:cubicBezTo>
                    <a:pt x="669726" y="373517"/>
                    <a:pt x="640278" y="359432"/>
                    <a:pt x="700717" y="379580"/>
                  </a:cubicBezTo>
                  <a:cubicBezTo>
                    <a:pt x="715315" y="389313"/>
                    <a:pt x="728023" y="402783"/>
                    <a:pt x="744512" y="408779"/>
                  </a:cubicBezTo>
                  <a:cubicBezTo>
                    <a:pt x="782223" y="422493"/>
                    <a:pt x="823232" y="425286"/>
                    <a:pt x="861299" y="437977"/>
                  </a:cubicBezTo>
                  <a:cubicBezTo>
                    <a:pt x="875897" y="442844"/>
                    <a:pt x="891330" y="445695"/>
                    <a:pt x="905093" y="452577"/>
                  </a:cubicBezTo>
                  <a:cubicBezTo>
                    <a:pt x="920786" y="460424"/>
                    <a:pt x="932399" y="475779"/>
                    <a:pt x="948888" y="481775"/>
                  </a:cubicBezTo>
                  <a:cubicBezTo>
                    <a:pt x="986599" y="495489"/>
                    <a:pt x="1027606" y="498284"/>
                    <a:pt x="1065674" y="510974"/>
                  </a:cubicBezTo>
                  <a:cubicBezTo>
                    <a:pt x="1080272" y="515840"/>
                    <a:pt x="1094623" y="521524"/>
                    <a:pt x="1109469" y="525573"/>
                  </a:cubicBezTo>
                  <a:cubicBezTo>
                    <a:pt x="1148182" y="536132"/>
                    <a:pt x="1188189" y="542080"/>
                    <a:pt x="1226256" y="554771"/>
                  </a:cubicBezTo>
                  <a:cubicBezTo>
                    <a:pt x="1240854" y="559638"/>
                    <a:pt x="1255029" y="566033"/>
                    <a:pt x="1270050" y="569371"/>
                  </a:cubicBezTo>
                  <a:cubicBezTo>
                    <a:pt x="1298944" y="575793"/>
                    <a:pt x="1328924" y="576791"/>
                    <a:pt x="1357640" y="583970"/>
                  </a:cubicBezTo>
                  <a:cubicBezTo>
                    <a:pt x="1357674" y="583978"/>
                    <a:pt x="1467111" y="620463"/>
                    <a:pt x="1489025" y="627768"/>
                  </a:cubicBezTo>
                  <a:cubicBezTo>
                    <a:pt x="1503623" y="632634"/>
                    <a:pt x="1517731" y="639349"/>
                    <a:pt x="1532820" y="642367"/>
                  </a:cubicBezTo>
                  <a:cubicBezTo>
                    <a:pt x="1581481" y="652100"/>
                    <a:pt x="1630660" y="659528"/>
                    <a:pt x="1678802" y="671565"/>
                  </a:cubicBezTo>
                  <a:cubicBezTo>
                    <a:pt x="1698267" y="676432"/>
                    <a:pt x="1717405" y="682866"/>
                    <a:pt x="1737196" y="686165"/>
                  </a:cubicBezTo>
                  <a:cubicBezTo>
                    <a:pt x="1826243" y="701007"/>
                    <a:pt x="1910012" y="704118"/>
                    <a:pt x="1999965" y="715363"/>
                  </a:cubicBezTo>
                  <a:cubicBezTo>
                    <a:pt x="2029336" y="719035"/>
                    <a:pt x="2087554" y="729962"/>
                    <a:pt x="2087554" y="729962"/>
                  </a:cubicBezTo>
                </a:path>
              </a:pathLst>
            </a:custGeom>
            <a:ln w="76200" cmpd="tri">
              <a:solidFill>
                <a:srgbClr val="CC0099"/>
              </a:solidFill>
              <a:headEnd type="arrow"/>
              <a:tailEnd type="non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81800" y="2819400"/>
              <a:ext cx="1173154" cy="806162"/>
            </a:xfrm>
            <a:custGeom>
              <a:avLst/>
              <a:gdLst>
                <a:gd name="connsiteX0" fmla="*/ 0 w 2087554"/>
                <a:gd name="connsiteY0" fmla="*/ 0 h 729962"/>
                <a:gd name="connsiteX1" fmla="*/ 72991 w 2087554"/>
                <a:gd name="connsiteY1" fmla="*/ 29198 h 729962"/>
                <a:gd name="connsiteX2" fmla="*/ 102188 w 2087554"/>
                <a:gd name="connsiteY2" fmla="*/ 72996 h 729962"/>
                <a:gd name="connsiteX3" fmla="*/ 189777 w 2087554"/>
                <a:gd name="connsiteY3" fmla="*/ 102195 h 729962"/>
                <a:gd name="connsiteX4" fmla="*/ 218974 w 2087554"/>
                <a:gd name="connsiteY4" fmla="*/ 145992 h 729962"/>
                <a:gd name="connsiteX5" fmla="*/ 306564 w 2087554"/>
                <a:gd name="connsiteY5" fmla="*/ 189790 h 729962"/>
                <a:gd name="connsiteX6" fmla="*/ 437948 w 2087554"/>
                <a:gd name="connsiteY6" fmla="*/ 262786 h 729962"/>
                <a:gd name="connsiteX7" fmla="*/ 569333 w 2087554"/>
                <a:gd name="connsiteY7" fmla="*/ 321183 h 729962"/>
                <a:gd name="connsiteX8" fmla="*/ 613128 w 2087554"/>
                <a:gd name="connsiteY8" fmla="*/ 335783 h 729962"/>
                <a:gd name="connsiteX9" fmla="*/ 700717 w 2087554"/>
                <a:gd name="connsiteY9" fmla="*/ 379580 h 729962"/>
                <a:gd name="connsiteX10" fmla="*/ 744512 w 2087554"/>
                <a:gd name="connsiteY10" fmla="*/ 408779 h 729962"/>
                <a:gd name="connsiteX11" fmla="*/ 861299 w 2087554"/>
                <a:gd name="connsiteY11" fmla="*/ 437977 h 729962"/>
                <a:gd name="connsiteX12" fmla="*/ 905093 w 2087554"/>
                <a:gd name="connsiteY12" fmla="*/ 452577 h 729962"/>
                <a:gd name="connsiteX13" fmla="*/ 948888 w 2087554"/>
                <a:gd name="connsiteY13" fmla="*/ 481775 h 729962"/>
                <a:gd name="connsiteX14" fmla="*/ 1065674 w 2087554"/>
                <a:gd name="connsiteY14" fmla="*/ 510974 h 729962"/>
                <a:gd name="connsiteX15" fmla="*/ 1109469 w 2087554"/>
                <a:gd name="connsiteY15" fmla="*/ 525573 h 729962"/>
                <a:gd name="connsiteX16" fmla="*/ 1226256 w 2087554"/>
                <a:gd name="connsiteY16" fmla="*/ 554771 h 729962"/>
                <a:gd name="connsiteX17" fmla="*/ 1270050 w 2087554"/>
                <a:gd name="connsiteY17" fmla="*/ 569371 h 729962"/>
                <a:gd name="connsiteX18" fmla="*/ 1357640 w 2087554"/>
                <a:gd name="connsiteY18" fmla="*/ 583970 h 729962"/>
                <a:gd name="connsiteX19" fmla="*/ 1489025 w 2087554"/>
                <a:gd name="connsiteY19" fmla="*/ 627768 h 729962"/>
                <a:gd name="connsiteX20" fmla="*/ 1532820 w 2087554"/>
                <a:gd name="connsiteY20" fmla="*/ 642367 h 729962"/>
                <a:gd name="connsiteX21" fmla="*/ 1678802 w 2087554"/>
                <a:gd name="connsiteY21" fmla="*/ 671565 h 729962"/>
                <a:gd name="connsiteX22" fmla="*/ 1737196 w 2087554"/>
                <a:gd name="connsiteY22" fmla="*/ 686165 h 729962"/>
                <a:gd name="connsiteX23" fmla="*/ 1999965 w 2087554"/>
                <a:gd name="connsiteY23" fmla="*/ 715363 h 729962"/>
                <a:gd name="connsiteX24" fmla="*/ 2087554 w 2087554"/>
                <a:gd name="connsiteY24" fmla="*/ 729962 h 72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87554" h="729962">
                  <a:moveTo>
                    <a:pt x="0" y="0"/>
                  </a:moveTo>
                  <a:cubicBezTo>
                    <a:pt x="24330" y="9733"/>
                    <a:pt x="51668" y="13966"/>
                    <a:pt x="72991" y="29198"/>
                  </a:cubicBezTo>
                  <a:cubicBezTo>
                    <a:pt x="87268" y="39397"/>
                    <a:pt x="87309" y="63696"/>
                    <a:pt x="102188" y="72996"/>
                  </a:cubicBezTo>
                  <a:cubicBezTo>
                    <a:pt x="128285" y="89308"/>
                    <a:pt x="189777" y="102195"/>
                    <a:pt x="189777" y="102195"/>
                  </a:cubicBezTo>
                  <a:cubicBezTo>
                    <a:pt x="199509" y="116794"/>
                    <a:pt x="206568" y="133585"/>
                    <a:pt x="218974" y="145992"/>
                  </a:cubicBezTo>
                  <a:cubicBezTo>
                    <a:pt x="247275" y="174294"/>
                    <a:pt x="270942" y="177916"/>
                    <a:pt x="306564" y="189790"/>
                  </a:cubicBezTo>
                  <a:cubicBezTo>
                    <a:pt x="406956" y="256723"/>
                    <a:pt x="360863" y="237090"/>
                    <a:pt x="437948" y="262786"/>
                  </a:cubicBezTo>
                  <a:cubicBezTo>
                    <a:pt x="507351" y="309058"/>
                    <a:pt x="465096" y="286435"/>
                    <a:pt x="569333" y="321183"/>
                  </a:cubicBezTo>
                  <a:cubicBezTo>
                    <a:pt x="583931" y="326049"/>
                    <a:pt x="600324" y="327247"/>
                    <a:pt x="613128" y="335783"/>
                  </a:cubicBezTo>
                  <a:cubicBezTo>
                    <a:pt x="669726" y="373517"/>
                    <a:pt x="640278" y="359432"/>
                    <a:pt x="700717" y="379580"/>
                  </a:cubicBezTo>
                  <a:cubicBezTo>
                    <a:pt x="715315" y="389313"/>
                    <a:pt x="728023" y="402783"/>
                    <a:pt x="744512" y="408779"/>
                  </a:cubicBezTo>
                  <a:cubicBezTo>
                    <a:pt x="782223" y="422493"/>
                    <a:pt x="823232" y="425286"/>
                    <a:pt x="861299" y="437977"/>
                  </a:cubicBezTo>
                  <a:cubicBezTo>
                    <a:pt x="875897" y="442844"/>
                    <a:pt x="891330" y="445695"/>
                    <a:pt x="905093" y="452577"/>
                  </a:cubicBezTo>
                  <a:cubicBezTo>
                    <a:pt x="920786" y="460424"/>
                    <a:pt x="932399" y="475779"/>
                    <a:pt x="948888" y="481775"/>
                  </a:cubicBezTo>
                  <a:cubicBezTo>
                    <a:pt x="986599" y="495489"/>
                    <a:pt x="1027606" y="498284"/>
                    <a:pt x="1065674" y="510974"/>
                  </a:cubicBezTo>
                  <a:cubicBezTo>
                    <a:pt x="1080272" y="515840"/>
                    <a:pt x="1094623" y="521524"/>
                    <a:pt x="1109469" y="525573"/>
                  </a:cubicBezTo>
                  <a:cubicBezTo>
                    <a:pt x="1148182" y="536132"/>
                    <a:pt x="1188189" y="542080"/>
                    <a:pt x="1226256" y="554771"/>
                  </a:cubicBezTo>
                  <a:cubicBezTo>
                    <a:pt x="1240854" y="559638"/>
                    <a:pt x="1255029" y="566033"/>
                    <a:pt x="1270050" y="569371"/>
                  </a:cubicBezTo>
                  <a:cubicBezTo>
                    <a:pt x="1298944" y="575793"/>
                    <a:pt x="1328924" y="576791"/>
                    <a:pt x="1357640" y="583970"/>
                  </a:cubicBezTo>
                  <a:cubicBezTo>
                    <a:pt x="1357674" y="583978"/>
                    <a:pt x="1467111" y="620463"/>
                    <a:pt x="1489025" y="627768"/>
                  </a:cubicBezTo>
                  <a:cubicBezTo>
                    <a:pt x="1503623" y="632634"/>
                    <a:pt x="1517731" y="639349"/>
                    <a:pt x="1532820" y="642367"/>
                  </a:cubicBezTo>
                  <a:cubicBezTo>
                    <a:pt x="1581481" y="652100"/>
                    <a:pt x="1630660" y="659528"/>
                    <a:pt x="1678802" y="671565"/>
                  </a:cubicBezTo>
                  <a:cubicBezTo>
                    <a:pt x="1698267" y="676432"/>
                    <a:pt x="1717405" y="682866"/>
                    <a:pt x="1737196" y="686165"/>
                  </a:cubicBezTo>
                  <a:cubicBezTo>
                    <a:pt x="1826243" y="701007"/>
                    <a:pt x="1910012" y="704118"/>
                    <a:pt x="1999965" y="715363"/>
                  </a:cubicBezTo>
                  <a:cubicBezTo>
                    <a:pt x="2029336" y="719035"/>
                    <a:pt x="2087554" y="729962"/>
                    <a:pt x="2087554" y="729962"/>
                  </a:cubicBezTo>
                </a:path>
              </a:pathLst>
            </a:custGeom>
            <a:ln w="76200" cmpd="tri">
              <a:solidFill>
                <a:srgbClr val="CC0099"/>
              </a:solidFill>
              <a:headEnd type="arrow"/>
              <a:tailEnd type="non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11251321">
              <a:off x="2082367" y="3713485"/>
              <a:ext cx="882701" cy="439483"/>
            </a:xfrm>
            <a:custGeom>
              <a:avLst/>
              <a:gdLst>
                <a:gd name="connsiteX0" fmla="*/ 0 w 2087554"/>
                <a:gd name="connsiteY0" fmla="*/ 0 h 729962"/>
                <a:gd name="connsiteX1" fmla="*/ 72991 w 2087554"/>
                <a:gd name="connsiteY1" fmla="*/ 29198 h 729962"/>
                <a:gd name="connsiteX2" fmla="*/ 102188 w 2087554"/>
                <a:gd name="connsiteY2" fmla="*/ 72996 h 729962"/>
                <a:gd name="connsiteX3" fmla="*/ 189777 w 2087554"/>
                <a:gd name="connsiteY3" fmla="*/ 102195 h 729962"/>
                <a:gd name="connsiteX4" fmla="*/ 218974 w 2087554"/>
                <a:gd name="connsiteY4" fmla="*/ 145992 h 729962"/>
                <a:gd name="connsiteX5" fmla="*/ 306564 w 2087554"/>
                <a:gd name="connsiteY5" fmla="*/ 189790 h 729962"/>
                <a:gd name="connsiteX6" fmla="*/ 437948 w 2087554"/>
                <a:gd name="connsiteY6" fmla="*/ 262786 h 729962"/>
                <a:gd name="connsiteX7" fmla="*/ 569333 w 2087554"/>
                <a:gd name="connsiteY7" fmla="*/ 321183 h 729962"/>
                <a:gd name="connsiteX8" fmla="*/ 613128 w 2087554"/>
                <a:gd name="connsiteY8" fmla="*/ 335783 h 729962"/>
                <a:gd name="connsiteX9" fmla="*/ 700717 w 2087554"/>
                <a:gd name="connsiteY9" fmla="*/ 379580 h 729962"/>
                <a:gd name="connsiteX10" fmla="*/ 744512 w 2087554"/>
                <a:gd name="connsiteY10" fmla="*/ 408779 h 729962"/>
                <a:gd name="connsiteX11" fmla="*/ 861299 w 2087554"/>
                <a:gd name="connsiteY11" fmla="*/ 437977 h 729962"/>
                <a:gd name="connsiteX12" fmla="*/ 905093 w 2087554"/>
                <a:gd name="connsiteY12" fmla="*/ 452577 h 729962"/>
                <a:gd name="connsiteX13" fmla="*/ 948888 w 2087554"/>
                <a:gd name="connsiteY13" fmla="*/ 481775 h 729962"/>
                <a:gd name="connsiteX14" fmla="*/ 1065674 w 2087554"/>
                <a:gd name="connsiteY14" fmla="*/ 510974 h 729962"/>
                <a:gd name="connsiteX15" fmla="*/ 1109469 w 2087554"/>
                <a:gd name="connsiteY15" fmla="*/ 525573 h 729962"/>
                <a:gd name="connsiteX16" fmla="*/ 1226256 w 2087554"/>
                <a:gd name="connsiteY16" fmla="*/ 554771 h 729962"/>
                <a:gd name="connsiteX17" fmla="*/ 1270050 w 2087554"/>
                <a:gd name="connsiteY17" fmla="*/ 569371 h 729962"/>
                <a:gd name="connsiteX18" fmla="*/ 1357640 w 2087554"/>
                <a:gd name="connsiteY18" fmla="*/ 583970 h 729962"/>
                <a:gd name="connsiteX19" fmla="*/ 1489025 w 2087554"/>
                <a:gd name="connsiteY19" fmla="*/ 627768 h 729962"/>
                <a:gd name="connsiteX20" fmla="*/ 1532820 w 2087554"/>
                <a:gd name="connsiteY20" fmla="*/ 642367 h 729962"/>
                <a:gd name="connsiteX21" fmla="*/ 1678802 w 2087554"/>
                <a:gd name="connsiteY21" fmla="*/ 671565 h 729962"/>
                <a:gd name="connsiteX22" fmla="*/ 1737196 w 2087554"/>
                <a:gd name="connsiteY22" fmla="*/ 686165 h 729962"/>
                <a:gd name="connsiteX23" fmla="*/ 1999965 w 2087554"/>
                <a:gd name="connsiteY23" fmla="*/ 715363 h 729962"/>
                <a:gd name="connsiteX24" fmla="*/ 2087554 w 2087554"/>
                <a:gd name="connsiteY24" fmla="*/ 729962 h 72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87554" h="729962">
                  <a:moveTo>
                    <a:pt x="0" y="0"/>
                  </a:moveTo>
                  <a:cubicBezTo>
                    <a:pt x="24330" y="9733"/>
                    <a:pt x="51668" y="13966"/>
                    <a:pt x="72991" y="29198"/>
                  </a:cubicBezTo>
                  <a:cubicBezTo>
                    <a:pt x="87268" y="39397"/>
                    <a:pt x="87309" y="63696"/>
                    <a:pt x="102188" y="72996"/>
                  </a:cubicBezTo>
                  <a:cubicBezTo>
                    <a:pt x="128285" y="89308"/>
                    <a:pt x="189777" y="102195"/>
                    <a:pt x="189777" y="102195"/>
                  </a:cubicBezTo>
                  <a:cubicBezTo>
                    <a:pt x="199509" y="116794"/>
                    <a:pt x="206568" y="133585"/>
                    <a:pt x="218974" y="145992"/>
                  </a:cubicBezTo>
                  <a:cubicBezTo>
                    <a:pt x="247275" y="174294"/>
                    <a:pt x="270942" y="177916"/>
                    <a:pt x="306564" y="189790"/>
                  </a:cubicBezTo>
                  <a:cubicBezTo>
                    <a:pt x="406956" y="256723"/>
                    <a:pt x="360863" y="237090"/>
                    <a:pt x="437948" y="262786"/>
                  </a:cubicBezTo>
                  <a:cubicBezTo>
                    <a:pt x="507351" y="309058"/>
                    <a:pt x="465096" y="286435"/>
                    <a:pt x="569333" y="321183"/>
                  </a:cubicBezTo>
                  <a:cubicBezTo>
                    <a:pt x="583931" y="326049"/>
                    <a:pt x="600324" y="327247"/>
                    <a:pt x="613128" y="335783"/>
                  </a:cubicBezTo>
                  <a:cubicBezTo>
                    <a:pt x="669726" y="373517"/>
                    <a:pt x="640278" y="359432"/>
                    <a:pt x="700717" y="379580"/>
                  </a:cubicBezTo>
                  <a:cubicBezTo>
                    <a:pt x="715315" y="389313"/>
                    <a:pt x="728023" y="402783"/>
                    <a:pt x="744512" y="408779"/>
                  </a:cubicBezTo>
                  <a:cubicBezTo>
                    <a:pt x="782223" y="422493"/>
                    <a:pt x="823232" y="425286"/>
                    <a:pt x="861299" y="437977"/>
                  </a:cubicBezTo>
                  <a:cubicBezTo>
                    <a:pt x="875897" y="442844"/>
                    <a:pt x="891330" y="445695"/>
                    <a:pt x="905093" y="452577"/>
                  </a:cubicBezTo>
                  <a:cubicBezTo>
                    <a:pt x="920786" y="460424"/>
                    <a:pt x="932399" y="475779"/>
                    <a:pt x="948888" y="481775"/>
                  </a:cubicBezTo>
                  <a:cubicBezTo>
                    <a:pt x="986599" y="495489"/>
                    <a:pt x="1027606" y="498284"/>
                    <a:pt x="1065674" y="510974"/>
                  </a:cubicBezTo>
                  <a:cubicBezTo>
                    <a:pt x="1080272" y="515840"/>
                    <a:pt x="1094623" y="521524"/>
                    <a:pt x="1109469" y="525573"/>
                  </a:cubicBezTo>
                  <a:cubicBezTo>
                    <a:pt x="1148182" y="536132"/>
                    <a:pt x="1188189" y="542080"/>
                    <a:pt x="1226256" y="554771"/>
                  </a:cubicBezTo>
                  <a:cubicBezTo>
                    <a:pt x="1240854" y="559638"/>
                    <a:pt x="1255029" y="566033"/>
                    <a:pt x="1270050" y="569371"/>
                  </a:cubicBezTo>
                  <a:cubicBezTo>
                    <a:pt x="1298944" y="575793"/>
                    <a:pt x="1328924" y="576791"/>
                    <a:pt x="1357640" y="583970"/>
                  </a:cubicBezTo>
                  <a:cubicBezTo>
                    <a:pt x="1357674" y="583978"/>
                    <a:pt x="1467111" y="620463"/>
                    <a:pt x="1489025" y="627768"/>
                  </a:cubicBezTo>
                  <a:cubicBezTo>
                    <a:pt x="1503623" y="632634"/>
                    <a:pt x="1517731" y="639349"/>
                    <a:pt x="1532820" y="642367"/>
                  </a:cubicBezTo>
                  <a:cubicBezTo>
                    <a:pt x="1581481" y="652100"/>
                    <a:pt x="1630660" y="659528"/>
                    <a:pt x="1678802" y="671565"/>
                  </a:cubicBezTo>
                  <a:cubicBezTo>
                    <a:pt x="1698267" y="676432"/>
                    <a:pt x="1717405" y="682866"/>
                    <a:pt x="1737196" y="686165"/>
                  </a:cubicBezTo>
                  <a:cubicBezTo>
                    <a:pt x="1826243" y="701007"/>
                    <a:pt x="1910012" y="704118"/>
                    <a:pt x="1999965" y="715363"/>
                  </a:cubicBezTo>
                  <a:cubicBezTo>
                    <a:pt x="2029336" y="719035"/>
                    <a:pt x="2087554" y="729962"/>
                    <a:pt x="2087554" y="729962"/>
                  </a:cubicBezTo>
                </a:path>
              </a:pathLst>
            </a:custGeom>
            <a:ln w="76200" cmpd="tri">
              <a:solidFill>
                <a:srgbClr val="CC0099"/>
              </a:solidFill>
              <a:headEnd type="arrow"/>
              <a:tailEnd type="non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950001"/>
      </p:ext>
    </p:extLst>
  </p:cSld>
  <p:clrMapOvr>
    <a:masterClrMapping/>
  </p:clrMapOvr>
  <p:transition xmlns:p14="http://schemas.microsoft.com/office/powerpoint/2010/main" spd="slow">
    <p:plu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28600"/>
            <a:ext cx="2743200" cy="35052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>
                    <a:srgbClr val="000000"/>
                  </a:outerShdw>
                </a:effectLst>
                <a:latin typeface="Comic Sans MS"/>
                <a:cs typeface="Comic Sans MS"/>
              </a:rPr>
              <a:t>Seasonal</a:t>
            </a:r>
            <a:br>
              <a:rPr lang="en-US" dirty="0" smtClean="0">
                <a:effectLst>
                  <a:outerShdw blurRad="50800" dist="38100" dir="2700000">
                    <a:srgbClr val="000000"/>
                  </a:outerShdw>
                </a:effectLst>
                <a:latin typeface="Comic Sans MS"/>
                <a:cs typeface="Comic Sans MS"/>
              </a:rPr>
            </a:br>
            <a:r>
              <a:rPr lang="en-US" dirty="0" smtClean="0">
                <a:effectLst>
                  <a:outerShdw blurRad="50800" dist="38100" dir="2700000">
                    <a:srgbClr val="000000"/>
                  </a:outerShdw>
                </a:effectLst>
                <a:latin typeface="Comic Sans MS"/>
                <a:cs typeface="Comic Sans MS"/>
              </a:rPr>
              <a:t>mean surface flux</a:t>
            </a:r>
            <a:br>
              <a:rPr lang="en-US" dirty="0" smtClean="0">
                <a:effectLst>
                  <a:outerShdw blurRad="50800" dist="38100" dir="2700000">
                    <a:srgbClr val="000000"/>
                  </a:outerShdw>
                </a:effectLst>
                <a:latin typeface="Comic Sans MS"/>
                <a:cs typeface="Comic Sans MS"/>
              </a:rPr>
            </a:br>
            <a:r>
              <a:rPr lang="en-US" dirty="0">
                <a:effectLst>
                  <a:outerShdw blurRad="50800" dist="38100" dir="2700000">
                    <a:srgbClr val="000000"/>
                  </a:outerShdw>
                </a:effectLst>
                <a:latin typeface="Comic Sans MS"/>
                <a:cs typeface="Comic Sans MS"/>
              </a:rPr>
              <a:t/>
            </a:r>
            <a:br>
              <a:rPr lang="en-US" dirty="0">
                <a:effectLst>
                  <a:outerShdw blurRad="50800" dist="38100" dir="2700000">
                    <a:srgbClr val="000000"/>
                  </a:outerShdw>
                </a:effectLst>
                <a:latin typeface="Comic Sans MS"/>
                <a:cs typeface="Comic Sans MS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Comic Sans MS"/>
                <a:cs typeface="Comic Sans MS"/>
              </a:rPr>
              <a:t>Upwards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4913" y="6412468"/>
            <a:ext cx="495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Updated from Trenberth and </a:t>
            </a:r>
            <a:r>
              <a:rPr lang="en-US" sz="1800" dirty="0" err="1" smtClean="0">
                <a:solidFill>
                  <a:srgbClr val="FFFFFF"/>
                </a:solidFill>
              </a:rPr>
              <a:t>Fasullo</a:t>
            </a:r>
            <a:r>
              <a:rPr lang="en-US" sz="1800" dirty="0" smtClean="0">
                <a:solidFill>
                  <a:srgbClr val="FFFFFF"/>
                </a:solidFill>
              </a:rPr>
              <a:t> (2008)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3" name="Picture 2" descr="ERAI_EBAF2.8_FS_200003_201412_DJF_JJA_LandMask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156200" cy="6005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2667000"/>
            <a:ext cx="8191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JJA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DJF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>
                    <a:srgbClr val="000000"/>
                  </a:outerShdw>
                </a:effectLst>
                <a:latin typeface="Comic Sans MS"/>
                <a:cs typeface="Comic Sans MS"/>
              </a:rPr>
              <a:t>Energy transports</a:t>
            </a:r>
            <a:endParaRPr lang="en-US" dirty="0">
              <a:effectLst>
                <a:outerShdw blurRad="50800" dist="38100" dir="270000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5" name="Picture 4" descr="Total_transpor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038600" cy="4343399"/>
          </a:xfrm>
          <a:prstGeom prst="rect">
            <a:avLst/>
          </a:prstGeom>
        </p:spPr>
      </p:pic>
      <p:pic>
        <p:nvPicPr>
          <p:cNvPr id="6" name="Picture 5" descr="ocean_transpor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73" y="1219200"/>
            <a:ext cx="3927228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505200"/>
            <a:ext cx="1473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Total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Atmosphere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Ocean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49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0480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CESM model result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" name="Picture 2" descr="CESM_FS_200001_201412_Annual_Mean_T1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382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Synthesis: many communities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5339923" cy="4961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u="sng" dirty="0" smtClean="0">
                <a:solidFill>
                  <a:srgbClr val="FFFFFF"/>
                </a:solidFill>
              </a:rPr>
              <a:t>Observation products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TOA radiation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Atmospheric energy: total column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Surface Fluxes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OHC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Ocean heat transports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Sea ice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Sea level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Land heat/water</a:t>
            </a:r>
          </a:p>
          <a:p>
            <a:pPr>
              <a:lnSpc>
                <a:spcPct val="110000"/>
              </a:lnSpc>
            </a:pPr>
            <a:r>
              <a:rPr lang="en-US" b="1" u="sng" dirty="0" smtClean="0">
                <a:solidFill>
                  <a:srgbClr val="FFFF00"/>
                </a:solidFill>
              </a:rPr>
              <a:t>Models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Reanalysis: atmosphere, ocean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Climate modeling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3600" y="1676400"/>
            <a:ext cx="3200400" cy="4800600"/>
            <a:chOff x="5943600" y="1676400"/>
            <a:chExt cx="3200400" cy="4800600"/>
          </a:xfrm>
        </p:grpSpPr>
        <p:sp>
          <p:nvSpPr>
            <p:cNvPr id="5" name="Right Brace 4"/>
            <p:cNvSpPr/>
            <p:nvPr/>
          </p:nvSpPr>
          <p:spPr bwMode="auto">
            <a:xfrm>
              <a:off x="5943600" y="1676400"/>
              <a:ext cx="762000" cy="4800600"/>
            </a:xfrm>
            <a:prstGeom prst="rightBrace">
              <a:avLst>
                <a:gd name="adj1" fmla="val 23811"/>
                <a:gd name="adj2" fmla="val 50000"/>
              </a:avLst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29400" y="2438400"/>
              <a:ext cx="25146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CC99">
                      <a:lumMod val="60000"/>
                      <a:lumOff val="40000"/>
                    </a:srgbClr>
                  </a:solidFill>
                </a:rPr>
                <a:t>Better: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dirty="0">
                  <a:solidFill>
                    <a:srgbClr val="00CC99">
                      <a:lumMod val="40000"/>
                      <a:lumOff val="60000"/>
                    </a:srgbClr>
                  </a:solidFill>
                </a:rPr>
                <a:t>Ocean states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00CC99">
                      <a:lumMod val="40000"/>
                      <a:lumOff val="60000"/>
                    </a:srgbClr>
                  </a:solidFill>
                </a:rPr>
                <a:t>OHC </a:t>
              </a:r>
              <a:r>
                <a:rPr lang="en-US" dirty="0" err="1" smtClean="0">
                  <a:solidFill>
                    <a:srgbClr val="00CC99">
                      <a:lumMod val="40000"/>
                      <a:lumOff val="60000"/>
                    </a:srgbClr>
                  </a:solidFill>
                </a:rPr>
                <a:t>anals</a:t>
              </a:r>
              <a:endParaRPr lang="en-US" dirty="0" smtClean="0">
                <a:solidFill>
                  <a:srgbClr val="00CC99">
                    <a:lumMod val="40000"/>
                    <a:lumOff val="60000"/>
                  </a:srgbClr>
                </a:solidFill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00CC99">
                      <a:lumMod val="40000"/>
                      <a:lumOff val="60000"/>
                    </a:srgbClr>
                  </a:solidFill>
                </a:rPr>
                <a:t>EEI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dirty="0" err="1" smtClean="0">
                  <a:solidFill>
                    <a:srgbClr val="00CC99">
                      <a:lumMod val="40000"/>
                      <a:lumOff val="60000"/>
                    </a:srgbClr>
                  </a:solidFill>
                </a:rPr>
                <a:t>Sfc</a:t>
              </a:r>
              <a:r>
                <a:rPr lang="en-US" dirty="0" smtClean="0">
                  <a:solidFill>
                    <a:srgbClr val="00CC99">
                      <a:lumMod val="40000"/>
                      <a:lumOff val="60000"/>
                    </a:srgbClr>
                  </a:solidFill>
                </a:rPr>
                <a:t> fluxes</a:t>
              </a:r>
            </a:p>
            <a:p>
              <a:pPr marL="342900" indent="-342900">
                <a:buFont typeface="Arial"/>
                <a:buChar char="•"/>
              </a:pPr>
              <a:endParaRPr lang="en-US" dirty="0">
                <a:solidFill>
                  <a:srgbClr val="00CC99">
                    <a:lumMod val="40000"/>
                    <a:lumOff val="60000"/>
                  </a:srgbClr>
                </a:solidFill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00CC99">
                      <a:lumMod val="40000"/>
                      <a:lumOff val="60000"/>
                    </a:srgbClr>
                  </a:solidFill>
                </a:rPr>
                <a:t>Coupling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00CC99">
                      <a:lumMod val="40000"/>
                      <a:lumOff val="60000"/>
                    </a:srgbClr>
                  </a:solidFill>
                </a:rPr>
                <a:t>Models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00CC99">
                      <a:lumMod val="40000"/>
                      <a:lumOff val="60000"/>
                    </a:srgbClr>
                  </a:solidFill>
                </a:rPr>
                <a:t>Decadal prediction</a:t>
              </a:r>
              <a:endParaRPr lang="en-US" dirty="0">
                <a:solidFill>
                  <a:srgbClr val="00CC99">
                    <a:lumMod val="40000"/>
                    <a:lumOff val="6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60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xmlns:p14="http://schemas.microsoft.com/office/powerpoint/2010/main"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68" y="0"/>
            <a:ext cx="1752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Workshop summary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Draft report available</a:t>
            </a:r>
            <a:endParaRPr lang="en-US" sz="14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073" y="1274328"/>
            <a:ext cx="9144000" cy="1762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95294" y="21476"/>
            <a:ext cx="2419583" cy="1446641"/>
          </a:xfrm>
          <a:prstGeom prst="rect">
            <a:avLst/>
          </a:prstGeom>
          <a:solidFill>
            <a:srgbClr val="2C6A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97442" y="71683"/>
            <a:ext cx="2373398" cy="1323439"/>
          </a:xfrm>
          <a:prstGeom prst="rect">
            <a:avLst/>
          </a:prstGeom>
          <a:solidFill>
            <a:srgbClr val="2C6A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Earth’s Energy Imbalance (EEI):</a:t>
            </a:r>
          </a:p>
          <a:p>
            <a:pPr algn="ctr"/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most fundamental measure for climate change</a:t>
            </a:r>
            <a:endParaRPr lang="en-US" sz="1600" dirty="0">
              <a:solidFill>
                <a:schemeClr val="accent5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216" y="1733906"/>
            <a:ext cx="2155303" cy="1055868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42884" y="1706058"/>
            <a:ext cx="2155303" cy="1083716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318" y="1295400"/>
            <a:ext cx="177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B2"/>
                </a:solidFill>
                <a:latin typeface="Arial"/>
                <a:cs typeface="Arial"/>
              </a:rPr>
              <a:t>FINDINGS</a:t>
            </a:r>
            <a:endParaRPr lang="en-US" b="1" dirty="0">
              <a:solidFill>
                <a:srgbClr val="0000B2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216" y="1839330"/>
            <a:ext cx="224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Estimate EEI locally and as a function of time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5" y="3314823"/>
            <a:ext cx="9144000" cy="2291296"/>
          </a:xfrm>
          <a:prstGeom prst="rect">
            <a:avLst/>
          </a:prstGeom>
          <a:solidFill>
            <a:srgbClr val="C2FF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319" y="3765503"/>
            <a:ext cx="3383904" cy="1639113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661" y="3795021"/>
            <a:ext cx="3550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solidFill>
                  <a:srgbClr val="DCE6F2"/>
                </a:solidFill>
                <a:latin typeface="Arial"/>
                <a:cs typeface="Arial"/>
              </a:rPr>
              <a:t>Concept of CAGEs:</a:t>
            </a:r>
          </a:p>
          <a:p>
            <a:pPr marL="285750" lvl="0" indent="-285750">
              <a:buFont typeface="Arial"/>
              <a:buChar char="•"/>
            </a:pPr>
            <a:r>
              <a:rPr lang="en-US" sz="1600" dirty="0" smtClean="0">
                <a:solidFill>
                  <a:srgbClr val="DCE6F2"/>
                </a:solidFill>
                <a:latin typeface="Arial"/>
                <a:cs typeface="Arial"/>
              </a:rPr>
              <a:t>Radiation </a:t>
            </a:r>
            <a:r>
              <a:rPr lang="en-US" sz="1600" dirty="0">
                <a:solidFill>
                  <a:srgbClr val="DCE6F2"/>
                </a:solidFill>
                <a:latin typeface="Arial"/>
                <a:cs typeface="Arial"/>
              </a:rPr>
              <a:t>flux and </a:t>
            </a:r>
            <a:r>
              <a:rPr lang="en-US" sz="1600" dirty="0" smtClean="0">
                <a:solidFill>
                  <a:srgbClr val="DCE6F2"/>
                </a:solidFill>
                <a:latin typeface="Arial"/>
                <a:cs typeface="Arial"/>
              </a:rPr>
              <a:t>atmos. </a:t>
            </a:r>
            <a:r>
              <a:rPr lang="en-US" sz="1600" dirty="0">
                <a:solidFill>
                  <a:srgbClr val="DCE6F2"/>
                </a:solidFill>
                <a:latin typeface="Arial"/>
                <a:cs typeface="Arial"/>
              </a:rPr>
              <a:t>energy transport </a:t>
            </a:r>
            <a:r>
              <a:rPr lang="en-US" sz="1600" dirty="0" smtClean="0">
                <a:solidFill>
                  <a:srgbClr val="DCE6F2"/>
                </a:solidFill>
                <a:latin typeface="Arial"/>
                <a:cs typeface="Arial"/>
              </a:rPr>
              <a:t>divergence;</a:t>
            </a:r>
            <a:endParaRPr lang="en-US" sz="1600" dirty="0">
              <a:solidFill>
                <a:srgbClr val="DCE6F2"/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600" dirty="0" smtClean="0">
                <a:solidFill>
                  <a:srgbClr val="DCE6F2"/>
                </a:solidFill>
                <a:latin typeface="Arial"/>
                <a:cs typeface="Arial"/>
              </a:rPr>
              <a:t>ocean </a:t>
            </a:r>
            <a:r>
              <a:rPr lang="en-US" sz="1600" dirty="0">
                <a:solidFill>
                  <a:srgbClr val="DCE6F2"/>
                </a:solidFill>
                <a:latin typeface="Arial"/>
                <a:cs typeface="Arial"/>
              </a:rPr>
              <a:t>transport divergence </a:t>
            </a:r>
            <a:r>
              <a:rPr lang="en-US" sz="1600" dirty="0" smtClean="0">
                <a:solidFill>
                  <a:srgbClr val="DCE6F2"/>
                </a:solidFill>
                <a:latin typeface="Arial"/>
                <a:cs typeface="Arial"/>
              </a:rPr>
              <a:t>&amp; </a:t>
            </a:r>
            <a:r>
              <a:rPr lang="en-US" sz="1600" dirty="0">
                <a:solidFill>
                  <a:srgbClr val="DCE6F2"/>
                </a:solidFill>
                <a:latin typeface="Arial"/>
                <a:cs typeface="Arial"/>
              </a:rPr>
              <a:t>changes in OHC;</a:t>
            </a:r>
          </a:p>
          <a:p>
            <a:pPr marL="285750" lvl="0" indent="-285750">
              <a:buFont typeface="Arial"/>
              <a:buChar char="•"/>
            </a:pPr>
            <a:r>
              <a:rPr lang="en-US" sz="1600" dirty="0">
                <a:solidFill>
                  <a:srgbClr val="DCE6F2"/>
                </a:solidFill>
                <a:latin typeface="Arial"/>
                <a:cs typeface="Arial"/>
              </a:rPr>
              <a:t>d</a:t>
            </a:r>
            <a:r>
              <a:rPr lang="en-US" sz="1600" dirty="0" smtClean="0">
                <a:solidFill>
                  <a:srgbClr val="DCE6F2"/>
                </a:solidFill>
                <a:latin typeface="Arial"/>
                <a:cs typeface="Arial"/>
              </a:rPr>
              <a:t>irectly computing </a:t>
            </a:r>
            <a:r>
              <a:rPr lang="en-US" sz="1600" dirty="0">
                <a:solidFill>
                  <a:srgbClr val="DCE6F2"/>
                </a:solidFill>
                <a:latin typeface="Arial"/>
                <a:cs typeface="Arial"/>
              </a:rPr>
              <a:t>air-sea fluxes.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56522" y="3771754"/>
            <a:ext cx="2691292" cy="1639113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46328" y="3856824"/>
            <a:ext cx="26271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DCE6F2"/>
                </a:solidFill>
                <a:latin typeface="Arial"/>
                <a:cs typeface="Arial"/>
              </a:rPr>
              <a:t>Improved ocean observation </a:t>
            </a:r>
            <a:r>
              <a:rPr lang="en-US" sz="1600" dirty="0" smtClean="0">
                <a:solidFill>
                  <a:srgbClr val="DCE6F2"/>
                </a:solidFill>
                <a:latin typeface="Arial"/>
                <a:cs typeface="Arial"/>
              </a:rPr>
              <a:t>system</a:t>
            </a:r>
          </a:p>
          <a:p>
            <a:pPr marL="285750" indent="-285750">
              <a:buFont typeface="Arial"/>
              <a:buChar char="•"/>
            </a:pPr>
            <a:endParaRPr lang="en-US" sz="800" dirty="0" smtClean="0">
              <a:solidFill>
                <a:srgbClr val="DCE6F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DCE6F2"/>
                </a:solidFill>
                <a:latin typeface="Arial"/>
                <a:cs typeface="Arial"/>
              </a:rPr>
              <a:t>Improve OHC estimate capability  </a:t>
            </a:r>
          </a:p>
        </p:txBody>
      </p:sp>
      <p:sp>
        <p:nvSpPr>
          <p:cNvPr id="19" name="Right Arrow 18"/>
          <p:cNvSpPr/>
          <p:nvPr/>
        </p:nvSpPr>
        <p:spPr>
          <a:xfrm rot="7839108">
            <a:off x="2880679" y="1452390"/>
            <a:ext cx="336947" cy="321057"/>
          </a:xfrm>
          <a:prstGeom prst="rightArrow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3387306">
            <a:off x="5837853" y="1455666"/>
            <a:ext cx="336947" cy="321057"/>
          </a:xfrm>
          <a:prstGeom prst="rightArrow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1271960" y="2956622"/>
            <a:ext cx="336947" cy="321057"/>
          </a:xfrm>
          <a:prstGeom prst="rightArrow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4439224" y="2942023"/>
            <a:ext cx="336947" cy="321057"/>
          </a:xfrm>
          <a:prstGeom prst="rightArrow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38223" y="1733906"/>
            <a:ext cx="2155303" cy="1055868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72080" y="1825218"/>
            <a:ext cx="215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Studies of energy flows in climate modes 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74662" y="1733906"/>
            <a:ext cx="2296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The estimation of </a:t>
            </a: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Ocean Heat Content (OHC) </a:t>
            </a:r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plays a key role for climate science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72219" y="3764057"/>
            <a:ext cx="2691292" cy="1639113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95" y="5662259"/>
            <a:ext cx="9144000" cy="999194"/>
          </a:xfrm>
          <a:prstGeom prst="rect">
            <a:avLst/>
          </a:prstGeom>
          <a:solidFill>
            <a:srgbClr val="376092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440697" y="3827626"/>
            <a:ext cx="2622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Vertical disposition of heat in the oceans</a:t>
            </a:r>
            <a:endParaRPr lang="en-US" sz="80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Spatial redistribution 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of heat </a:t>
            </a: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in the oceans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Atmospheric </a:t>
            </a:r>
            <a:r>
              <a:rPr lang="en-US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teleconnections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Right Arrow 28"/>
          <p:cNvSpPr/>
          <p:nvPr/>
        </p:nvSpPr>
        <p:spPr>
          <a:xfrm rot="5400000">
            <a:off x="7491019" y="2956622"/>
            <a:ext cx="336947" cy="321057"/>
          </a:xfrm>
          <a:prstGeom prst="rightArrow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95" y="5662259"/>
            <a:ext cx="9138605" cy="707886"/>
          </a:xfrm>
          <a:prstGeom prst="rect">
            <a:avLst/>
          </a:prstGeom>
          <a:solidFill>
            <a:srgbClr val="C2FF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B2"/>
                </a:solidFill>
                <a:latin typeface="Arial"/>
                <a:cs typeface="Arial"/>
              </a:rPr>
              <a:t>Write letters concerning recommendations from the CONCEPT-HEAT </a:t>
            </a:r>
            <a:r>
              <a:rPr lang="en-US" sz="1600" dirty="0" smtClean="0">
                <a:solidFill>
                  <a:srgbClr val="0000B2"/>
                </a:solidFill>
                <a:latin typeface="Arial"/>
                <a:cs typeface="Arial"/>
              </a:rPr>
              <a:t>community</a:t>
            </a:r>
          </a:p>
          <a:p>
            <a:pPr marL="285750" indent="-285750">
              <a:buFont typeface="Arial"/>
              <a:buChar char="•"/>
            </a:pPr>
            <a:endParaRPr lang="en-US" sz="800" dirty="0">
              <a:solidFill>
                <a:srgbClr val="0000B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B2"/>
                </a:solidFill>
                <a:latin typeface="Arial"/>
                <a:cs typeface="Arial"/>
              </a:rPr>
              <a:t>Foster CONCEPT</a:t>
            </a:r>
            <a:r>
              <a:rPr lang="en-US" sz="1600" dirty="0">
                <a:solidFill>
                  <a:srgbClr val="0000B2"/>
                </a:solidFill>
                <a:latin typeface="Arial"/>
                <a:cs typeface="Arial"/>
              </a:rPr>
              <a:t>-HEAT </a:t>
            </a:r>
            <a:r>
              <a:rPr lang="en-US" sz="1600" dirty="0" smtClean="0">
                <a:solidFill>
                  <a:srgbClr val="0000B2"/>
                </a:solidFill>
                <a:latin typeface="Arial"/>
                <a:cs typeface="Arial"/>
              </a:rPr>
              <a:t>(</a:t>
            </a:r>
            <a:r>
              <a:rPr lang="en-US" sz="1600" dirty="0">
                <a:solidFill>
                  <a:srgbClr val="0000B2"/>
                </a:solidFill>
                <a:latin typeface="Arial"/>
                <a:cs typeface="Arial"/>
              </a:rPr>
              <a:t>web pages, conference sessions, summer schools, and a </a:t>
            </a:r>
            <a:r>
              <a:rPr lang="en-US" sz="1600" dirty="0" smtClean="0">
                <a:solidFill>
                  <a:srgbClr val="0000B2"/>
                </a:solidFill>
                <a:latin typeface="Arial"/>
                <a:cs typeface="Arial"/>
              </a:rPr>
              <a:t>brochure)</a:t>
            </a:r>
            <a:endParaRPr lang="en-US" sz="1600" dirty="0">
              <a:solidFill>
                <a:srgbClr val="0000B2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19" y="3358618"/>
            <a:ext cx="345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B2"/>
                </a:solidFill>
                <a:latin typeface="Arial"/>
                <a:cs typeface="Arial"/>
              </a:rPr>
              <a:t>RECOMMENDATIONS</a:t>
            </a:r>
            <a:endParaRPr lang="en-US" b="1" dirty="0">
              <a:solidFill>
                <a:srgbClr val="0000B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8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dle5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696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A new Institute?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Vision: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Accelerated scientific advances in the estimation of </a:t>
            </a:r>
            <a:endParaRPr lang="en-US" sz="2000" i="1" dirty="0" smtClean="0">
              <a:solidFill>
                <a:schemeClr val="bg1"/>
              </a:solidFill>
            </a:endParaRPr>
          </a:p>
          <a:p>
            <a:r>
              <a:rPr lang="en-US" sz="2000" i="1" dirty="0" smtClean="0">
                <a:solidFill>
                  <a:srgbClr val="FFFF00"/>
                </a:solidFill>
              </a:rPr>
              <a:t>Earth’s </a:t>
            </a:r>
            <a:r>
              <a:rPr lang="en-US" sz="2000" i="1" dirty="0">
                <a:solidFill>
                  <a:srgbClr val="FFFF00"/>
                </a:solidFill>
              </a:rPr>
              <a:t>Energy Imbalance and global ocean heat content,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endParaRPr lang="en-US" sz="2000" i="1" dirty="0" smtClean="0">
              <a:solidFill>
                <a:schemeClr val="bg1"/>
              </a:solidFill>
            </a:endParaRPr>
          </a:p>
          <a:p>
            <a:r>
              <a:rPr lang="en-US" sz="2000" i="1" dirty="0" smtClean="0">
                <a:solidFill>
                  <a:schemeClr val="bg1"/>
                </a:solidFill>
              </a:rPr>
              <a:t>and </a:t>
            </a:r>
            <a:r>
              <a:rPr lang="en-US" sz="2000" i="1" dirty="0">
                <a:solidFill>
                  <a:schemeClr val="bg1"/>
                </a:solidFill>
              </a:rPr>
              <a:t>their consequences for understanding, monitoring and predicting multi-year climate fluctuations within the coupled Earth System.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 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rgbClr val="47FFD1"/>
                </a:solidFill>
              </a:rPr>
              <a:t>Goal</a:t>
            </a:r>
            <a:r>
              <a:rPr lang="en-US" sz="2000" dirty="0">
                <a:solidFill>
                  <a:srgbClr val="47FFD1"/>
                </a:solidFill>
              </a:rPr>
              <a:t>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To synthesize all observations to provide superior estimates of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ocean </a:t>
            </a:r>
            <a:r>
              <a:rPr lang="en-US" sz="2000" dirty="0">
                <a:solidFill>
                  <a:srgbClr val="FFFF00"/>
                </a:solidFill>
              </a:rPr>
              <a:t>heat content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dirty="0">
                <a:solidFill>
                  <a:srgbClr val="FFFF00"/>
                </a:solidFill>
              </a:rPr>
              <a:t>Earth’s Energy Imbalance </a:t>
            </a:r>
            <a:r>
              <a:rPr lang="en-US" sz="2000" dirty="0">
                <a:solidFill>
                  <a:schemeClr val="bg1"/>
                </a:solidFill>
              </a:rPr>
              <a:t>using climate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and </a:t>
            </a:r>
            <a:r>
              <a:rPr lang="en-US" sz="2000" dirty="0">
                <a:solidFill>
                  <a:schemeClr val="bg1"/>
                </a:solidFill>
              </a:rPr>
              <a:t>ocean models, confront the models with the observations and improve the ocean models for use in climate predictions on multiple time scales.  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Contribute </a:t>
            </a:r>
            <a:r>
              <a:rPr lang="en-US" sz="2000" dirty="0">
                <a:solidFill>
                  <a:schemeClr val="bg1"/>
                </a:solidFill>
              </a:rPr>
              <a:t>substantially to increase social, economic and ecosystem resiliency from prediction of multi-year climate fluctuations.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031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1697" y="1512134"/>
            <a:ext cx="71411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376092"/>
                </a:solidFill>
                <a:latin typeface="Arial"/>
                <a:cs typeface="Arial"/>
              </a:rPr>
              <a:t>CLIVAR research focus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BE0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Consistency between planetary energy balance and ocean heat storage (CONCEPT-HEAT)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376092"/>
              </a:solidFill>
              <a:latin typeface="Arial"/>
              <a:cs typeface="Arial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376092"/>
                </a:solidFill>
                <a:latin typeface="Arial"/>
                <a:cs typeface="Arial"/>
              </a:rPr>
              <a:t>Co-chairs: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376092"/>
                </a:solidFill>
                <a:latin typeface="Arial"/>
                <a:cs typeface="Arial"/>
              </a:rPr>
              <a:t>K. von Schuckmann, K. </a:t>
            </a:r>
            <a:r>
              <a:rPr lang="en-US" b="1" dirty="0" err="1" smtClean="0">
                <a:solidFill>
                  <a:srgbClr val="376092"/>
                </a:solidFill>
                <a:latin typeface="Arial"/>
                <a:cs typeface="Arial"/>
              </a:rPr>
              <a:t>Trenberth</a:t>
            </a:r>
            <a:endParaRPr lang="en-US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Scientific steering team members: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srgbClr val="4F81BD">
                  <a:lumMod val="75000"/>
                </a:srgbClr>
              </a:solidFill>
              <a:latin typeface="Arial"/>
              <a:cs typeface="Arial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C.-A. </a:t>
            </a:r>
            <a:r>
              <a:rPr lang="en-US" sz="1800" b="1" dirty="0" err="1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Clayson</a:t>
            </a:r>
            <a:r>
              <a:rPr lang="en-US" sz="1800" b="1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; C. </a:t>
            </a:r>
            <a:r>
              <a:rPr lang="en-US" sz="1800" b="1" dirty="0" err="1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Domingues</a:t>
            </a:r>
            <a:r>
              <a:rPr lang="en-US" sz="1800" b="1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; S. </a:t>
            </a:r>
            <a:r>
              <a:rPr lang="en-US" sz="1800" b="1" dirty="0" err="1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Gulev</a:t>
            </a:r>
            <a:r>
              <a:rPr lang="en-US" sz="1800" b="1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; K. Haines</a:t>
            </a: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; </a:t>
            </a:r>
            <a:r>
              <a:rPr lang="en-US" sz="1800" b="1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N. Loeb</a:t>
            </a: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; </a:t>
            </a:r>
            <a:r>
              <a:rPr lang="en-US" sz="1800" b="1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M. Palmer</a:t>
            </a: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; </a:t>
            </a:r>
            <a:r>
              <a:rPr lang="en-US" sz="1800" b="1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P.-P. Mathieu</a:t>
            </a: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; </a:t>
            </a:r>
            <a:r>
              <a:rPr lang="en-US" sz="1800" b="1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R. Weller</a:t>
            </a: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; </a:t>
            </a:r>
            <a:r>
              <a:rPr lang="en-US" sz="1800" b="1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M. Wild</a:t>
            </a: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; </a:t>
            </a:r>
            <a:r>
              <a:rPr lang="en-US" sz="1800" b="1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Y. </a:t>
            </a:r>
            <a:r>
              <a:rPr lang="en-US" sz="1800" b="1" dirty="0" err="1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Xue</a:t>
            </a:r>
            <a:endParaRPr lang="en-US" sz="1800" dirty="0">
              <a:solidFill>
                <a:srgbClr val="4F81B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4" name="Picture 3" descr="C:\Users\kvonschu\Desktop\KARINA\PICS\Cool_Curl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846" cy="130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" y="16159"/>
            <a:ext cx="2020487" cy="129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36170"/>
            <a:ext cx="9163846" cy="421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275" y="6488355"/>
            <a:ext cx="821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Arial"/>
                <a:cs typeface="Arial"/>
              </a:rPr>
              <a:t>1</a:t>
            </a:r>
            <a:r>
              <a:rPr lang="en-US" sz="1800" b="1" baseline="30000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Arial"/>
                <a:cs typeface="Arial"/>
              </a:rPr>
              <a:t>st</a:t>
            </a:r>
            <a:r>
              <a:rPr lang="en-US" sz="1800" b="1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Arial"/>
                <a:cs typeface="Arial"/>
              </a:rPr>
              <a:t> CONCEPT-HEAT workshop at Met Office, Exeter, UK: 29.09.-01.10.2015</a:t>
            </a:r>
            <a:endParaRPr lang="en-US" sz="1800" b="1" dirty="0">
              <a:solidFill>
                <a:srgbClr val="4F81BD">
                  <a:lumMod val="20000"/>
                  <a:lumOff val="8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9891" y="939128"/>
            <a:ext cx="534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DCE6F2"/>
                </a:solidFill>
                <a:latin typeface="Arial"/>
                <a:cs typeface="Arial"/>
              </a:rPr>
              <a:t>http://</a:t>
            </a:r>
            <a:r>
              <a:rPr lang="en-US" sz="1800" b="1" dirty="0" err="1">
                <a:solidFill>
                  <a:srgbClr val="DCE6F2"/>
                </a:solidFill>
                <a:latin typeface="Arial"/>
                <a:cs typeface="Arial"/>
              </a:rPr>
              <a:t>www.clivar.org</a:t>
            </a:r>
            <a:r>
              <a:rPr lang="en-US" sz="1800" b="1" dirty="0">
                <a:solidFill>
                  <a:srgbClr val="DCE6F2"/>
                </a:solidFill>
                <a:latin typeface="Arial"/>
                <a:cs typeface="Arial"/>
              </a:rPr>
              <a:t>/research-foci/heat-budget</a:t>
            </a:r>
          </a:p>
        </p:txBody>
      </p:sp>
    </p:spTree>
    <p:extLst>
      <p:ext uri="{BB962C8B-B14F-4D97-AF65-F5344CB8AC3E}">
        <p14:creationId xmlns:p14="http://schemas.microsoft.com/office/powerpoint/2010/main" val="30288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696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A new Institute?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 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Objectives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Build a better more complete system of synthesizing observations related to energy flows through the climate system,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to </a:t>
            </a:r>
            <a:r>
              <a:rPr lang="en-US" sz="2000" dirty="0">
                <a:solidFill>
                  <a:schemeClr val="bg1"/>
                </a:solidFill>
              </a:rPr>
              <a:t>produce global analyses of multiple fields that could be used for many purposes. </a:t>
            </a:r>
          </a:p>
          <a:p>
            <a:pPr marL="342900" lvl="0" indent="-342900">
              <a:buFont typeface="Arial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Provide </a:t>
            </a:r>
            <a:r>
              <a:rPr lang="en-US" sz="2000" dirty="0">
                <a:solidFill>
                  <a:schemeClr val="bg1"/>
                </a:solidFill>
              </a:rPr>
              <a:t>guidance on the design of the near and long-term climate observing networks.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Build a better model that captures the energy flows with fidelity.</a:t>
            </a:r>
          </a:p>
          <a:p>
            <a:pPr marL="342900" lvl="0" indent="-342900">
              <a:buFont typeface="Arial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Improve </a:t>
            </a:r>
            <a:r>
              <a:rPr lang="en-US" sz="2000" dirty="0">
                <a:solidFill>
                  <a:schemeClr val="bg1"/>
                </a:solidFill>
              </a:rPr>
              <a:t>climate predictions on multiple time scales, from seasons to decades, by capitalizing on the anomalous distribution of energy.  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2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64163" y="3873500"/>
            <a:ext cx="2244725" cy="122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"/>
            <a:ext cx="9144000" cy="6726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463" y="151662"/>
            <a:ext cx="899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Earth’s Energy Imbalance. </a:t>
            </a:r>
            <a:r>
              <a:rPr lang="en-US" sz="1800" b="1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/>
                <a:cs typeface="Arial"/>
              </a:rPr>
              <a:t>                                   Currently +0.5 to 1 Wm</a:t>
            </a:r>
            <a:r>
              <a:rPr lang="en-US" sz="1800" b="1" baseline="3000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/>
                <a:cs typeface="Arial"/>
              </a:rPr>
              <a:t>-2</a:t>
            </a:r>
            <a:endParaRPr lang="en-US" sz="1800" b="1" baseline="30000" dirty="0">
              <a:solidFill>
                <a:srgbClr val="9BBB59">
                  <a:lumMod val="20000"/>
                  <a:lumOff val="8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375801"/>
            <a:ext cx="9144000" cy="44821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196" y="893957"/>
            <a:ext cx="9097962" cy="110799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The </a:t>
            </a:r>
            <a:r>
              <a:rPr lang="en-US" sz="220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absolute measure of the Earth Energy Imbalance and its changes over time </a:t>
            </a:r>
            <a:r>
              <a:rPr lang="en-US" sz="2200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define the </a:t>
            </a:r>
            <a:r>
              <a:rPr lang="en-US" sz="220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status of global climate change and expectations for continued global warming. </a:t>
            </a:r>
            <a:endParaRPr lang="fr-FR" sz="2200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6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14709" r="3091"/>
          <a:stretch/>
        </p:blipFill>
        <p:spPr bwMode="auto">
          <a:xfrm>
            <a:off x="152400" y="3721250"/>
            <a:ext cx="5013464" cy="310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6"/>
          <p:cNvSpPr txBox="1"/>
          <p:nvPr/>
        </p:nvSpPr>
        <p:spPr>
          <a:xfrm>
            <a:off x="131382" y="2375801"/>
            <a:ext cx="9073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EBF1DE"/>
                </a:solidFill>
                <a:latin typeface="Arial" charset="0"/>
                <a:cs typeface="Arial" charset="0"/>
              </a:rPr>
              <a:t>ISSI working group</a:t>
            </a:r>
            <a:r>
              <a:rPr lang="en-US" sz="2000" b="1" dirty="0" smtClean="0">
                <a:solidFill>
                  <a:srgbClr val="EBF1DE"/>
                </a:solidFill>
                <a:latin typeface="Arial" charset="0"/>
                <a:cs typeface="Arial" charset="0"/>
              </a:rPr>
              <a:t>: </a:t>
            </a:r>
            <a:r>
              <a:rPr lang="ja-JP" altLang="en-US" sz="2000" b="1" dirty="0" smtClean="0">
                <a:solidFill>
                  <a:srgbClr val="EBF1DE"/>
                </a:solidFill>
                <a:latin typeface="Arial" charset="0"/>
                <a:cs typeface="Arial" charset="0"/>
              </a:rPr>
              <a:t>“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Consistency of Integrated Observing Systems monitoring the energy flows in the Earth 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System</a:t>
            </a:r>
            <a:r>
              <a:rPr lang="ja-JP" altLang="en-US" sz="2000" b="1" dirty="0" smtClean="0">
                <a:solidFill>
                  <a:srgbClr val="EBF1DE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5257800" y="3276600"/>
            <a:ext cx="3962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25400" dir="2700000" algn="tl" rotWithShape="0">
                    <a:srgbClr val="000000"/>
                  </a:outerShdw>
                </a:effectLst>
                <a:latin typeface="+mj-lt"/>
              </a:rPr>
              <a:t>An imperative to monitor Earth’s energy imbalance</a:t>
            </a:r>
            <a:endParaRPr lang="en-US" dirty="0">
              <a:solidFill>
                <a:srgbClr val="FF0000"/>
              </a:solidFill>
              <a:effectLst>
                <a:outerShdw blurRad="38100" dist="25400" dir="2700000" algn="tl" rotWithShape="0">
                  <a:srgbClr val="000000"/>
                </a:outerShdw>
              </a:effectLst>
              <a:latin typeface="+mj-lt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K</a:t>
            </a:r>
            <a:r>
              <a:rPr lang="en-US" sz="1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. von </a:t>
            </a:r>
            <a:r>
              <a:rPr lang="en-US" sz="1800" dirty="0" err="1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Schuckmann</a:t>
            </a:r>
            <a:r>
              <a:rPr lang="en-US" sz="180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, M</a:t>
            </a:r>
            <a:r>
              <a:rPr lang="en-US" sz="1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. Palmer, </a:t>
            </a:r>
            <a:endParaRPr lang="en-US" sz="1800" dirty="0" smtClean="0">
              <a:solidFill>
                <a:srgbClr val="9BBB59">
                  <a:lumMod val="20000"/>
                  <a:lumOff val="80000"/>
                </a:srgbClr>
              </a:solidFill>
              <a:latin typeface="Arial" charset="0"/>
              <a:cs typeface="Arial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K</a:t>
            </a:r>
            <a:r>
              <a:rPr lang="en-US" sz="1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. Trenberth, </a:t>
            </a:r>
            <a:r>
              <a:rPr lang="en-US" sz="80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A</a:t>
            </a:r>
            <a:r>
              <a:rPr lang="en-US" sz="1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. </a:t>
            </a:r>
            <a:r>
              <a:rPr lang="en-US" sz="1800" dirty="0" err="1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Cazenave</a:t>
            </a:r>
            <a:r>
              <a:rPr lang="en-US" sz="1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, </a:t>
            </a:r>
            <a:endParaRPr lang="en-US" sz="1800" dirty="0" smtClean="0">
              <a:solidFill>
                <a:srgbClr val="9BBB59">
                  <a:lumMod val="20000"/>
                  <a:lumOff val="80000"/>
                </a:srgbClr>
              </a:solidFill>
              <a:latin typeface="Arial" charset="0"/>
              <a:cs typeface="Arial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D</a:t>
            </a:r>
            <a:r>
              <a:rPr lang="en-US" sz="1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. Chambers, </a:t>
            </a:r>
            <a:r>
              <a:rPr lang="en-US" sz="180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J</a:t>
            </a:r>
            <a:r>
              <a:rPr lang="en-US" sz="1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. Hansen, S. </a:t>
            </a:r>
            <a:r>
              <a:rPr lang="en-US" sz="1800" dirty="0" err="1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Josey</a:t>
            </a:r>
            <a:r>
              <a:rPr lang="en-US" sz="1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, Y. </a:t>
            </a:r>
            <a:r>
              <a:rPr lang="en-US" sz="1800" dirty="0" err="1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Kosaka</a:t>
            </a:r>
            <a:r>
              <a:rPr lang="en-US" sz="1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, </a:t>
            </a:r>
            <a:r>
              <a:rPr lang="en-US" sz="180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N</a:t>
            </a:r>
            <a:r>
              <a:rPr lang="en-US" sz="1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. Loeb, P.P. </a:t>
            </a:r>
            <a:r>
              <a:rPr lang="en-US" sz="180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Mathieu</a:t>
            </a:r>
            <a:r>
              <a:rPr lang="en-US" sz="1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, </a:t>
            </a:r>
            <a:endParaRPr lang="en-US" sz="1800" dirty="0" smtClean="0">
              <a:solidFill>
                <a:srgbClr val="9BBB59">
                  <a:lumMod val="20000"/>
                  <a:lumOff val="80000"/>
                </a:srgbClr>
              </a:solidFill>
              <a:latin typeface="Arial" charset="0"/>
              <a:cs typeface="Arial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B</a:t>
            </a:r>
            <a:r>
              <a:rPr lang="en-US" sz="1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. </a:t>
            </a:r>
            <a:r>
              <a:rPr lang="en-US" sz="1800" dirty="0" err="1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Meyssignac</a:t>
            </a:r>
            <a:r>
              <a:rPr lang="en-US" sz="1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, </a:t>
            </a:r>
            <a:r>
              <a:rPr lang="en-US" sz="180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M</a:t>
            </a:r>
            <a:r>
              <a:rPr lang="en-US" sz="1800" dirty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. </a:t>
            </a:r>
            <a:r>
              <a:rPr lang="en-US" sz="180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Wild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9BBB59">
                  <a:lumMod val="20000"/>
                  <a:lumOff val="80000"/>
                </a:srgbClr>
              </a:solidFill>
              <a:latin typeface="Arial" charset="0"/>
              <a:cs typeface="Arial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Perspective paper NCC Jan 27, 2016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(von Schuckmann et al., 2016)</a:t>
            </a:r>
            <a:endParaRPr lang="fr-FR" sz="1600" dirty="0">
              <a:solidFill>
                <a:srgbClr val="9BBB59">
                  <a:lumMod val="20000"/>
                  <a:lumOff val="8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ZoneTexte 4"/>
          <p:cNvSpPr txBox="1">
            <a:spLocks noChangeArrowheads="1"/>
          </p:cNvSpPr>
          <p:nvPr/>
        </p:nvSpPr>
        <p:spPr bwMode="auto">
          <a:xfrm>
            <a:off x="0" y="3429000"/>
            <a:ext cx="510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First meeting June 2014, Bern,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Switzerland</a:t>
            </a:r>
            <a:endParaRPr lang="en-US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7793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Fig1_Gheat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826" y="457200"/>
            <a:ext cx="8331774" cy="61069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4490"/>
            <a:ext cx="3501529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Trenberth et al (2009)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838200" y="914400"/>
            <a:ext cx="7696200" cy="5714999"/>
            <a:chOff x="1524000" y="449385"/>
            <a:chExt cx="7696200" cy="6008076"/>
          </a:xfrm>
        </p:grpSpPr>
        <p:sp>
          <p:nvSpPr>
            <p:cNvPr id="6" name="Oval 5"/>
            <p:cNvSpPr/>
            <p:nvPr/>
          </p:nvSpPr>
          <p:spPr bwMode="auto">
            <a:xfrm>
              <a:off x="1524000" y="449385"/>
              <a:ext cx="7696200" cy="1150815"/>
            </a:xfrm>
            <a:prstGeom prst="ellipse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724400" y="5867400"/>
              <a:ext cx="1524000" cy="590061"/>
            </a:xfrm>
            <a:prstGeom prst="ellipse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 rot="21340783">
              <a:off x="5105400" y="1600200"/>
              <a:ext cx="533400" cy="4267200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pull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85800"/>
          </a:xfrm>
          <a:effectLst>
            <a:outerShdw dist="35921" dir="2700000" algn="ctr" rotWithShape="0">
              <a:srgbClr val="CC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 pitchFamily="66" charset="0"/>
              </a:rPr>
              <a:t>How do we measure it?</a:t>
            </a:r>
            <a:endParaRPr lang="en-US" sz="5400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5146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marL="635000" indent="-527050" eaLnBrk="1" hangingPunct="1">
              <a:buFont typeface="+mj-lt"/>
              <a:buAutoNum type="arabicPeriod"/>
              <a:defRPr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Direct measurements from space of ASR, OLR, Net</a:t>
            </a:r>
          </a:p>
          <a:p>
            <a:pPr marL="635000" indent="-527050" eaLnBrk="1" hangingPunct="1">
              <a:buFont typeface="+mj-lt"/>
              <a:buAutoNum type="arabicPeriod"/>
              <a:defRPr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Take inventory of where all the energy has gone</a:t>
            </a:r>
          </a:p>
          <a:p>
            <a:pPr marL="635000" indent="-527050" eaLnBrk="1" hangingPunct="1">
              <a:buFont typeface="+mj-lt"/>
              <a:buAutoNum type="arabicPeriod"/>
              <a:defRPr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Use climate models with specified forcings</a:t>
            </a:r>
          </a:p>
          <a:p>
            <a:pPr marL="635000" indent="-527050" eaLnBrk="1" hangingPunct="1">
              <a:buFont typeface="+mj-lt"/>
              <a:buAutoNum type="arabicPeriod"/>
              <a:defRPr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Use atmospheric reanalyses</a:t>
            </a:r>
          </a:p>
          <a:p>
            <a:pPr marL="635000" indent="-527050" eaLnBrk="1" hangingPunct="1">
              <a:buFont typeface="+mj-lt"/>
              <a:buAutoNum type="arabicPeriod"/>
              <a:defRPr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Use surface fluxes 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(assume no atmospheric heat capacity)</a:t>
            </a:r>
            <a:endParaRPr lang="en-US" sz="27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indent="228600" eaLnBrk="1" hangingPunct="1">
              <a:buNone/>
              <a:defRPr/>
            </a:pPr>
            <a:endParaRPr lang="en-US" sz="27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49580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FFFF00"/>
                </a:solidFill>
              </a:rPr>
              <a:t>Not accurate enough; good for relative changes after 2000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FFFF00"/>
                </a:solidFill>
              </a:rPr>
              <a:t>Only viable option: requires derivative. Not consistent over time.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FFFF00"/>
                </a:solidFill>
              </a:rPr>
              <a:t>Depends on how good the model and the forcings are.</a:t>
            </a:r>
          </a:p>
          <a:p>
            <a:pPr marL="457200" indent="-457200">
              <a:buAutoNum type="arabicPeriod"/>
            </a:pPr>
            <a:r>
              <a:rPr lang="en-US" sz="2200" dirty="0">
                <a:solidFill>
                  <a:srgbClr val="FFFF00"/>
                </a:solidFill>
              </a:rPr>
              <a:t>D</a:t>
            </a:r>
            <a:r>
              <a:rPr lang="en-US" sz="2200" dirty="0" smtClean="0">
                <a:solidFill>
                  <a:srgbClr val="FFFF00"/>
                </a:solidFill>
              </a:rPr>
              <a:t>o not conserve energy, do not have accurate forcings.</a:t>
            </a:r>
          </a:p>
          <a:p>
            <a:pPr marL="457200" indent="-457200">
              <a:buAutoNum type="arabicPeriod"/>
            </a:pPr>
            <a:r>
              <a:rPr lang="en-US" sz="2200" dirty="0">
                <a:solidFill>
                  <a:srgbClr val="FFFF00"/>
                </a:solidFill>
              </a:rPr>
              <a:t>L</a:t>
            </a:r>
            <a:r>
              <a:rPr lang="en-US" sz="2200" dirty="0" smtClean="0">
                <a:solidFill>
                  <a:srgbClr val="FFFF00"/>
                </a:solidFill>
              </a:rPr>
              <a:t>arge systematic errors.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52400"/>
            <a:ext cx="6575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Earth’s Energy Imbalance</a:t>
            </a:r>
            <a:endParaRPr lang="en-US" sz="40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39044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12"/>
            <a:ext cx="8229600" cy="609588"/>
          </a:xfrm>
          <a:effectLst>
            <a:outerShdw dist="35921" dir="2700000" algn="ctr" rotWithShape="0">
              <a:srgbClr val="CC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 pitchFamily="66" charset="0"/>
              </a:rPr>
              <a:t>Where does the heat go?</a:t>
            </a:r>
            <a:endParaRPr lang="en-US" sz="5400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7338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marL="179388" indent="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Warms land and atmosphere</a:t>
            </a:r>
          </a:p>
          <a:p>
            <a:pPr marL="179388" indent="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Heat storage in the ocean (raises sea level)</a:t>
            </a:r>
          </a:p>
          <a:p>
            <a:pPr marL="179388" indent="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Melts land ice (raises sea level)</a:t>
            </a:r>
          </a:p>
          <a:p>
            <a:pPr marL="179388" indent="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Melts sea ice and warms melted water</a:t>
            </a:r>
          </a:p>
          <a:p>
            <a:pPr marL="179388" indent="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Evaporates moisture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 rain storms,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cloud 	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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possibly reflection to space</a:t>
            </a:r>
          </a:p>
          <a:p>
            <a:pPr indent="228600" eaLnBrk="1" hangingPunct="1">
              <a:buNone/>
              <a:defRPr/>
            </a:pP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6400800" y="1752600"/>
            <a:ext cx="1828800" cy="914400"/>
          </a:xfrm>
          <a:prstGeom prst="wedgeEllipseCallout">
            <a:avLst>
              <a:gd name="adj1" fmla="val -102462"/>
              <a:gd name="adj2" fmla="val 72704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 charset="0"/>
              </a:rPr>
              <a:t>&gt;92%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8161"/>
            <a:ext cx="8550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Global warming means more heat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:</a:t>
            </a:r>
            <a:endParaRPr lang="en-US" sz="40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2400"/>
            <a:ext cx="8182837" cy="531837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Constraining OHC</a:t>
            </a:r>
          </a:p>
          <a:p>
            <a:pPr algn="ctr">
              <a:lnSpc>
                <a:spcPct val="130000"/>
              </a:lnSpc>
            </a:pP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What is the non-ocean component?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Can be estimated in principle.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But how large can it be?   Can we constrain the OHC?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Estimated to be about 0.07 W m</a:t>
            </a:r>
            <a:r>
              <a:rPr lang="en-US" baseline="30000" dirty="0" smtClean="0">
                <a:solidFill>
                  <a:srgbClr val="FFFFFF"/>
                </a:solidFill>
              </a:rPr>
              <a:t>-2 </a:t>
            </a:r>
          </a:p>
          <a:p>
            <a:pPr>
              <a:lnSpc>
                <a:spcPct val="130000"/>
              </a:lnSpc>
            </a:pPr>
            <a:r>
              <a:rPr lang="en-US" baseline="30000" dirty="0">
                <a:solidFill>
                  <a:srgbClr val="FFFFFF"/>
                </a:solidFill>
              </a:rPr>
              <a:t>	</a:t>
            </a:r>
            <a:r>
              <a:rPr lang="en-US" sz="1800" dirty="0" smtClean="0">
                <a:solidFill>
                  <a:srgbClr val="FFFFFF"/>
                </a:solidFill>
              </a:rPr>
              <a:t>(</a:t>
            </a:r>
            <a:r>
              <a:rPr lang="en-US" sz="1800" dirty="0">
                <a:solidFill>
                  <a:srgbClr val="FFFFFF"/>
                </a:solidFill>
              </a:rPr>
              <a:t>T</a:t>
            </a:r>
            <a:r>
              <a:rPr lang="en-US" sz="1800" dirty="0" smtClean="0">
                <a:solidFill>
                  <a:srgbClr val="FFFFFF"/>
                </a:solidFill>
              </a:rPr>
              <a:t>renberth 2009, Hansen et al 2011)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Eric Wood et al. have relevant time series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err="1" smtClean="0">
                <a:solidFill>
                  <a:srgbClr val="FFFFFF"/>
                </a:solidFill>
              </a:rPr>
              <a:t>Vinukollu</a:t>
            </a:r>
            <a:r>
              <a:rPr lang="en-US" sz="2000" dirty="0" smtClean="0">
                <a:solidFill>
                  <a:srgbClr val="FFFFFF"/>
                </a:solidFill>
              </a:rPr>
              <a:t> et al 2011: 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117" y="4940300"/>
            <a:ext cx="4051300" cy="168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6460925"/>
            <a:ext cx="40767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273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8182837" cy="503522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CESM results</a:t>
            </a:r>
          </a:p>
          <a:p>
            <a:pPr algn="ctr">
              <a:lnSpc>
                <a:spcPct val="13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Uses the Large Ensemble of 30 members of CESM1 </a:t>
            </a:r>
            <a:r>
              <a:rPr lang="en-US" sz="2000" dirty="0" smtClean="0">
                <a:solidFill>
                  <a:srgbClr val="FFFFFF"/>
                </a:solidFill>
              </a:rPr>
              <a:t>(CAM5.2  1.25° resolution)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“Observed historical” forcing until 2005, then RCP8.5</a:t>
            </a:r>
          </a:p>
          <a:p>
            <a:pPr algn="ctr">
              <a:lnSpc>
                <a:spcPct val="13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We use 1990 to 2010 to examine the energy balance over land.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01953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56264</TotalTime>
  <Words>1044</Words>
  <Application>Microsoft Macintosh PowerPoint</Application>
  <PresentationFormat>On-screen Show (4:3)</PresentationFormat>
  <Paragraphs>253</Paragraphs>
  <Slides>30</Slides>
  <Notes>0</Notes>
  <HiddenSlides>4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4_Default Design</vt:lpstr>
      <vt:lpstr>Office Theme</vt:lpstr>
      <vt:lpstr>2_Office Theme</vt:lpstr>
      <vt:lpstr>Document</vt:lpstr>
      <vt:lpstr>Insights into Earth’s energy imbalance from multiple sources </vt:lpstr>
      <vt:lpstr>PowerPoint Presentation</vt:lpstr>
      <vt:lpstr>PowerPoint Presentation</vt:lpstr>
      <vt:lpstr>PowerPoint Presentation</vt:lpstr>
      <vt:lpstr>PowerPoint Presentation</vt:lpstr>
      <vt:lpstr>How do we measure it?</vt:lpstr>
      <vt:lpstr>Where does the heat go?</vt:lpstr>
      <vt:lpstr>PowerPoint Presentation</vt:lpstr>
      <vt:lpstr>PowerPoint Presentation</vt:lpstr>
      <vt:lpstr>CESM mean surface fluxes 1990-2010 </vt:lpstr>
      <vt:lpstr>PowerPoint Presentation</vt:lpstr>
      <vt:lpstr>Non-ocean component of EEI in CESM large ensemble</vt:lpstr>
      <vt:lpstr>Precipitation over land</vt:lpstr>
      <vt:lpstr>PowerPoint Presentation</vt:lpstr>
      <vt:lpstr>OHC 2005-14</vt:lpstr>
      <vt:lpstr>Rates of change of OHC</vt:lpstr>
      <vt:lpstr>PowerPoint Presentation</vt:lpstr>
      <vt:lpstr>OHC zonal mean trends: 2005-13 </vt:lpstr>
      <vt:lpstr>Can we do this locally?</vt:lpstr>
      <vt:lpstr>PowerPoint Presentation</vt:lpstr>
      <vt:lpstr>PowerPoint Presentation</vt:lpstr>
      <vt:lpstr>Annual mean surface flux</vt:lpstr>
      <vt:lpstr>Seasonal mean surface flux  Upwards</vt:lpstr>
      <vt:lpstr>Energy transports</vt:lpstr>
      <vt:lpstr>CESM model result</vt:lpstr>
      <vt:lpstr>Synthesis: many communities</vt:lpstr>
      <vt:lpstr>PowerPoint Presentation</vt:lpstr>
      <vt:lpstr>PowerPoint Presentation</vt:lpstr>
      <vt:lpstr>A new Institute?</vt:lpstr>
      <vt:lpstr>A new Institute?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Trenberth</dc:creator>
  <cp:lastModifiedBy>Kevin Trenberth</cp:lastModifiedBy>
  <cp:revision>1317</cp:revision>
  <cp:lastPrinted>2001-03-14T21:23:44Z</cp:lastPrinted>
  <dcterms:created xsi:type="dcterms:W3CDTF">2000-10-11T17:33:40Z</dcterms:created>
  <dcterms:modified xsi:type="dcterms:W3CDTF">2016-05-25T16:15:25Z</dcterms:modified>
</cp:coreProperties>
</file>