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35"/>
  </p:notesMasterIdLst>
  <p:handoutMasterIdLst>
    <p:handoutMasterId r:id="rId36"/>
  </p:handoutMasterIdLst>
  <p:sldIdLst>
    <p:sldId id="435" r:id="rId4"/>
    <p:sldId id="396" r:id="rId5"/>
    <p:sldId id="432" r:id="rId6"/>
    <p:sldId id="419" r:id="rId7"/>
    <p:sldId id="376" r:id="rId8"/>
    <p:sldId id="433" r:id="rId9"/>
    <p:sldId id="443" r:id="rId10"/>
    <p:sldId id="431" r:id="rId11"/>
    <p:sldId id="413" r:id="rId12"/>
    <p:sldId id="416" r:id="rId13"/>
    <p:sldId id="434" r:id="rId14"/>
    <p:sldId id="429" r:id="rId15"/>
    <p:sldId id="428" r:id="rId16"/>
    <p:sldId id="430" r:id="rId17"/>
    <p:sldId id="447" r:id="rId18"/>
    <p:sldId id="441" r:id="rId19"/>
    <p:sldId id="409" r:id="rId20"/>
    <p:sldId id="363" r:id="rId21"/>
    <p:sldId id="368" r:id="rId22"/>
    <p:sldId id="442" r:id="rId23"/>
    <p:sldId id="402" r:id="rId24"/>
    <p:sldId id="403" r:id="rId25"/>
    <p:sldId id="371" r:id="rId26"/>
    <p:sldId id="398" r:id="rId27"/>
    <p:sldId id="388" r:id="rId28"/>
    <p:sldId id="399" r:id="rId29"/>
    <p:sldId id="420" r:id="rId30"/>
    <p:sldId id="373" r:id="rId31"/>
    <p:sldId id="446" r:id="rId32"/>
    <p:sldId id="440" r:id="rId33"/>
    <p:sldId id="437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3CCFF"/>
    <a:srgbClr val="0000CC"/>
    <a:srgbClr val="00FFFF"/>
    <a:srgbClr val="8E0047"/>
    <a:srgbClr val="000074"/>
    <a:srgbClr val="000099"/>
    <a:srgbClr val="FF0000"/>
    <a:srgbClr val="1B0B8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1" d="100"/>
          <a:sy n="6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9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Global temperatures</a:t>
            </a:r>
          </a:p>
        </c:rich>
      </c:tx>
      <c:layout>
        <c:manualLayout>
          <c:xMode val="edge"/>
          <c:yMode val="edge"/>
          <c:x val="0.26837806301050254"/>
          <c:y val="1.9575856443719421E-2"/>
        </c:manualLayout>
      </c:layout>
      <c:spPr>
        <a:noFill/>
        <a:ln w="25362">
          <a:noFill/>
        </a:ln>
      </c:spPr>
    </c:title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953325554259099"/>
          <c:y val="0.2039151712887439"/>
          <c:w val="0.70478413068844914"/>
          <c:h val="0.5840130505709624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chemeClr val="accent1"/>
            </a:solidFill>
            <a:ln w="12681">
              <a:solidFill>
                <a:schemeClr val="tx1"/>
              </a:solidFill>
              <a:prstDash val="solid"/>
            </a:ln>
          </c:spPr>
          <c:cat>
            <c:numRef>
              <c:f>Sheet1!$B$1:$M$1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35.1</c:v>
                </c:pt>
                <c:pt idx="1">
                  <c:v>52</c:v>
                </c:pt>
                <c:pt idx="2">
                  <c:v>26</c:v>
                </c:pt>
                <c:pt idx="3">
                  <c:v>24</c:v>
                </c:pt>
                <c:pt idx="4">
                  <c:v>40</c:v>
                </c:pt>
                <c:pt idx="5">
                  <c:v>45.5</c:v>
                </c:pt>
                <c:pt idx="6">
                  <c:v>46</c:v>
                </c:pt>
                <c:pt idx="7">
                  <c:v>43</c:v>
                </c:pt>
                <c:pt idx="8">
                  <c:v>48</c:v>
                </c:pt>
                <c:pt idx="9">
                  <c:v>42</c:v>
                </c:pt>
                <c:pt idx="10">
                  <c:v>40.300000000000004</c:v>
                </c:pt>
                <c:pt idx="11">
                  <c:v>32</c:v>
                </c:pt>
              </c:numCache>
            </c:numRef>
          </c:val>
        </c:ser>
        <c:gapDepth val="0"/>
        <c:shape val="box"/>
        <c:axId val="73524352"/>
        <c:axId val="73526272"/>
        <c:axId val="0"/>
      </c:bar3DChart>
      <c:catAx>
        <c:axId val="73524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291715285880978"/>
              <c:y val="0.87928221859706368"/>
            </c:manualLayout>
          </c:layout>
          <c:spPr>
            <a:noFill/>
            <a:ln w="25362">
              <a:noFill/>
            </a:ln>
          </c:spPr>
        </c:title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526272"/>
        <c:crosses val="autoZero"/>
        <c:auto val="1"/>
        <c:lblAlgn val="ctr"/>
        <c:lblOffset val="100"/>
        <c:tickLblSkip val="2"/>
        <c:tickMarkSkip val="1"/>
      </c:catAx>
      <c:valAx>
        <c:axId val="73526272"/>
        <c:scaling>
          <c:orientation val="minMax"/>
        </c:scaling>
        <c:axPos val="l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24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deg </a:t>
                </a:r>
                <a:r>
                  <a:rPr lang="en-US" dirty="0" smtClean="0"/>
                  <a:t>C</a:t>
                </a:r>
              </a:p>
              <a:p>
                <a:pPr algn="ctr">
                  <a:defRPr sz="24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x100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560667503167352E-3"/>
              <c:y val="0.47493493493493527"/>
            </c:manualLayout>
          </c:layout>
          <c:spPr>
            <a:noFill/>
            <a:ln w="25362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524352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91715285880980169"/>
          <c:y val="0.53833605220228387"/>
          <c:w val="7.8179696616102703E-2"/>
          <c:h val="7.5040783034257832E-2"/>
        </c:manualLayout>
      </c:layout>
      <c:spPr>
        <a:noFill/>
        <a:ln w="3170">
          <a:solidFill>
            <a:schemeClr val="tx1"/>
          </a:solidFill>
          <a:prstDash val="solid"/>
        </a:ln>
      </c:spPr>
      <c:txPr>
        <a:bodyPr/>
        <a:lstStyle/>
        <a:p>
          <a:pPr>
            <a:defRPr sz="224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24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953325554259088"/>
          <c:y val="0.2039151712887439"/>
          <c:w val="0.70478413068844925"/>
          <c:h val="0.584013050570961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chemeClr val="accent1"/>
            </a:solidFill>
            <a:ln w="12681">
              <a:solidFill>
                <a:schemeClr val="tx1"/>
              </a:solidFill>
              <a:prstDash val="solid"/>
            </a:ln>
          </c:spPr>
          <c:cat>
            <c:numRef>
              <c:f>Sheet1!$B$1:$M$1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35.1</c:v>
                </c:pt>
                <c:pt idx="1">
                  <c:v>52</c:v>
                </c:pt>
                <c:pt idx="2">
                  <c:v>26</c:v>
                </c:pt>
                <c:pt idx="3">
                  <c:v>24</c:v>
                </c:pt>
                <c:pt idx="4">
                  <c:v>40</c:v>
                </c:pt>
                <c:pt idx="5">
                  <c:v>45.5</c:v>
                </c:pt>
                <c:pt idx="6">
                  <c:v>46</c:v>
                </c:pt>
                <c:pt idx="7">
                  <c:v>43</c:v>
                </c:pt>
                <c:pt idx="8">
                  <c:v>48</c:v>
                </c:pt>
                <c:pt idx="9">
                  <c:v>42</c:v>
                </c:pt>
                <c:pt idx="10">
                  <c:v>40.300000000000004</c:v>
                </c:pt>
                <c:pt idx="11">
                  <c:v>32</c:v>
                </c:pt>
              </c:numCache>
            </c:numRef>
          </c:val>
        </c:ser>
        <c:gapDepth val="0"/>
        <c:shape val="box"/>
        <c:axId val="106368384"/>
        <c:axId val="106374656"/>
        <c:axId val="0"/>
      </c:bar3DChart>
      <c:catAx>
        <c:axId val="1063683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291715285880978"/>
              <c:y val="0.87928221859706368"/>
            </c:manualLayout>
          </c:layout>
          <c:spPr>
            <a:noFill/>
            <a:ln w="25362">
              <a:noFill/>
            </a:ln>
          </c:spPr>
        </c:title>
        <c:numFmt formatCode="General" sourceLinked="1"/>
        <c:tickLblPos val="none"/>
        <c:crossAx val="106374656"/>
        <c:crosses val="autoZero"/>
        <c:auto val="1"/>
        <c:lblAlgn val="ctr"/>
        <c:lblOffset val="100"/>
        <c:tickLblSkip val="2"/>
        <c:tickMarkSkip val="1"/>
      </c:catAx>
      <c:valAx>
        <c:axId val="106374656"/>
        <c:scaling>
          <c:orientation val="minMax"/>
        </c:scaling>
        <c:axPos val="l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368384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91715285880980169"/>
          <c:y val="0.53833605220228387"/>
          <c:w val="7.8179696616102703E-2"/>
          <c:h val="7.5040783034257763E-2"/>
        </c:manualLayout>
      </c:layout>
      <c:spPr>
        <a:noFill/>
        <a:ln w="3170">
          <a:solidFill>
            <a:schemeClr val="tx1"/>
          </a:solidFill>
          <a:prstDash val="solid"/>
        </a:ln>
      </c:spPr>
      <c:txPr>
        <a:bodyPr/>
        <a:lstStyle/>
        <a:p>
          <a:pPr>
            <a:defRPr sz="224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24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528678304239938E-2"/>
          <c:y val="6.2500000000000014E-2"/>
          <c:w val="0.61596009975062349"/>
          <c:h val="0.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Land</c:v>
                </c:pt>
              </c:strCache>
            </c:strRef>
          </c:tx>
          <c:spPr>
            <a:solidFill>
              <a:schemeClr val="accent1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Arctic sea ice</c:v>
                </c:pt>
              </c:strCache>
            </c:strRef>
          </c:tx>
          <c:spPr>
            <a:solidFill>
              <a:schemeClr val="accent2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Ice sheets</c:v>
                </c:pt>
              </c:strCache>
            </c:strRef>
          </c:tx>
          <c:spPr>
            <a:solidFill>
              <a:schemeClr val="hlink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2">
                  <c:v>1.4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Land ice</c:v>
                </c:pt>
              </c:strCache>
            </c:strRef>
          </c:tx>
          <c:spPr>
            <a:solidFill>
              <a:schemeClr val="folHlink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1.6</c:v>
                </c:pt>
                <c:pt idx="2">
                  <c:v>2.7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Atmosphere</c:v>
                </c:pt>
              </c:strCache>
            </c:strRef>
          </c:tx>
          <c:spPr>
            <a:solidFill>
              <a:srgbClr val="FFCC99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Ocean</c:v>
                </c:pt>
              </c:strCache>
            </c:strRef>
          </c:tx>
          <c:spPr>
            <a:solidFill>
              <a:srgbClr val="FF6600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Sun</c:v>
                </c:pt>
              </c:strCache>
            </c:strRef>
          </c:tx>
          <c:spPr>
            <a:solidFill>
              <a:srgbClr val="800080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0</c:v>
                </c:pt>
                <c:pt idx="2">
                  <c:v>16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Residual</c:v>
                </c:pt>
              </c:strCache>
            </c:strRef>
          </c:tx>
          <c:spPr>
            <a:solidFill>
              <a:srgbClr val="CC99FF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0</c:v>
                </c:pt>
                <c:pt idx="2">
                  <c:v>70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Required</c:v>
                </c:pt>
              </c:strCache>
            </c:strRef>
          </c:tx>
          <c:spPr>
            <a:solidFill>
              <a:srgbClr val="FF0000"/>
            </a:solidFill>
            <a:ln w="14855">
              <a:solidFill>
                <a:schemeClr val="tx1"/>
              </a:solidFill>
              <a:prstDash val="solid"/>
            </a:ln>
          </c:spPr>
          <c:cat>
            <c:strRef>
              <c:f>Sheet1!$A$2:$A$4</c:f>
              <c:strCache>
                <c:ptCount val="3"/>
                <c:pt idx="0">
                  <c:v>1993-2003</c:v>
                </c:pt>
                <c:pt idx="2">
                  <c:v>2004-2008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112</c:v>
                </c:pt>
                <c:pt idx="2">
                  <c:v>145</c:v>
                </c:pt>
              </c:numCache>
            </c:numRef>
          </c:val>
        </c:ser>
        <c:gapDepth val="0"/>
        <c:shape val="box"/>
        <c:axId val="107342464"/>
        <c:axId val="107360640"/>
        <c:axId val="0"/>
      </c:bar3DChart>
      <c:catAx>
        <c:axId val="107342464"/>
        <c:scaling>
          <c:orientation val="minMax"/>
        </c:scaling>
        <c:axPos val="b"/>
        <c:numFmt formatCode="General" sourceLinked="1"/>
        <c:tickLblPos val="low"/>
        <c:spPr>
          <a:ln w="37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360640"/>
        <c:crosses val="autoZero"/>
        <c:auto val="1"/>
        <c:lblAlgn val="ctr"/>
        <c:lblOffset val="100"/>
        <c:tickLblSkip val="1"/>
        <c:tickMarkSkip val="1"/>
      </c:catAx>
      <c:valAx>
        <c:axId val="107360640"/>
        <c:scaling>
          <c:orientation val="minMax"/>
        </c:scaling>
        <c:axPos val="l"/>
        <c:majorGridlines>
          <c:spPr>
            <a:ln w="371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342464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1820450103311562"/>
          <c:y val="0.12500002330969717"/>
          <c:w val="0.27680795219746512"/>
          <c:h val="0.75208328088651433"/>
        </c:manualLayout>
      </c:layout>
      <c:spPr>
        <a:noFill/>
        <a:ln w="3714">
          <a:solidFill>
            <a:schemeClr val="tx1"/>
          </a:solidFill>
          <a:prstDash val="solid"/>
        </a:ln>
      </c:spPr>
      <c:txPr>
        <a:bodyPr/>
        <a:lstStyle/>
        <a:p>
          <a:pPr>
            <a:defRPr sz="222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24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88E70F-ED52-4F9B-90B4-8918D5E04CD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99094E1-E944-475C-A957-63F688139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804393-4BBE-4710-9D53-245C825B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77087" y="696080"/>
            <a:ext cx="4632407" cy="34819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239" tIns="45619" rIns="91239" bIns="45619" anchor="ctr"/>
          <a:lstStyle/>
          <a:p>
            <a:endParaRPr lang="en-US"/>
          </a:p>
        </p:txBody>
      </p:sp>
      <p:sp>
        <p:nvSpPr>
          <p:cNvPr id="532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99292" y="4411144"/>
            <a:ext cx="5553193" cy="416062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C842-4386-4B3A-9AA6-AA11FA91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58B8-5825-4631-8418-29F307B88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8288-19C8-4554-9DC2-E3DA6B818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0A01-2D87-497D-B9F7-0FA02718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A285-5BD8-4CC7-9DCD-3091DF486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98FB-9B7E-483A-9DAC-5156AE73E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A7FE-F1EB-46E0-B996-A0529DDBC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AACA-BDD7-49EE-BDE4-EE09790F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8188-EE1D-497F-9E37-47FDF2C07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D123-33CF-4F13-A1F8-1D700768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D293-7068-48C8-BBAC-F373784B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580B-8FC2-4D40-8E7A-B5468B738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589-F25C-47C9-961A-2A492DFEA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935E-D87C-42E4-9875-0FF72B23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33CC"/>
            </a:gs>
            <a:gs pos="100000">
              <a:srgbClr val="00007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8B4B64-F991-4827-A973-F6C076D2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7A91865-3B41-43A7-A61A-D34D9562874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7A91865-3B41-43A7-A61A-D34D9562874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22399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Aspects of a climate observing system: energy and water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763963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Kevin E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Trenberth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NCAR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ClimSrvArro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57600"/>
            <a:ext cx="4961791" cy="299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"/>
            <a:ext cx="72555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A warming climate has a cause:</a:t>
            </a:r>
          </a:p>
          <a:p>
            <a:pPr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Radiative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Forcing and Response of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371600"/>
            <a:ext cx="31242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dbl" dirty="0" err="1">
                <a:solidFill>
                  <a:srgbClr val="FFFF00"/>
                </a:solidFill>
              </a:rPr>
              <a:t>Forcings</a:t>
            </a:r>
            <a:r>
              <a:rPr lang="en-US" b="1" u="dbl" dirty="0">
                <a:solidFill>
                  <a:srgbClr val="FFFF00"/>
                </a:solidFill>
              </a:rPr>
              <a:t>   </a:t>
            </a:r>
            <a:r>
              <a:rPr lang="en-US" b="1" u="dbl" dirty="0" smtClean="0">
                <a:solidFill>
                  <a:srgbClr val="FFFF00"/>
                </a:solidFill>
              </a:rPr>
              <a:t>    </a:t>
            </a:r>
            <a:r>
              <a:rPr lang="en-US" b="1" u="dbl" dirty="0">
                <a:solidFill>
                  <a:srgbClr val="FFFF00"/>
                </a:solidFill>
              </a:rPr>
              <a:t>W m</a:t>
            </a:r>
            <a:r>
              <a:rPr lang="en-US" b="1" u="dbl" baseline="30000" dirty="0">
                <a:solidFill>
                  <a:srgbClr val="FFFF00"/>
                </a:solidFill>
              </a:rPr>
              <a:t>-2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:        </a:t>
            </a:r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>
                <a:solidFill>
                  <a:schemeClr val="bg1"/>
                </a:solidFill>
              </a:rPr>
              <a:t>1.6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GHGs:       </a:t>
            </a:r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>
                <a:solidFill>
                  <a:schemeClr val="bg1"/>
                </a:solidFill>
              </a:rPr>
              <a:t>3.0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Aerosols: </a:t>
            </a:r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>
                <a:solidFill>
                  <a:schemeClr val="bg1"/>
                </a:solidFill>
              </a:rPr>
              <a:t>-1.4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Net:          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chemeClr val="bg1"/>
                </a:solidFill>
              </a:rPr>
              <a:t>1.6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3429000"/>
            <a:ext cx="241284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dbl" dirty="0">
                <a:solidFill>
                  <a:srgbClr val="FFFF00"/>
                </a:solidFill>
              </a:rPr>
              <a:t>Feedbacks</a:t>
            </a:r>
          </a:p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+Water vapor  	2.1</a:t>
            </a:r>
          </a:p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+Ice-</a:t>
            </a:r>
            <a:r>
              <a:rPr lang="en-US" dirty="0" err="1">
                <a:solidFill>
                  <a:schemeClr val="accent3"/>
                </a:solidFill>
              </a:rPr>
              <a:t>albedo</a:t>
            </a:r>
            <a:endParaRPr lang="en-US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-Radiation          -2.8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Net		</a:t>
            </a:r>
            <a:r>
              <a:rPr lang="en-US" b="1" dirty="0" smtClean="0">
                <a:solidFill>
                  <a:srgbClr val="FFFF00"/>
                </a:solidFill>
              </a:rPr>
              <a:t>0.9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365" name="Picture 6" descr="Fig4RadForcing_v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35075"/>
            <a:ext cx="44196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5410200"/>
            <a:ext cx="4800600" cy="1447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352800"/>
            <a:ext cx="2895600" cy="1828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5240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Where does energy go?</a:t>
            </a:r>
            <a:endParaRPr lang="en-US" sz="5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800600"/>
          </a:xfrm>
        </p:spPr>
        <p:txBody>
          <a:bodyPr/>
          <a:lstStyle/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Warms land and atmosphere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Heat storage in the ocean (sea level)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Melts land ice (sea level)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Melts sea ice and warms melted water</a:t>
            </a:r>
          </a:p>
          <a:p>
            <a:pPr marL="179388" indent="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Evaporates moisture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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cloud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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reflection 	= lost to space</a:t>
            </a:r>
          </a:p>
          <a:p>
            <a:pPr marL="179388" indent="457200" eaLnBrk="1" hangingPunct="1"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Can we track it?</a:t>
            </a:r>
          </a:p>
          <a:p>
            <a:pPr indent="228600" eaLnBrk="1" hangingPunct="1">
              <a:buNone/>
              <a:defRPr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_5"/>
          <p:cNvPicPr>
            <a:picLocks noChangeAspect="1" noChangeArrowheads="1"/>
          </p:cNvPicPr>
          <p:nvPr/>
        </p:nvPicPr>
        <p:blipFill>
          <a:blip r:embed="rId2" cstate="print"/>
          <a:srcRect t="6638"/>
          <a:stretch>
            <a:fillRect/>
          </a:stretch>
        </p:blipFill>
        <p:spPr bwMode="auto">
          <a:xfrm>
            <a:off x="1524000" y="914400"/>
            <a:ext cx="594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24000" y="58674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1961-2003 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(Blue bars) </a:t>
            </a:r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GB" dirty="0" smtClean="0">
                <a:solidFill>
                  <a:schemeClr val="bg1"/>
                </a:solidFill>
              </a:rPr>
              <a:t>Figure </a:t>
            </a:r>
            <a:r>
              <a:rPr lang="en-GB" dirty="0">
                <a:solidFill>
                  <a:schemeClr val="bg1"/>
                </a:solidFill>
              </a:rPr>
              <a:t>5.4 IPCC AR4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71735"/>
            <a:ext cx="702307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Energy content change    </a:t>
            </a:r>
            <a:r>
              <a:rPr lang="en-US" sz="2400" b="1" dirty="0" smtClean="0">
                <a:solidFill>
                  <a:srgbClr val="FFFF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22</a:t>
            </a:r>
            <a:r>
              <a:rPr lang="en-US" sz="2400" b="1" dirty="0" smtClean="0">
                <a:solidFill>
                  <a:srgbClr val="FFFF00"/>
                </a:solidFill>
              </a:rPr>
              <a:t> J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0" y="62484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8E0047"/>
                </a:solidFill>
              </a:rPr>
              <a:t>1993-2003 </a:t>
            </a:r>
            <a:r>
              <a:rPr lang="en-GB" b="1" dirty="0">
                <a:solidFill>
                  <a:srgbClr val="8E0047"/>
                </a:solidFill>
              </a:rPr>
              <a:t>(Burgundy bars</a:t>
            </a:r>
            <a:r>
              <a:rPr lang="en-GB" b="1" dirty="0" smtClean="0">
                <a:solidFill>
                  <a:srgbClr val="8E0047"/>
                </a:solidFill>
              </a:rPr>
              <a:t>)</a:t>
            </a:r>
            <a:endParaRPr lang="en-US" b="1" dirty="0">
              <a:solidFill>
                <a:srgbClr val="8E0047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7086600" y="1524000"/>
            <a:ext cx="914400" cy="3810000"/>
          </a:xfrm>
          <a:prstGeom prst="arc">
            <a:avLst>
              <a:gd name="adj1" fmla="val 16200000"/>
              <a:gd name="adj2" fmla="val 53649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2971800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Oceans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&gt;90%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0754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00200" y="57150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Matching ocean heat storage (Willis et al 04)  and TOA radiation (Wong et al </a:t>
            </a:r>
            <a:r>
              <a:rPr lang="en-US" dirty="0" smtClean="0">
                <a:solidFill>
                  <a:schemeClr val="bg1"/>
                </a:solidFill>
              </a:rPr>
              <a:t>06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1475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6797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</a:rPr>
              <a:t>Sea level is rising:</a:t>
            </a:r>
            <a:r>
              <a:rPr lang="en-US" sz="3200" b="1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from ocean expansion and melting glaciers</a:t>
            </a:r>
          </a:p>
        </p:txBody>
      </p:sp>
      <p:sp>
        <p:nvSpPr>
          <p:cNvPr id="1001476" name="Text Box 4"/>
          <p:cNvSpPr txBox="1">
            <a:spLocks noChangeArrowheads="1"/>
          </p:cNvSpPr>
          <p:nvPr/>
        </p:nvSpPr>
        <p:spPr bwMode="auto">
          <a:xfrm>
            <a:off x="6518275" y="1524000"/>
            <a:ext cx="26257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Since 1992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Global sea level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has risen 48 mm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(1.9 inches)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To 2003: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60% from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expansion as  ocean temperatures rise, 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40% from melting glaciers</a:t>
            </a: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Courtesy Steve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Nerem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U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Colo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1509" name="Picture 5" descr="sl_ib_ns_global09re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47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Revised 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ocean heat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content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81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20484" name="Picture 5" descr="FigS08_comparison_with_Ishii_and_Doming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7620000" y="1066800"/>
            <a:ext cx="152401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895600" y="42672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Levitus</a:t>
            </a:r>
            <a:r>
              <a:rPr lang="en-US" dirty="0"/>
              <a:t> et al 2009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91200" y="4191000"/>
            <a:ext cx="1295400" cy="49743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732985" y="3868215"/>
            <a:ext cx="878430" cy="76200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62800" y="762000"/>
            <a:ext cx="731520" cy="3931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8600" y="53340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Yearly time series of ocean heat content (10</a:t>
            </a:r>
            <a:r>
              <a:rPr lang="en-US" sz="2000" baseline="30000" dirty="0">
                <a:solidFill>
                  <a:schemeClr val="bg1"/>
                </a:solidFill>
              </a:rPr>
              <a:t>22</a:t>
            </a:r>
            <a:r>
              <a:rPr lang="en-US" sz="2000" dirty="0">
                <a:solidFill>
                  <a:schemeClr val="bg1"/>
                </a:solidFill>
              </a:rPr>
              <a:t> J) for the 0-700 m layer from </a:t>
            </a:r>
            <a:r>
              <a:rPr lang="en-US" sz="2000" dirty="0" err="1">
                <a:solidFill>
                  <a:schemeClr val="bg1"/>
                </a:solidFill>
              </a:rPr>
              <a:t>Levitus</a:t>
            </a:r>
            <a:r>
              <a:rPr lang="en-US" sz="2000" dirty="0">
                <a:solidFill>
                  <a:schemeClr val="bg1"/>
                </a:solidFill>
              </a:rPr>
              <a:t> et al (2009), </a:t>
            </a:r>
            <a:r>
              <a:rPr lang="en-US" sz="2000" dirty="0" err="1">
                <a:solidFill>
                  <a:schemeClr val="bg1"/>
                </a:solidFill>
              </a:rPr>
              <a:t>Domingues</a:t>
            </a:r>
            <a:r>
              <a:rPr lang="en-US" sz="2000" dirty="0">
                <a:solidFill>
                  <a:schemeClr val="bg1"/>
                </a:solidFill>
              </a:rPr>
              <a:t> et al.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(2008) and Ishii and Kimoto  (2009) with a base period of 1957-1990. </a:t>
            </a:r>
            <a:r>
              <a:rPr lang="en-US" sz="2000" dirty="0" smtClean="0">
                <a:solidFill>
                  <a:schemeClr val="bg1"/>
                </a:solidFill>
              </a:rPr>
              <a:t>  Linear </a:t>
            </a:r>
            <a:r>
              <a:rPr lang="en-US" sz="2000" dirty="0">
                <a:solidFill>
                  <a:schemeClr val="bg1"/>
                </a:solidFill>
              </a:rPr>
              <a:t>trends for each series for 1969-2007 given in the upper portion of the figure.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62800" y="1371600"/>
            <a:ext cx="533400" cy="304800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6477000" y="3606145"/>
            <a:ext cx="1356462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0.8 W m</a:t>
            </a:r>
            <a:r>
              <a:rPr lang="en-US" sz="2000" baseline="30000" dirty="0" smtClean="0">
                <a:solidFill>
                  <a:srgbClr val="0033CC"/>
                </a:solidFill>
              </a:rPr>
              <a:t>-2</a:t>
            </a:r>
          </a:p>
          <a:p>
            <a:endParaRPr lang="en-US" sz="2000" baseline="30000" dirty="0" smtClean="0">
              <a:solidFill>
                <a:srgbClr val="0033CC"/>
              </a:solidFill>
            </a:endParaRPr>
          </a:p>
          <a:p>
            <a:endParaRPr lang="en-US" sz="2000" baseline="30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0.3 </a:t>
            </a:r>
            <a:r>
              <a:rPr lang="en-US" sz="2000" dirty="0">
                <a:solidFill>
                  <a:srgbClr val="0033CC"/>
                </a:solidFill>
              </a:rPr>
              <a:t>W m</a:t>
            </a:r>
            <a:r>
              <a:rPr lang="en-US" sz="2000" baseline="30000" dirty="0">
                <a:solidFill>
                  <a:srgbClr val="0033CC"/>
                </a:solidFill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76400" y="2514600"/>
          <a:ext cx="6385949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09600"/>
            <a:ext cx="807625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What about 2003 to 2008?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71500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2003             2008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81600" y="3886200"/>
            <a:ext cx="1828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Solar irradiance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762000" y="57912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Drop of about 0.5 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 or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0.1 </a:t>
            </a:r>
            <a:r>
              <a:rPr lang="en-US" sz="2400" dirty="0">
                <a:solidFill>
                  <a:schemeClr val="bg1"/>
                </a:solidFill>
              </a:rPr>
              <a:t>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 for radiative forcing</a:t>
            </a:r>
          </a:p>
        </p:txBody>
      </p:sp>
      <p:pic>
        <p:nvPicPr>
          <p:cNvPr id="17412" name="Picture 10" descr="TSI_so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76458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sun_active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23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sun_inactive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657600"/>
            <a:ext cx="10048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90000"/>
                  </a:schemeClr>
                </a:solidFill>
              </a:rPr>
              <a:t>Total Irradiance Monitor (TIM) on the Solar Radiation and Climate Experiment (SORCE),  U Colorado</a:t>
            </a:r>
            <a:endParaRPr lang="en-US" sz="16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300" smtClean="0">
                <a:solidFill>
                  <a:srgbClr val="FFFF00"/>
                </a:solidFill>
                <a:latin typeface="Comic Sans MS" pitchFamily="66" charset="0"/>
              </a:rPr>
              <a:t>Snow cover and Arctic sea ice are decreasing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715000" y="1066800"/>
            <a:ext cx="3429000" cy="2990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Arctic sea ice </a:t>
            </a:r>
          </a:p>
          <a:p>
            <a:r>
              <a:rPr lang="en-US" sz="2400" b="1">
                <a:solidFill>
                  <a:schemeClr val="bg1"/>
                </a:solidFill>
              </a:rPr>
              <a:t>area decreased by 2.7% per decade</a:t>
            </a:r>
          </a:p>
          <a:p>
            <a:r>
              <a:rPr lang="en-US" sz="2000" b="1">
                <a:solidFill>
                  <a:schemeClr val="bg1"/>
                </a:solidFill>
              </a:rPr>
              <a:t>(Summer: -7.4%/decade)</a:t>
            </a:r>
          </a:p>
          <a:p>
            <a:r>
              <a:rPr lang="en-US" sz="2400" b="1">
                <a:solidFill>
                  <a:schemeClr val="bg1"/>
                </a:solidFill>
              </a:rPr>
              <a:t>up to:</a:t>
            </a:r>
          </a:p>
          <a:p>
            <a:r>
              <a:rPr lang="en-US" sz="2400" b="1">
                <a:solidFill>
                  <a:schemeClr val="bg1"/>
                </a:solidFill>
              </a:rPr>
              <a:t>2007: 22% (10</a:t>
            </a:r>
            <a:r>
              <a:rPr lang="en-US" sz="2400" b="1" baseline="30000">
                <a:solidFill>
                  <a:schemeClr val="bg1"/>
                </a:solidFill>
              </a:rPr>
              <a:t>6</a:t>
            </a:r>
            <a:r>
              <a:rPr lang="en-US" sz="2400" b="1">
                <a:solidFill>
                  <a:schemeClr val="bg1"/>
                </a:solidFill>
              </a:rPr>
              <a:t> km</a:t>
            </a:r>
            <a:r>
              <a:rPr lang="en-US" sz="2400" b="1" baseline="30000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) lower than 2005</a:t>
            </a:r>
          </a:p>
          <a:p>
            <a:r>
              <a:rPr lang="en-US" sz="2400" b="1">
                <a:solidFill>
                  <a:schemeClr val="bg1"/>
                </a:solidFill>
              </a:rPr>
              <a:t>2008, second lowest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229600" y="64912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IPCC</a:t>
            </a:r>
          </a:p>
        </p:txBody>
      </p:sp>
      <p:pic>
        <p:nvPicPr>
          <p:cNvPr id="18438" name="Picture 8" descr="seaIce_ts08"/>
          <p:cNvPicPr>
            <a:picLocks noChangeArrowheads="1"/>
          </p:cNvPicPr>
          <p:nvPr/>
        </p:nvPicPr>
        <p:blipFill>
          <a:blip r:embed="rId2" cstate="print"/>
          <a:srcRect l="5333" r="1524" b="9334"/>
          <a:stretch>
            <a:fillRect/>
          </a:stretch>
        </p:blipFill>
        <p:spPr bwMode="auto">
          <a:xfrm>
            <a:off x="152400" y="914400"/>
            <a:ext cx="53292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4724400" y="28956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65125" y="4465638"/>
            <a:ext cx="85867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To melt 10</a:t>
            </a:r>
            <a:r>
              <a:rPr lang="en-US" sz="2400" baseline="30000">
                <a:solidFill>
                  <a:schemeClr val="bg1"/>
                </a:solidFill>
              </a:rPr>
              <a:t>6</a:t>
            </a:r>
            <a:r>
              <a:rPr lang="en-US" sz="2400">
                <a:solidFill>
                  <a:schemeClr val="bg1"/>
                </a:solidFill>
              </a:rPr>
              <a:t> km</a:t>
            </a:r>
            <a:r>
              <a:rPr lang="en-US" sz="2400" baseline="30000">
                <a:solidFill>
                  <a:schemeClr val="bg1"/>
                </a:solidFill>
              </a:rPr>
              <a:t>2</a:t>
            </a:r>
            <a:r>
              <a:rPr lang="en-US" sz="2400">
                <a:solidFill>
                  <a:schemeClr val="bg1"/>
                </a:solidFill>
              </a:rPr>
              <a:t> ice 1 m thick  (2007) to 10°C = 3.4x10</a:t>
            </a:r>
            <a:r>
              <a:rPr lang="en-US" sz="2400" baseline="30000">
                <a:solidFill>
                  <a:schemeClr val="bg1"/>
                </a:solidFill>
              </a:rPr>
              <a:t>20</a:t>
            </a:r>
            <a:r>
              <a:rPr lang="en-US" sz="2400">
                <a:solidFill>
                  <a:schemeClr val="bg1"/>
                </a:solidFill>
              </a:rPr>
              <a:t> J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Globally per year since 2004 this is 0.02 W m</a:t>
            </a:r>
            <a:r>
              <a:rPr lang="en-US" sz="2400" baseline="30000">
                <a:solidFill>
                  <a:schemeClr val="bg1"/>
                </a:solidFill>
              </a:rPr>
              <a:t>-2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endParaRPr lang="en-US" sz="24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5699125" y="461963"/>
            <a:ext cx="34448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</a:rPr>
              <a:t>Sea level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Anomalies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Altimeter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Argo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Ocean heat content =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</a:rPr>
              <a:t>Thermosteric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GRACE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Ocean mass sea level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</a:rPr>
              <a:t>Willis, Chambers, </a:t>
            </a:r>
            <a:r>
              <a:rPr lang="en-US" dirty="0" err="1">
                <a:solidFill>
                  <a:schemeClr val="bg1"/>
                </a:solidFill>
              </a:rPr>
              <a:t>Nerem</a:t>
            </a:r>
            <a:r>
              <a:rPr lang="en-US" dirty="0">
                <a:solidFill>
                  <a:schemeClr val="bg1"/>
                </a:solidFill>
              </a:rPr>
              <a:t> JGR 2008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5237163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Tracking Earth’s Global Energy</a:t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Where has global warming from increased GHGs gone?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44958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indent="228600" algn="ctr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Kevin 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Trenberth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228600" algn="ctr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NCAR</a:t>
            </a:r>
          </a:p>
        </p:txBody>
      </p:sp>
      <p:pic>
        <p:nvPicPr>
          <p:cNvPr id="4" name="Picture 5" descr="earthrad2"/>
          <p:cNvPicPr>
            <a:picLocks noChangeAspect="1" noChangeArrowheads="1"/>
          </p:cNvPicPr>
          <p:nvPr/>
        </p:nvPicPr>
        <p:blipFill>
          <a:blip r:embed="rId2" cstate="print"/>
          <a:srcRect b="4286"/>
          <a:stretch>
            <a:fillRect/>
          </a:stretch>
        </p:blipFill>
        <p:spPr bwMode="auto">
          <a:xfrm>
            <a:off x="1828800" y="3440113"/>
            <a:ext cx="5279992" cy="338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Sea level 2003-2008</a:t>
            </a:r>
          </a:p>
        </p:txBody>
      </p:sp>
      <p:graphicFrame>
        <p:nvGraphicFramePr>
          <p:cNvPr id="139354" name="Group 90"/>
          <p:cNvGraphicFramePr>
            <a:graphicFrameLocks noGrp="1"/>
          </p:cNvGraphicFramePr>
          <p:nvPr>
            <p:ph sz="half" idx="2"/>
          </p:nvPr>
        </p:nvGraphicFramePr>
        <p:xfrm>
          <a:off x="838200" y="1371600"/>
          <a:ext cx="7696200" cy="3938589"/>
        </p:xfrm>
        <a:graphic>
          <a:graphicData uri="http://schemas.openxmlformats.org/drawingml/2006/table">
            <a:tbl>
              <a:tblPr/>
              <a:tblGrid>
                <a:gridCol w="5202238"/>
                <a:gridCol w="2493962"/>
              </a:tblGrid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 level (altimetry)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±0.4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Ice sheets (GRACE)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 ± 0.15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Glaciers and ice caps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(Meier et al., 2007)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 ± 0.24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Terrestrial waters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 ± 0.1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 of ice and waters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 ± 0.28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 level (altimetry minus GRACE)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 ± 0.15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Steric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sea level (Argo; 04–08)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 ± 0.1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9" name="Text Box 89"/>
          <p:cNvSpPr txBox="1">
            <a:spLocks noChangeArrowheads="1"/>
          </p:cNvSpPr>
          <p:nvPr/>
        </p:nvSpPr>
        <p:spPr bwMode="auto">
          <a:xfrm>
            <a:off x="3870325" y="6289675"/>
            <a:ext cx="4326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mm/yr</a:t>
            </a: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Cazenave</a:t>
            </a:r>
            <a:r>
              <a:rPr lang="en-US" dirty="0">
                <a:solidFill>
                  <a:schemeClr val="bg1"/>
                </a:solidFill>
              </a:rPr>
              <a:t> et al </a:t>
            </a:r>
            <a:r>
              <a:rPr lang="en-US" dirty="0" smtClean="0">
                <a:solidFill>
                  <a:schemeClr val="bg1"/>
                </a:solidFill>
              </a:rPr>
              <a:t>2009   </a:t>
            </a:r>
            <a:r>
              <a:rPr lang="en-US" dirty="0">
                <a:solidFill>
                  <a:schemeClr val="bg1"/>
                </a:solidFill>
              </a:rPr>
              <a:t>GPC</a:t>
            </a:r>
            <a:r>
              <a:rPr lang="en-US" dirty="0"/>
              <a:t>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391400" y="2133600"/>
            <a:ext cx="457200" cy="1371600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342886">
            <a:off x="7091896" y="4359871"/>
            <a:ext cx="914400" cy="10668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5699125" y="461963"/>
            <a:ext cx="34448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</a:rPr>
              <a:t>Sea level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Anomalies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Altimeter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Argo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Ocean heat content =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</a:rPr>
              <a:t>Thermosteric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GRACE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Ocean mass sea level</a:t>
            </a: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000" dirty="0" err="1">
                <a:solidFill>
                  <a:schemeClr val="bg1"/>
                </a:solidFill>
              </a:rPr>
              <a:t>Leuliette</a:t>
            </a:r>
            <a:r>
              <a:rPr lang="en-US" sz="2000" dirty="0">
                <a:solidFill>
                  <a:schemeClr val="bg1"/>
                </a:solidFill>
              </a:rPr>
              <a:t> and Miller 2009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5419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699125" y="461963"/>
            <a:ext cx="344487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</a:rPr>
              <a:t>ARGO</a:t>
            </a:r>
          </a:p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</a:rPr>
              <a:t>Sea level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Anomalies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Ocean heat content =</a:t>
            </a:r>
          </a:p>
          <a:p>
            <a:pPr eaLnBrk="0" hangingPunct="0">
              <a:defRPr/>
            </a:pPr>
            <a:r>
              <a:rPr lang="en-US" sz="2400" dirty="0" err="1">
                <a:solidFill>
                  <a:schemeClr val="bg1"/>
                </a:solidFill>
              </a:rPr>
              <a:t>Thermosteric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</a:rPr>
              <a:t>Differences between</a:t>
            </a:r>
          </a:p>
          <a:p>
            <a:pPr eaLnBrk="0" hangingPunct="0">
              <a:defRPr/>
            </a:pPr>
            <a:r>
              <a:rPr lang="en-US" sz="2000" dirty="0" err="1">
                <a:solidFill>
                  <a:schemeClr val="bg1"/>
                </a:solidFill>
              </a:rPr>
              <a:t>Leuliette</a:t>
            </a:r>
            <a:r>
              <a:rPr lang="en-US" sz="2000" dirty="0">
                <a:solidFill>
                  <a:schemeClr val="bg1"/>
                </a:solidFill>
              </a:rPr>
              <a:t> and Miller 2009 and Willis et al </a:t>
            </a:r>
            <a:r>
              <a:rPr lang="en-US" sz="2000" dirty="0" smtClean="0">
                <a:solidFill>
                  <a:schemeClr val="bg1"/>
                </a:solidFill>
              </a:rPr>
              <a:t>2008</a:t>
            </a:r>
          </a:p>
          <a:p>
            <a:pPr eaLnBrk="0" hangingPunct="0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-0.5± 0.5 mm/yr  </a:t>
            </a:r>
            <a:r>
              <a:rPr lang="en-US" sz="2000" dirty="0" err="1" smtClean="0">
                <a:solidFill>
                  <a:schemeClr val="bg1"/>
                </a:solidFill>
              </a:rPr>
              <a:t>vs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+0.8± 0.8 </a:t>
            </a:r>
            <a:r>
              <a:rPr lang="en-US" sz="2000" dirty="0" err="1" smtClean="0">
                <a:solidFill>
                  <a:schemeClr val="bg1"/>
                </a:solidFill>
              </a:rPr>
              <a:t>mm.yr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56388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Commentary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It is possible to reconcile recent changes in sea level.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Depends a lot (uncomfortably so) on Glacial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Isostatic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Adjustment in GRACE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Implication is that since 2003, main source of sea level rise is melting of Greenland and Antarctica, and glaciers.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These require about a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factor of 50 less heat to produce same sea level rise as expansion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If correct, implies a slow down in ocean heat uptake and reduced TOA energy imbalance in past 4 years.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Does NOT solve energy imbalance problem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ulder20Nov06e.jpg"/>
          <p:cNvPicPr>
            <a:picLocks noChangeAspect="1"/>
          </p:cNvPicPr>
          <p:nvPr/>
        </p:nvPicPr>
        <p:blipFill>
          <a:blip r:embed="rId2" cstate="print"/>
          <a:srcRect b="18421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Need to know energy balance</a:t>
            </a:r>
            <a:b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What about clouds?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686800" cy="4525963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Cloud data (ISCCP, HIRS,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Modis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etc)???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ISCCP into 2007, but not homogeneous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CERES data on TOA radiation???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stuff available: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Flashflux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	CERES plus MODIS clouds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http://eosweb.larc.nasa.gov/PRODOCS/flashflux/table_flashflux.html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HIRS cloud amount trends</a:t>
            </a:r>
          </a:p>
        </p:txBody>
      </p:sp>
      <p:pic>
        <p:nvPicPr>
          <p:cNvPr id="32771" name="Picture 3" descr="Clouds_Frequency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685800" y="1339850"/>
            <a:ext cx="7696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00800" y="6491288"/>
            <a:ext cx="208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Wylie et al 2005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1905000"/>
            <a:ext cx="7696200" cy="1793875"/>
            <a:chOff x="432" y="1200"/>
            <a:chExt cx="4848" cy="1130"/>
          </a:xfrm>
        </p:grpSpPr>
        <p:pic>
          <p:nvPicPr>
            <p:cNvPr id="32774" name="Picture 5" descr="Clouds_Frequency"/>
            <p:cNvPicPr>
              <a:picLocks noChangeArrowheads="1"/>
            </p:cNvPicPr>
            <p:nvPr/>
          </p:nvPicPr>
          <p:blipFill>
            <a:blip r:embed="rId2" cstate="print">
              <a:lum bright="-2000"/>
            </a:blip>
            <a:srcRect t="20000" b="67500"/>
            <a:stretch>
              <a:fillRect/>
            </a:stretch>
          </p:blipFill>
          <p:spPr bwMode="auto">
            <a:xfrm>
              <a:off x="432" y="1200"/>
              <a:ext cx="4848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5" name="Group 8"/>
            <p:cNvGrpSpPr>
              <a:grpSpLocks/>
            </p:cNvGrpSpPr>
            <p:nvPr/>
          </p:nvGrpSpPr>
          <p:grpSpPr bwMode="auto">
            <a:xfrm>
              <a:off x="864" y="1728"/>
              <a:ext cx="4224" cy="144"/>
              <a:chOff x="864" y="1728"/>
              <a:chExt cx="4224" cy="144"/>
            </a:xfrm>
          </p:grpSpPr>
          <p:sp>
            <p:nvSpPr>
              <p:cNvPr id="32776" name="Line 6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4224" cy="0"/>
              </a:xfrm>
              <a:prstGeom prst="line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Line 7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4224" cy="0"/>
              </a:xfrm>
              <a:prstGeom prst="line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74638"/>
            <a:ext cx="2590800" cy="6202362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CERES data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1. QC official product to Oct 2005 (green)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2. CERES preliminary (yellow): MTSAT (Japan) problem begins Nov 2005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err="1" smtClean="0">
                <a:solidFill>
                  <a:schemeClr val="bg1"/>
                </a:solidFill>
              </a:rPr>
              <a:t>Flashflux</a:t>
            </a:r>
            <a:r>
              <a:rPr lang="en-US" sz="2400" dirty="0" smtClean="0">
                <a:solidFill>
                  <a:schemeClr val="bg1"/>
                </a:solidFill>
              </a:rPr>
              <a:t> data (pink); </a:t>
            </a:r>
            <a:r>
              <a:rPr lang="en-US" sz="2400" dirty="0" err="1" smtClean="0">
                <a:solidFill>
                  <a:schemeClr val="bg1"/>
                </a:solidFill>
              </a:rPr>
              <a:t>discon</a:t>
            </a:r>
            <a:r>
              <a:rPr lang="en-US" sz="2400" dirty="0" smtClean="0">
                <a:solidFill>
                  <a:schemeClr val="bg1"/>
                </a:solidFill>
              </a:rPr>
              <a:t> Jan 2008 in OLR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254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1143000"/>
            <a:ext cx="2133600" cy="2667000"/>
            <a:chOff x="2688" y="720"/>
            <a:chExt cx="1344" cy="1680"/>
          </a:xfrm>
        </p:grpSpPr>
        <p:sp>
          <p:nvSpPr>
            <p:cNvPr id="33799" name="Oval 5"/>
            <p:cNvSpPr>
              <a:spLocks noChangeArrowheads="1"/>
            </p:cNvSpPr>
            <p:nvPr/>
          </p:nvSpPr>
          <p:spPr bwMode="auto">
            <a:xfrm>
              <a:off x="3504" y="720"/>
              <a:ext cx="480" cy="384"/>
            </a:xfrm>
            <a:prstGeom prst="ellipse">
              <a:avLst/>
            </a:prstGeom>
            <a:noFill/>
            <a:ln w="381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Oval 6"/>
            <p:cNvSpPr>
              <a:spLocks noChangeArrowheads="1"/>
            </p:cNvSpPr>
            <p:nvPr/>
          </p:nvSpPr>
          <p:spPr bwMode="auto">
            <a:xfrm>
              <a:off x="2688" y="1872"/>
              <a:ext cx="1344" cy="528"/>
            </a:xfrm>
            <a:prstGeom prst="ellipse">
              <a:avLst/>
            </a:prstGeom>
            <a:noFill/>
            <a:ln w="381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Text Box 8"/>
          <p:cNvSpPr txBox="1">
            <a:spLocks noChangeArrowheads="1"/>
          </p:cNvSpPr>
          <p:nvPr/>
        </p:nvSpPr>
        <p:spPr bwMode="auto">
          <a:xfrm rot="10800000">
            <a:off x="80963" y="1195388"/>
            <a:ext cx="549275" cy="385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2400"/>
              <a:t>Radiative Anomalies W m</a:t>
            </a:r>
            <a:r>
              <a:rPr lang="en-US" sz="2400" baseline="30000"/>
              <a:t>-2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2133600" y="381000"/>
            <a:ext cx="730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OLR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RSW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Net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Where does energy go?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3663" y="939800"/>
          <a:ext cx="9050337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477000" y="5867400"/>
            <a:ext cx="171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20</a:t>
            </a:r>
            <a:r>
              <a:rPr lang="en-US"/>
              <a:t> Joules/yr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1600200"/>
            <a:ext cx="1581150" cy="402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7000" y="4800600"/>
            <a:ext cx="2286000" cy="533400"/>
          </a:xfrm>
          <a:prstGeom prst="ellipse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FF33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Need to know energy balance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590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3300"/>
                </a:solidFill>
                <a:latin typeface="Comic Sans MS" pitchFamily="66" charset="0"/>
              </a:rPr>
              <a:t>A 1% increase in clouds is about      -0.5 W m</a:t>
            </a:r>
            <a:r>
              <a:rPr lang="en-US" sz="3600" baseline="30000" dirty="0" smtClean="0">
                <a:solidFill>
                  <a:srgbClr val="FF3300"/>
                </a:solidFill>
                <a:latin typeface="Comic Sans MS" pitchFamily="66" charset="0"/>
              </a:rPr>
              <a:t>-2</a:t>
            </a:r>
            <a:r>
              <a:rPr lang="en-US" sz="36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FF3300"/>
                </a:solidFill>
                <a:latin typeface="Comic Sans MS" pitchFamily="66" charset="0"/>
              </a:rPr>
              <a:t>Need reliable clouds and radiation data in closer to real time.</a:t>
            </a:r>
          </a:p>
          <a:p>
            <a:pPr eaLnBrk="1" hangingPunct="1">
              <a:buNone/>
              <a:defRPr/>
            </a:pPr>
            <a:endParaRPr lang="en-US" sz="3600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8589211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Is global warming continuing?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Geoengineering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Given that we can not adequately track what is going on now, what business have we even considering geoengineering?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intentional modification of climate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Risk of serious side effects is real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Where did the heat go?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2008 is the coolest year since 2000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Carbon dioxide continues to rise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Radiative forcing continues apace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Where did global warming go?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Climate Information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System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289800" y="6594475"/>
            <a:ext cx="193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Trenberth</a:t>
            </a:r>
            <a:r>
              <a:rPr lang="en-US" dirty="0" smtClean="0">
                <a:solidFill>
                  <a:schemeClr val="bg1"/>
                </a:solidFill>
              </a:rPr>
              <a:t> 2008</a:t>
            </a:r>
          </a:p>
        </p:txBody>
      </p:sp>
      <p:pic>
        <p:nvPicPr>
          <p:cNvPr id="5" name="Picture 4" descr="ClimSrvArro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551982" cy="515679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CC"/>
            </a:gs>
            <a:gs pos="100000">
              <a:srgbClr val="0000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Imperative</a:t>
            </a:r>
            <a:b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 climate information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962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Observations: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forcings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atmosphere, ocean, land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Analysis: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comprehensive, integrated, products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Assimilation: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model based, initialization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Attribution: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understanding, causes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Assessment: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global, regions, impacts, planning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Predictions: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multiple time scales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Decision Making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: impacts, adaptation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" y="6046788"/>
            <a:ext cx="8839200" cy="4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An Integrated Earth System Information System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empcarb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788828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Global temperatures and carbon dioxide through 2008</a:t>
            </a:r>
          </a:p>
        </p:txBody>
      </p:sp>
      <p:pic>
        <p:nvPicPr>
          <p:cNvPr id="962563" name="Picture 3" descr="tempcar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344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175125" y="64373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Base period 1961-90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41338" y="58738"/>
          <a:ext cx="8248650" cy="634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591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Trend 1998 to 2008 is slightly positive but not significant.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V="1">
            <a:off x="3109913" y="2347913"/>
            <a:ext cx="4433887" cy="776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00800" y="6415088"/>
            <a:ext cx="267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Hadley Centre and CRU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28600"/>
            <a:ext cx="538641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Global Temperature anomalies</a:t>
            </a:r>
            <a:endParaRPr lang="en-US" sz="28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Natural variability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We glibly answer that natural variability is the cause of the cooler year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After-all we did have a La 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ña in 2007-2008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But where did the energy go?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We should be able to trace it!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7" descr="f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25" y="733425"/>
            <a:ext cx="34829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u="sng" dirty="0" smtClean="0">
                <a:solidFill>
                  <a:schemeClr val="bg1"/>
                </a:solidFill>
                <a:latin typeface="Comic Sans MS" pitchFamily="66" charset="0"/>
              </a:rPr>
              <a:t>Evolution of Pacific NINO SST Indices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2438399"/>
            <a:ext cx="3048000" cy="1711252"/>
            <a:chOff x="3216" y="2688"/>
            <a:chExt cx="2398" cy="982"/>
          </a:xfrm>
        </p:grpSpPr>
        <p:sp>
          <p:nvSpPr>
            <p:cNvPr id="10259" name="AutoShape 5"/>
            <p:cNvSpPr>
              <a:spLocks noChangeArrowheads="1"/>
            </p:cNvSpPr>
            <p:nvPr/>
          </p:nvSpPr>
          <p:spPr bwMode="auto">
            <a:xfrm>
              <a:off x="3216" y="2688"/>
              <a:ext cx="2398" cy="962"/>
            </a:xfrm>
            <a:prstGeom prst="roundRect">
              <a:avLst>
                <a:gd name="adj" fmla="val 144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Text Box 6"/>
            <p:cNvSpPr txBox="1">
              <a:spLocks noChangeArrowheads="1"/>
            </p:cNvSpPr>
            <p:nvPr/>
          </p:nvSpPr>
          <p:spPr bwMode="auto">
            <a:xfrm>
              <a:off x="3216" y="2688"/>
              <a:ext cx="2340" cy="9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lnSpc>
                  <a:spcPct val="124000"/>
                </a:lnSpc>
                <a:spcBef>
                  <a:spcPts val="750"/>
                </a:spcBef>
                <a:buFont typeface="Verdana" pitchFamily="34" charset="0"/>
                <a:buChar char="-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Verdana" pitchFamily="34" charset="0"/>
                </a:rPr>
                <a:t>El Niño conditions </a:t>
              </a:r>
              <a:endParaRPr lang="en-US" sz="12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24000"/>
                </a:lnSpc>
                <a:spcBef>
                  <a:spcPts val="750"/>
                </a:spcBef>
                <a:buFont typeface="Verdana" pitchFamily="34" charset="0"/>
                <a:buChar char="-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200" b="1" dirty="0">
                  <a:solidFill>
                    <a:srgbClr val="000000"/>
                  </a:solidFill>
                  <a:latin typeface="Verdana" pitchFamily="34" charset="0"/>
                </a:rPr>
                <a:t>NINO 3.4 &gt; 0.5</a:t>
              </a:r>
              <a:r>
                <a:rPr lang="en-GB" sz="1000" b="1" baseline="30000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o</a:t>
              </a:r>
              <a:r>
                <a:rPr lang="en-US" sz="1200" b="1" dirty="0">
                  <a:solidFill>
                    <a:srgbClr val="000000"/>
                  </a:solidFill>
                  <a:latin typeface="Verdana" pitchFamily="34" charset="0"/>
                </a:rPr>
                <a:t>C) </a:t>
              </a:r>
              <a:r>
                <a:rPr 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since June, are </a:t>
              </a:r>
              <a:r>
                <a:rPr lang="en-US" sz="1200" b="1" dirty="0">
                  <a:solidFill>
                    <a:srgbClr val="000000"/>
                  </a:solidFill>
                  <a:latin typeface="Verdana" pitchFamily="34" charset="0"/>
                </a:rPr>
                <a:t>expected to last through the Northern Hemisphere Winter </a:t>
              </a:r>
              <a:endParaRPr lang="en-GB" sz="12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24000"/>
                </a:lnSpc>
                <a:spcBef>
                  <a:spcPts val="750"/>
                </a:spcBef>
                <a:buFont typeface="Verdana" pitchFamily="34" charset="0"/>
                <a:buChar char="-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Verdana" pitchFamily="34" charset="0"/>
                </a:rPr>
                <a:t> All NINO indices increased in July 09.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353300" y="1701800"/>
            <a:ext cx="704850" cy="322263"/>
            <a:chOff x="4608" y="1104"/>
            <a:chExt cx="444" cy="203"/>
          </a:xfrm>
        </p:grpSpPr>
        <p:sp>
          <p:nvSpPr>
            <p:cNvPr id="10257" name="AutoShape 8"/>
            <p:cNvSpPr>
              <a:spLocks noChangeArrowheads="1"/>
            </p:cNvSpPr>
            <p:nvPr/>
          </p:nvSpPr>
          <p:spPr bwMode="auto">
            <a:xfrm>
              <a:off x="4608" y="1104"/>
              <a:ext cx="445" cy="185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AutoShape 9"/>
            <p:cNvSpPr>
              <a:spLocks noChangeArrowheads="1"/>
            </p:cNvSpPr>
            <p:nvPr/>
          </p:nvSpPr>
          <p:spPr bwMode="auto">
            <a:xfrm>
              <a:off x="4619" y="1104"/>
              <a:ext cx="425" cy="204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lnSpc>
                  <a:spcPts val="18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000000"/>
                  </a:solidFill>
                </a:rPr>
                <a:t>Nino 1+2</a:t>
              </a:r>
            </a:p>
          </p:txBody>
        </p:sp>
      </p:grp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7239000" y="1143000"/>
            <a:ext cx="5715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ts val="1800"/>
              </a:lnSpc>
              <a:buClr>
                <a:srgbClr val="0000FF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1">
                <a:solidFill>
                  <a:srgbClr val="0000FF"/>
                </a:solidFill>
              </a:rPr>
              <a:t>Nino 3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70600" y="1143000"/>
            <a:ext cx="558800" cy="322263"/>
            <a:chOff x="3744" y="672"/>
            <a:chExt cx="352" cy="203"/>
          </a:xfrm>
        </p:grpSpPr>
        <p:sp>
          <p:nvSpPr>
            <p:cNvPr id="10255" name="AutoShape 12"/>
            <p:cNvSpPr>
              <a:spLocks noChangeArrowheads="1"/>
            </p:cNvSpPr>
            <p:nvPr/>
          </p:nvSpPr>
          <p:spPr bwMode="auto">
            <a:xfrm>
              <a:off x="3744" y="672"/>
              <a:ext cx="353" cy="149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utoShape 13"/>
            <p:cNvSpPr>
              <a:spLocks noChangeArrowheads="1"/>
            </p:cNvSpPr>
            <p:nvPr/>
          </p:nvSpPr>
          <p:spPr bwMode="auto">
            <a:xfrm>
              <a:off x="3748" y="672"/>
              <a:ext cx="339" cy="204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lnSpc>
                  <a:spcPts val="1800"/>
                </a:lnSpc>
                <a:buClr>
                  <a:srgbClr val="00FF00"/>
                </a:buCl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00FF00"/>
                  </a:solidFill>
                </a:rPr>
                <a:t>Nino 4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629400" y="1143000"/>
            <a:ext cx="663575" cy="322263"/>
            <a:chOff x="4176" y="672"/>
            <a:chExt cx="418" cy="203"/>
          </a:xfrm>
        </p:grpSpPr>
        <p:sp>
          <p:nvSpPr>
            <p:cNvPr id="10253" name="AutoShape 15"/>
            <p:cNvSpPr>
              <a:spLocks noChangeArrowheads="1"/>
            </p:cNvSpPr>
            <p:nvPr/>
          </p:nvSpPr>
          <p:spPr bwMode="auto">
            <a:xfrm>
              <a:off x="4176" y="672"/>
              <a:ext cx="419" cy="149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utoShape 16"/>
            <p:cNvSpPr>
              <a:spLocks noChangeArrowheads="1"/>
            </p:cNvSpPr>
            <p:nvPr/>
          </p:nvSpPr>
          <p:spPr bwMode="auto">
            <a:xfrm>
              <a:off x="4186" y="672"/>
              <a:ext cx="400" cy="204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lnSpc>
                  <a:spcPts val="18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FF0000"/>
                  </a:solidFill>
                </a:rPr>
                <a:t>Nino 3.4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801" y="6256339"/>
            <a:ext cx="8484106" cy="449262"/>
            <a:chOff x="0" y="3965"/>
            <a:chExt cx="6064" cy="337"/>
          </a:xfrm>
        </p:grpSpPr>
        <p:sp>
          <p:nvSpPr>
            <p:cNvPr id="10251" name="AutoShape 18"/>
            <p:cNvSpPr>
              <a:spLocks noChangeArrowheads="1"/>
            </p:cNvSpPr>
            <p:nvPr/>
          </p:nvSpPr>
          <p:spPr bwMode="auto">
            <a:xfrm>
              <a:off x="0" y="3965"/>
              <a:ext cx="6064" cy="337"/>
            </a:xfrm>
            <a:prstGeom prst="roundRect">
              <a:avLst>
                <a:gd name="adj" fmla="val 134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0" y="3965"/>
              <a:ext cx="6064" cy="255"/>
            </a:xfrm>
            <a:prstGeom prst="rect">
              <a:avLst/>
            </a:prstGeom>
            <a:noFill/>
            <a:ln w="9398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lnSpc>
                  <a:spcPct val="101000"/>
                </a:lnSpc>
                <a:spcBef>
                  <a:spcPts val="625"/>
                </a:spcBef>
                <a:buFont typeface="Verdana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Nino </a:t>
              </a:r>
              <a:r>
                <a:rPr lang="en-GB" sz="1000" b="1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region </a:t>
              </a: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indices, as area-averaged </a:t>
              </a:r>
              <a:r>
                <a:rPr lang="en-GB" sz="1000" b="1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monthly </a:t>
              </a: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SST anomalies </a:t>
              </a:r>
              <a:r>
                <a:rPr lang="en-GB" sz="1000" b="1" dirty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(</a:t>
              </a:r>
              <a:r>
                <a:rPr lang="en-GB" sz="1000" b="1" baseline="30000" dirty="0" err="1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o</a:t>
              </a:r>
              <a:r>
                <a:rPr lang="en-GB" sz="1000" b="1" dirty="0" err="1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C</a:t>
              </a: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) as</a:t>
              </a: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GB" sz="10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departures </a:t>
              </a:r>
              <a:r>
                <a:rPr lang="en-GB" sz="10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from 1971-2000			Climate Prediction </a:t>
              </a:r>
              <a:r>
                <a:rPr lang="en-GB" sz="1000" b="1" dirty="0" err="1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Center</a:t>
              </a:r>
              <a:endParaRPr lang="en-GB" sz="1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pic>
        <p:nvPicPr>
          <p:cNvPr id="10250" name="Picture 36" descr="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644525"/>
            <a:ext cx="4132262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2438400" y="1219200"/>
            <a:ext cx="1828800" cy="2057400"/>
          </a:xfrm>
          <a:prstGeom prst="ellipse">
            <a:avLst/>
          </a:prstGeom>
          <a:noFill/>
          <a:ln w="444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4953000" y="4495800"/>
            <a:ext cx="3200400" cy="1371600"/>
          </a:xfrm>
          <a:prstGeom prst="wedgeRoundRectCallout">
            <a:avLst>
              <a:gd name="adj1" fmla="val -83094"/>
              <a:gd name="adj2" fmla="val -154415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Strong La 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cs typeface="Times New Roman"/>
              </a:rPr>
              <a:t>ñ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2007-08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Returns weakly in 2008-09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Jan 2008 coldest month on land for long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El 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cs typeface="Times New Roman"/>
              </a:rPr>
              <a:t>ñ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o after June 2009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cience Magazine 3 Panels.png"/>
          <p:cNvPicPr>
            <a:picLocks noChangeAspect="1"/>
          </p:cNvPicPr>
          <p:nvPr/>
        </p:nvPicPr>
        <p:blipFill>
          <a:blip r:embed="rId2" cstate="print"/>
          <a:srcRect t="35556" b="32222"/>
          <a:stretch>
            <a:fillRect/>
          </a:stretch>
        </p:blipFill>
        <p:spPr bwMode="auto">
          <a:xfrm>
            <a:off x="152400" y="1143000"/>
            <a:ext cx="8759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09600" y="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can easily happen for a decade or so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Annual Surface Air Temperature</a:t>
            </a:r>
            <a:r>
              <a:rPr lang="en-US" dirty="0">
                <a:solidFill>
                  <a:srgbClr val="FFFF00"/>
                </a:solidFill>
              </a:rPr>
              <a:t>, 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</a:rPr>
              <a:t>MPI-ECHAM CGCM: A2 Forcing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2667000"/>
            <a:ext cx="16462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286000"/>
            <a:ext cx="1600200" cy="3651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108700" y="6488113"/>
            <a:ext cx="2959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Easterling et al 2009 GRL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heatMap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200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21013" y="0"/>
            <a:ext cx="40655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2000-2005 </a:t>
            </a:r>
            <a:r>
              <a:rPr lang="en-US" sz="2400" dirty="0"/>
              <a:t>(CERES Period)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6592" y="656486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Trenberth</a:t>
            </a:r>
            <a:r>
              <a:rPr lang="en-US" dirty="0" smtClean="0">
                <a:solidFill>
                  <a:schemeClr val="bg1"/>
                </a:solidFill>
              </a:rPr>
              <a:t> et al 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1002</Words>
  <Application>Microsoft Office PowerPoint</Application>
  <PresentationFormat>On-screen Show (4:3)</PresentationFormat>
  <Paragraphs>223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1_Default Design</vt:lpstr>
      <vt:lpstr>4_Default Design</vt:lpstr>
      <vt:lpstr>Aspects of a climate observing system: energy and water</vt:lpstr>
      <vt:lpstr>Tracking Earth’s Global Energy Where has global warming from increased GHGs gone? </vt:lpstr>
      <vt:lpstr>Where did the heat go?</vt:lpstr>
      <vt:lpstr>Global temperatures and carbon dioxide through 2008</vt:lpstr>
      <vt:lpstr>Slide 5</vt:lpstr>
      <vt:lpstr>Natural variability</vt:lpstr>
      <vt:lpstr>Evolution of Pacific NINO SST Indices</vt:lpstr>
      <vt:lpstr>Slide 8</vt:lpstr>
      <vt:lpstr>Slide 9</vt:lpstr>
      <vt:lpstr>Slide 10</vt:lpstr>
      <vt:lpstr>Where does energy go?</vt:lpstr>
      <vt:lpstr>Slide 12</vt:lpstr>
      <vt:lpstr>Slide 13</vt:lpstr>
      <vt:lpstr>Slide 14</vt:lpstr>
      <vt:lpstr>Revised ocean heat content</vt:lpstr>
      <vt:lpstr>Slide 16</vt:lpstr>
      <vt:lpstr>Solar irradiance</vt:lpstr>
      <vt:lpstr>Snow cover and Arctic sea ice are decreasing</vt:lpstr>
      <vt:lpstr>Slide 19</vt:lpstr>
      <vt:lpstr>Sea level 2003-2008</vt:lpstr>
      <vt:lpstr>Slide 21</vt:lpstr>
      <vt:lpstr>Slide 22</vt:lpstr>
      <vt:lpstr>Commentary</vt:lpstr>
      <vt:lpstr>Need to know energy balance What about clouds?</vt:lpstr>
      <vt:lpstr>HIRS cloud amount trends</vt:lpstr>
      <vt:lpstr>CERES data 1. QC official product to Oct 2005 (green)  2. CERES preliminary (yellow): MTSAT (Japan) problem begins Nov 2005  3. Flashflux data (pink); discon Jan 2008 in OLR</vt:lpstr>
      <vt:lpstr>Where does energy go?</vt:lpstr>
      <vt:lpstr>Need to know energy balance</vt:lpstr>
      <vt:lpstr>Geoengineering</vt:lpstr>
      <vt:lpstr>Climate Information System</vt:lpstr>
      <vt:lpstr>Imperative  A climate information system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Trenberth</dc:creator>
  <cp:lastModifiedBy>lbutler</cp:lastModifiedBy>
  <cp:revision>218</cp:revision>
  <dcterms:created xsi:type="dcterms:W3CDTF">2008-02-18T21:06:07Z</dcterms:created>
  <dcterms:modified xsi:type="dcterms:W3CDTF">2009-09-14T16:34:32Z</dcterms:modified>
</cp:coreProperties>
</file>