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4v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22"/>
  </p:notesMasterIdLst>
  <p:handoutMasterIdLst>
    <p:handoutMasterId r:id="rId23"/>
  </p:handoutMasterIdLst>
  <p:sldIdLst>
    <p:sldId id="1052" r:id="rId2"/>
    <p:sldId id="1080" r:id="rId3"/>
    <p:sldId id="993" r:id="rId4"/>
    <p:sldId id="1074" r:id="rId5"/>
    <p:sldId id="1070" r:id="rId6"/>
    <p:sldId id="1054" r:id="rId7"/>
    <p:sldId id="1055" r:id="rId8"/>
    <p:sldId id="1056" r:id="rId9"/>
    <p:sldId id="1059" r:id="rId10"/>
    <p:sldId id="1057" r:id="rId11"/>
    <p:sldId id="1061" r:id="rId12"/>
    <p:sldId id="1062" r:id="rId13"/>
    <p:sldId id="1063" r:id="rId14"/>
    <p:sldId id="1064" r:id="rId15"/>
    <p:sldId id="1066" r:id="rId16"/>
    <p:sldId id="1068" r:id="rId17"/>
    <p:sldId id="1076" r:id="rId18"/>
    <p:sldId id="1077" r:id="rId19"/>
    <p:sldId id="1075" r:id="rId20"/>
    <p:sldId id="1073" r:id="rId21"/>
  </p:sldIdLst>
  <p:sldSz cx="9144000" cy="6858000" type="screen4x3"/>
  <p:notesSz cx="9283700" cy="6985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3399"/>
    <a:srgbClr val="FF0066"/>
    <a:srgbClr val="050C91"/>
    <a:srgbClr val="75574B"/>
    <a:srgbClr val="25A131"/>
    <a:srgbClr val="009900"/>
    <a:srgbClr val="CFFAA8"/>
    <a:srgbClr val="FFCC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9" autoAdjust="0"/>
    <p:restoredTop sz="91552" autoAdjust="0"/>
  </p:normalViewPr>
  <p:slideViewPr>
    <p:cSldViewPr>
      <p:cViewPr varScale="1">
        <p:scale>
          <a:sx n="76" d="100"/>
          <a:sy n="76" d="100"/>
        </p:scale>
        <p:origin x="-664" y="-104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98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3600"/>
    </p:cViewPr>
  </p:sorterViewPr>
  <p:notesViewPr>
    <p:cSldViewPr>
      <p:cViewPr>
        <p:scale>
          <a:sx n="100" d="100"/>
          <a:sy n="100" d="100"/>
        </p:scale>
        <p:origin x="-654" y="-42"/>
      </p:cViewPr>
      <p:guideLst>
        <p:guide orient="horz" pos="2201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974478" cy="35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0" tIns="46084" rIns="92170" bIns="460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00722" y="0"/>
            <a:ext cx="3974478" cy="35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0" tIns="46084" rIns="92170" bIns="460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621800"/>
            <a:ext cx="3974478" cy="35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0" tIns="46084" rIns="92170" bIns="460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00722" y="6621800"/>
            <a:ext cx="3974478" cy="35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0" tIns="46084" rIns="92170" bIns="460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951D1890-060F-44EF-A463-E503315FD5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5487" cy="34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5" tIns="46072" rIns="92145" bIns="46072" numCol="1" anchor="t" anchorCtr="0" compatLnSpc="1">
            <a:prstTxWarp prst="textNoShape">
              <a:avLst/>
            </a:prstTxWarp>
          </a:bodyPr>
          <a:lstStyle>
            <a:lvl1pPr defTabSz="919203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58213" y="0"/>
            <a:ext cx="4025487" cy="34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5" tIns="46072" rIns="92145" bIns="46072" numCol="1" anchor="t" anchorCtr="0" compatLnSpc="1">
            <a:prstTxWarp prst="textNoShape">
              <a:avLst/>
            </a:prstTxWarp>
          </a:bodyPr>
          <a:lstStyle>
            <a:lvl1pPr algn="r" defTabSz="919203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3875"/>
            <a:ext cx="3495675" cy="2620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103" y="3318116"/>
            <a:ext cx="6805496" cy="314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5" tIns="46072" rIns="92145" bIns="460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36232"/>
            <a:ext cx="4025487" cy="34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5" tIns="46072" rIns="92145" bIns="46072" numCol="1" anchor="b" anchorCtr="0" compatLnSpc="1">
            <a:prstTxWarp prst="textNoShape">
              <a:avLst/>
            </a:prstTxWarp>
          </a:bodyPr>
          <a:lstStyle>
            <a:lvl1pPr defTabSz="919203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8213" y="6636232"/>
            <a:ext cx="4025487" cy="34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5" tIns="46072" rIns="92145" bIns="46072" numCol="1" anchor="b" anchorCtr="0" compatLnSpc="1">
            <a:prstTxWarp prst="textNoShape">
              <a:avLst/>
            </a:prstTxWarp>
          </a:bodyPr>
          <a:lstStyle>
            <a:lvl1pPr algn="r" defTabSz="919203">
              <a:defRPr sz="1200">
                <a:latin typeface="Times New Roman" pitchFamily="18" charset="0"/>
              </a:defRPr>
            </a:lvl1pPr>
          </a:lstStyle>
          <a:p>
            <a:fld id="{FE560BE5-97B8-4D08-85E6-5A244D5521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69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thinkprogress.org</a:t>
            </a:r>
            <a:r>
              <a:rPr lang="en-US" dirty="0" smtClean="0"/>
              <a:t>/climate/2013/06/26/2202141/anti-science-climate-denier-caucus-113th-congress-edition/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60BE5-97B8-4D08-85E6-5A244D55214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90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524001" y="6400800"/>
            <a:ext cx="6096000" cy="304800"/>
          </a:xfrm>
          <a:prstGeom prst="rect">
            <a:avLst/>
          </a:prstGeom>
        </p:spPr>
        <p:txBody>
          <a:bodyPr/>
          <a:lstStyle>
            <a:lvl1pPr algn="l">
              <a:defRPr smtClean="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304800" y="6400800"/>
            <a:ext cx="1524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C68D607-C317-4299-967A-446752F32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A7877-FAA4-4AA3-9CAC-F03703E3A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00FF"/>
            </a:gs>
            <a:gs pos="100000">
              <a:schemeClr val="accent2">
                <a:lumMod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4v"/><Relationship Id="rId2" Type="http://schemas.openxmlformats.org/officeDocument/2006/relationships/video" Target="../media/media1.m4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0000FF"/>
            </a:gs>
            <a:gs pos="74000">
              <a:schemeClr val="tx1"/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152400"/>
            <a:ext cx="77724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Climate change: It’s about the data not the politics</a:t>
            </a:r>
            <a:endParaRPr lang="en-US" b="0" dirty="0">
              <a:latin typeface="Comic Sans MS"/>
              <a:cs typeface="Comic Sans MS"/>
            </a:endParaRPr>
          </a:p>
        </p:txBody>
      </p:sp>
      <p:sp>
        <p:nvSpPr>
          <p:cNvPr id="99123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6934199" cy="28956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Kevin E Trenberth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NCAR</a:t>
            </a:r>
          </a:p>
          <a:p>
            <a:pPr algn="ctr">
              <a:buNone/>
            </a:pPr>
            <a:r>
              <a:rPr lang="en-US" sz="16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91238" name="Line 6"/>
          <p:cNvSpPr>
            <a:spLocks noChangeShapeType="1"/>
          </p:cNvSpPr>
          <p:nvPr/>
        </p:nvSpPr>
        <p:spPr bwMode="auto">
          <a:xfrm>
            <a:off x="1" y="1447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28803" y="6457890"/>
            <a:ext cx="6155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Conference on World Affairs, CU, 7-11 April 2014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BoulderZoom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1" y="152400"/>
            <a:ext cx="7772400" cy="12192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accent3"/>
                </a:solidFill>
                <a:latin typeface="Comic Sans MS" pitchFamily="66" charset="0"/>
              </a:rPr>
              <a:t>Global Warming is </a:t>
            </a:r>
            <a:r>
              <a:rPr lang="en-US" sz="4000" dirty="0" smtClean="0">
                <a:solidFill>
                  <a:schemeClr val="accent3"/>
                </a:solidFill>
                <a:latin typeface="Comic Sans MS" pitchFamily="66" charset="0"/>
              </a:rPr>
              <a:t>Unequivocal</a:t>
            </a:r>
            <a:br>
              <a:rPr lang="en-US" sz="4000" dirty="0" smtClean="0">
                <a:solidFill>
                  <a:schemeClr val="accent3"/>
                </a:solidFill>
                <a:latin typeface="Comic Sans MS" pitchFamily="66" charset="0"/>
              </a:rPr>
            </a:br>
            <a:r>
              <a:rPr lang="en-US" sz="1800" dirty="0" smtClean="0">
                <a:solidFill>
                  <a:schemeClr val="accent3"/>
                </a:solidFill>
                <a:latin typeface="Comic Sans MS" pitchFamily="66" charset="0"/>
              </a:rPr>
              <a:t>IPCC AR4: approved 113 </a:t>
            </a:r>
            <a:r>
              <a:rPr lang="en-US" sz="1800" dirty="0" err="1" smtClean="0">
                <a:solidFill>
                  <a:schemeClr val="accent3"/>
                </a:solidFill>
                <a:latin typeface="Comic Sans MS" pitchFamily="66" charset="0"/>
              </a:rPr>
              <a:t>govts</a:t>
            </a:r>
            <a:endParaRPr lang="en-US" sz="1800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673797" name="Rectangle 5"/>
          <p:cNvSpPr>
            <a:spLocks noGrp="1" noChangeArrowheads="1"/>
          </p:cNvSpPr>
          <p:nvPr>
            <p:ph idx="1"/>
          </p:nvPr>
        </p:nvSpPr>
        <p:spPr>
          <a:xfrm>
            <a:off x="381001" y="1524000"/>
            <a:ext cx="8610600" cy="533400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1" u="sng" dirty="0">
                <a:solidFill>
                  <a:srgbClr val="FF0000"/>
                </a:solidFill>
                <a:latin typeface="Comic Sans MS" pitchFamily="66" charset="0"/>
              </a:rPr>
              <a:t>Since 1970, rise in:			Decrease in:   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	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Global surface temperatures	 NH Snow extent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Tropospheric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temperatures 	 Arctic sea ice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Global SSTs, ocean Ts		 Glaciers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Global sea level			 Cold temperatures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Water vapor 				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Rainfall intensity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Precipitation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extratropics</a:t>
            </a:r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Hurricane intensity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Drought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Extreme high temperatures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Heat 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waves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Ocean acidity</a:t>
            </a:r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en-US" sz="2400" b="1" dirty="0">
              <a:solidFill>
                <a:srgbClr val="DC0000"/>
              </a:solidFill>
              <a:latin typeface="Comic Sans MS" pitchFamily="66" charset="0"/>
            </a:endParaRPr>
          </a:p>
        </p:txBody>
      </p:sp>
      <p:sp>
        <p:nvSpPr>
          <p:cNvPr id="673798" name="Line 6"/>
          <p:cNvSpPr>
            <a:spLocks noChangeShapeType="1"/>
          </p:cNvSpPr>
          <p:nvPr/>
        </p:nvSpPr>
        <p:spPr bwMode="auto">
          <a:xfrm>
            <a:off x="1" y="13716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1" y="39624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heel spokes="2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000180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U.S. Temperatures: 2012 Hottest year on record</a:t>
            </a:r>
          </a:p>
        </p:txBody>
      </p:sp>
      <p:pic>
        <p:nvPicPr>
          <p:cNvPr id="7" name="Picture 6" descr="13646_461712990543442_1498623811_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697091"/>
            <a:ext cx="8375904" cy="51703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027004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362 all time record Highs</a:t>
            </a:r>
            <a:r>
              <a:rPr lang="en-US" dirty="0" smtClean="0">
                <a:solidFill>
                  <a:schemeClr val="bg1"/>
                </a:solidFill>
              </a:rPr>
              <a:t>; 3,527 monthly weather records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</a:rPr>
              <a:t>0   record lows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a.abcnews.com/images/US/ap_wildfires_colorado_wy_120628_w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1239864"/>
            <a:ext cx="4876804" cy="2743203"/>
          </a:xfrm>
          <a:prstGeom prst="rect">
            <a:avLst/>
          </a:prstGeom>
          <a:noFill/>
        </p:spPr>
      </p:pic>
      <p:pic>
        <p:nvPicPr>
          <p:cNvPr id="57348" name="Picture 4" descr="http://a.abcnews.com/images/US/ap_colorado_wildfires_update2_lpl_120629_w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060556"/>
            <a:ext cx="4973233" cy="27974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52787" y="6027004"/>
            <a:ext cx="2819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cs typeface="Arial" charset="0"/>
              </a:rPr>
              <a:t>Waldo Canyon fire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  <a:cs typeface="Arial" charset="0"/>
              </a:rPr>
              <a:t>346 homes…</a:t>
            </a:r>
            <a:endParaRPr lang="en-US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3338" y="232475"/>
            <a:ext cx="6085921" cy="58477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3200" b="1" dirty="0" smtClean="0">
                <a:solidFill>
                  <a:srgbClr val="FFFFFF"/>
                </a:solidFill>
                <a:cs typeface="Arial" charset="0"/>
              </a:rPr>
              <a:t>Colorado on Fire:  June 2012</a:t>
            </a:r>
            <a:endParaRPr lang="en-US" sz="3200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8031" y="1267327"/>
            <a:ext cx="4305971" cy="252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6338807" y="3239146"/>
            <a:ext cx="433953" cy="263471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6556" y="3788929"/>
            <a:ext cx="4078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800" dirty="0" smtClean="0">
                <a:solidFill>
                  <a:srgbClr val="FFFFFF"/>
                </a:solidFill>
                <a:cs typeface="Arial" charset="0"/>
              </a:rPr>
              <a:t>Flagstaff fire: above NCAR, circled.</a:t>
            </a:r>
          </a:p>
          <a:p>
            <a:pPr eaLnBrk="1" hangingPunct="1"/>
            <a:r>
              <a:rPr lang="en-US" sz="1800" dirty="0" smtClean="0">
                <a:solidFill>
                  <a:srgbClr val="FFFFFF"/>
                </a:solidFill>
                <a:cs typeface="Arial" charset="0"/>
              </a:rPr>
              <a:t>High Park fire 259 houses, 1 death</a:t>
            </a: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7351" name="Picture 7" descr="http://wildfiretoday.com/wp-content/uploads/2012/03/1517_header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4928" y="4448044"/>
            <a:ext cx="4219074" cy="24099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ndyLandfall.jpg"/>
          <p:cNvPicPr>
            <a:picLocks noChangeAspect="1"/>
          </p:cNvPicPr>
          <p:nvPr/>
        </p:nvPicPr>
        <p:blipFill rotWithShape="1">
          <a:blip r:embed="rId2" cstate="email"/>
          <a:srcRect t="7162"/>
          <a:stretch/>
        </p:blipFill>
        <p:spPr>
          <a:xfrm>
            <a:off x="2" y="1223960"/>
            <a:ext cx="4225089" cy="2887392"/>
          </a:xfrm>
          <a:prstGeom prst="rect">
            <a:avLst/>
          </a:prstGeom>
        </p:spPr>
      </p:pic>
      <p:pic>
        <p:nvPicPr>
          <p:cNvPr id="2" name="Picture 1" descr="1028sandy.jpg"/>
          <p:cNvPicPr>
            <a:picLocks noChangeAspect="1"/>
          </p:cNvPicPr>
          <p:nvPr/>
        </p:nvPicPr>
        <p:blipFill rotWithShape="1">
          <a:blip r:embed="rId3" cstate="email"/>
          <a:srcRect t="7162"/>
          <a:stretch/>
        </p:blipFill>
        <p:spPr>
          <a:xfrm>
            <a:off x="4172969" y="1223960"/>
            <a:ext cx="4971032" cy="2887392"/>
          </a:xfrm>
          <a:prstGeom prst="rect">
            <a:avLst/>
          </a:prstGeom>
        </p:spPr>
      </p:pic>
      <p:pic>
        <p:nvPicPr>
          <p:cNvPr id="3" name="Picture 2" descr="AC_Boardwalk-520x31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139954" y="4111352"/>
            <a:ext cx="4991453" cy="2755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2" y="0"/>
            <a:ext cx="74232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5613" eaLnBrk="1" hangingPunct="1"/>
            <a:r>
              <a:rPr lang="en-US" sz="2800" b="1" dirty="0" smtClean="0">
                <a:solidFill>
                  <a:srgbClr val="FF0000"/>
                </a:solidFill>
                <a:ea typeface="ＭＳ Ｐゴシック" pitchFamily="34" charset="-128"/>
                <a:cs typeface="Arial" charset="0"/>
              </a:rPr>
              <a:t>Super Storm Sandy</a:t>
            </a:r>
            <a:r>
              <a:rPr lang="en-US" sz="1800" b="1" dirty="0" smtClean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:  Oct 29-31, 2012.</a:t>
            </a:r>
          </a:p>
          <a:p>
            <a:pPr algn="ctr" defTabSz="455613" eaLnBrk="1" hangingPunct="1"/>
            <a:r>
              <a:rPr lang="en-US" sz="1800" dirty="0" smtClean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It was more intense with stronger winds because of climate change</a:t>
            </a:r>
          </a:p>
          <a:p>
            <a:pPr algn="ctr" defTabSz="455613" eaLnBrk="1" hangingPunct="1"/>
            <a:r>
              <a:rPr lang="en-US" sz="1800" b="1" dirty="0" smtClean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Sea level is higher =&gt;  Much greater damage</a:t>
            </a:r>
            <a:endParaRPr lang="en-US" sz="1800" b="1" dirty="0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675" y="4111354"/>
            <a:ext cx="3540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5613" eaLnBrk="1" hangingPunct="1"/>
            <a:r>
              <a:rPr lang="en-US" sz="2000" dirty="0" smtClean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Hybrid storm:</a:t>
            </a:r>
          </a:p>
          <a:p>
            <a:pPr defTabSz="455613" eaLnBrk="1" hangingPunct="1"/>
            <a:r>
              <a:rPr lang="en-US" sz="2000" dirty="0" smtClean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Over $70B damages</a:t>
            </a:r>
          </a:p>
          <a:p>
            <a:pPr defTabSz="455613" eaLnBrk="1" hangingPunct="1"/>
            <a:r>
              <a:rPr lang="en-US" sz="2000" dirty="0" smtClean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&gt;110 lives lost</a:t>
            </a:r>
          </a:p>
        </p:txBody>
      </p:sp>
      <p:pic>
        <p:nvPicPr>
          <p:cNvPr id="8" name="Picture 7" descr="P1-BI850_SANDY__F_2012102916232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7504" y="5265402"/>
            <a:ext cx="4045303" cy="160111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st_storm_LamarCO_2013_Jane Stulp_DenP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62200"/>
            <a:ext cx="4267200" cy="2098040"/>
          </a:xfrm>
          <a:prstGeom prst="rect">
            <a:avLst/>
          </a:prstGeom>
        </p:spPr>
      </p:pic>
      <p:pic>
        <p:nvPicPr>
          <p:cNvPr id="3" name="Picture 2" descr="BlackForest_wildfireJun12_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944" y="3581401"/>
            <a:ext cx="4861058" cy="32407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582" y="2"/>
            <a:ext cx="4901419" cy="31419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1" y="457201"/>
            <a:ext cx="3505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U.S. Drought and wildfires  June 2013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Dust storm Lamar, CO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(June 15, Denver Post)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7" y="4495800"/>
            <a:ext cx="4254647" cy="23826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3124202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Black Forest wildfire CO: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	&gt;511 homes burned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65133"/>
      </p:ext>
    </p:extLst>
  </p:cSld>
  <p:clrMapOvr>
    <a:masterClrMapping/>
  </p:clrMapOvr>
  <p:transition xmlns:p14="http://schemas.microsoft.com/office/powerpoint/2010/main" spd="slow">
    <p:strip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1" cy="1113274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>Boulder Flooding  September 2013</a:t>
            </a:r>
            <a:endParaRPr lang="en-US" dirty="0">
              <a:effectLst>
                <a:outerShdw blurRad="50800" dist="38100" dir="2700000" algn="tl" rotWithShape="0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3" name="Picture 2" descr="boulderflood2.jpg.CROP.original-orig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17" y="987834"/>
            <a:ext cx="9185274" cy="587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8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18 at 3.01.49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-117917"/>
            <a:ext cx="4553742" cy="6040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5921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Former location of Mesa Trail over Bluebird creek.  	 Green Mountain Rd 							</a:t>
            </a:r>
            <a:r>
              <a:rPr lang="en-US" sz="1800" dirty="0" smtClean="0">
                <a:solidFill>
                  <a:srgbClr val="FFFFFF"/>
                </a:solidFill>
              </a:rPr>
              <a:t>(Flagstaff) 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4" name="Picture 3" descr="Screen Shot 2013-10-18 at 3.04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379" y="-117918"/>
            <a:ext cx="4716621" cy="60407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2" y="6550225"/>
            <a:ext cx="728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http://</a:t>
            </a:r>
            <a:r>
              <a:rPr lang="en-US" sz="1400" dirty="0" err="1">
                <a:solidFill>
                  <a:srgbClr val="FFFFFF"/>
                </a:solidFill>
              </a:rPr>
              <a:t>www.flickr.com</a:t>
            </a:r>
            <a:r>
              <a:rPr lang="en-US" sz="1400" dirty="0">
                <a:solidFill>
                  <a:srgbClr val="FFFFFF"/>
                </a:solidFill>
              </a:rPr>
              <a:t>/photos/</a:t>
            </a:r>
            <a:r>
              <a:rPr lang="en-US" sz="1400" dirty="0" err="1">
                <a:solidFill>
                  <a:srgbClr val="FFFFFF"/>
                </a:solidFill>
              </a:rPr>
              <a:t>bouldercolorado</a:t>
            </a:r>
            <a:r>
              <a:rPr lang="en-US" sz="1400" dirty="0">
                <a:solidFill>
                  <a:srgbClr val="FFFFFF"/>
                </a:solidFill>
              </a:rPr>
              <a:t>/sets/72157636661981633/</a:t>
            </a:r>
          </a:p>
        </p:txBody>
      </p:sp>
    </p:spTree>
    <p:extLst>
      <p:ext uri="{BB962C8B-B14F-4D97-AF65-F5344CB8AC3E}">
        <p14:creationId xmlns:p14="http://schemas.microsoft.com/office/powerpoint/2010/main" val="119646737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7772400" cy="1447800"/>
          </a:xfrm>
        </p:spPr>
        <p:txBody>
          <a:bodyPr/>
          <a:lstStyle/>
          <a:p>
            <a:r>
              <a:rPr lang="en-US" sz="2800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>Science knowledge is going in one direction and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>politician </a:t>
            </a:r>
            <a:r>
              <a:rPr lang="en-US" sz="2800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>views are going in another!</a:t>
            </a:r>
            <a:br>
              <a:rPr lang="en-US" sz="2800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Comic Sans MS"/>
                <a:cs typeface="Comic Sans MS"/>
              </a:rPr>
            </a:br>
            <a:endParaRPr lang="en-US" sz="2800" dirty="0">
              <a:effectLst>
                <a:outerShdw blurRad="50800" dist="38100" dir="2700000" algn="tl" rotWithShape="0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Many reports deal with the facts and the science of climate change.  A new one by AAAS “</a:t>
            </a:r>
            <a:r>
              <a:rPr lang="en-US" dirty="0">
                <a:solidFill>
                  <a:srgbClr val="FF0000"/>
                </a:solidFill>
              </a:rPr>
              <a:t>scientists agree that humans are the primary cause of climate change</a:t>
            </a:r>
            <a:r>
              <a:rPr lang="en-US" dirty="0">
                <a:solidFill>
                  <a:srgbClr val="FFFFFF"/>
                </a:solidFill>
              </a:rPr>
              <a:t>”.  There are many other reports, such as from the IPCC. 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Of </a:t>
            </a:r>
            <a:r>
              <a:rPr lang="en-US" dirty="0">
                <a:solidFill>
                  <a:srgbClr val="FFFFFF"/>
                </a:solidFill>
              </a:rPr>
              <a:t>10,855 climate studies published in peer-reviewed literature in 2013 only 2 rejected anthropogenic climate change.  [James Lawrence Powell 2014]</a:t>
            </a:r>
          </a:p>
          <a:p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56% (&gt;130 members) </a:t>
            </a:r>
            <a:r>
              <a:rPr lang="en-US" dirty="0">
                <a:solidFill>
                  <a:srgbClr val="FFFFFF"/>
                </a:solidFill>
              </a:rPr>
              <a:t>of the current Republican caucus in the House of Representatives deny the basic tenets of climate science. </a:t>
            </a:r>
            <a:r>
              <a:rPr lang="en-US" dirty="0" smtClean="0">
                <a:solidFill>
                  <a:srgbClr val="FFFFFF"/>
                </a:solidFill>
              </a:rPr>
              <a:t>66% (30 members) </a:t>
            </a:r>
            <a:r>
              <a:rPr lang="en-US" dirty="0">
                <a:solidFill>
                  <a:srgbClr val="FFFFFF"/>
                </a:solidFill>
              </a:rPr>
              <a:t>of the Senate Republican caucus also deny the reality of climate change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						</a:t>
            </a:r>
            <a:r>
              <a:rPr lang="en-US" sz="1600" dirty="0" err="1" smtClean="0">
                <a:solidFill>
                  <a:srgbClr val="FFFFFF"/>
                </a:solidFill>
              </a:rPr>
              <a:t>ThinkProgress.org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Oval Callout 3"/>
          <p:cNvSpPr/>
          <p:nvPr/>
        </p:nvSpPr>
        <p:spPr bwMode="auto">
          <a:xfrm>
            <a:off x="3657600" y="3581400"/>
            <a:ext cx="5410200" cy="2286000"/>
          </a:xfrm>
          <a:prstGeom prst="wedgeEllipseCallout">
            <a:avLst>
              <a:gd name="adj1" fmla="val -72304"/>
              <a:gd name="adj2" fmla="val 18997"/>
            </a:avLst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160 members of the 113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th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 Congress have taken $58.8 million from fossil fuel industry</a:t>
            </a:r>
          </a:p>
        </p:txBody>
      </p:sp>
    </p:spTree>
    <p:extLst>
      <p:ext uri="{BB962C8B-B14F-4D97-AF65-F5344CB8AC3E}">
        <p14:creationId xmlns:p14="http://schemas.microsoft.com/office/powerpoint/2010/main" val="1512085493"/>
      </p:ext>
    </p:extLst>
  </p:cSld>
  <p:clrMapOvr>
    <a:masterClrMapping/>
  </p:clrMapOvr>
  <p:transition xmlns:p14="http://schemas.microsoft.com/office/powerpoint/2010/main" spd="slow">
    <p:push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>Selective use of “facts” is done to reinforce one’s initial position</a:t>
            </a:r>
            <a:endParaRPr lang="en-US" dirty="0">
              <a:effectLst>
                <a:outerShdw blurRad="50800" dist="38100" dir="2700000" algn="tl" rotWithShape="0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1" y="2667000"/>
            <a:ext cx="7696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There is considerable psychological and social science research   (e.g. </a:t>
            </a:r>
            <a:r>
              <a:rPr lang="en-US" dirty="0" err="1" smtClean="0">
                <a:solidFill>
                  <a:srgbClr val="FFFF00"/>
                </a:solidFill>
              </a:rPr>
              <a:t>Kahan</a:t>
            </a:r>
            <a:r>
              <a:rPr lang="en-US" dirty="0" smtClean="0">
                <a:solidFill>
                  <a:srgbClr val="FFFF00"/>
                </a:solidFill>
              </a:rPr>
              <a:t> et al. </a:t>
            </a:r>
            <a:r>
              <a:rPr lang="en-US" i="1" dirty="0" smtClean="0">
                <a:solidFill>
                  <a:srgbClr val="FFFF00"/>
                </a:solidFill>
              </a:rPr>
              <a:t>J Risk Res</a:t>
            </a:r>
            <a:r>
              <a:rPr lang="en-US" dirty="0" smtClean="0">
                <a:solidFill>
                  <a:srgbClr val="FFFF00"/>
                </a:solidFill>
              </a:rPr>
              <a:t>. 2011)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Polarization can increase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People with different values draw different conclusions from same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665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4800"/>
            <a:ext cx="7772400" cy="1143000"/>
          </a:xfrm>
        </p:spPr>
        <p:txBody>
          <a:bodyPr/>
          <a:lstStyle/>
          <a:p>
            <a:r>
              <a:rPr lang="en-US" sz="40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>Tragedy of the Commons</a:t>
            </a:r>
            <a:endParaRPr lang="en-US" sz="4000" dirty="0">
              <a:effectLst>
                <a:outerShdw blurRad="50800" dist="38100" dir="2700000" algn="tl" rotWithShape="0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2" y="1371600"/>
            <a:ext cx="8229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		Everyone for themselves!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Solution requires </a:t>
            </a:r>
            <a:r>
              <a:rPr lang="en-US" dirty="0">
                <a:solidFill>
                  <a:srgbClr val="FFFF00"/>
                </a:solidFill>
              </a:rPr>
              <a:t>people of the world to work together</a:t>
            </a:r>
            <a:r>
              <a:rPr lang="en-US" dirty="0">
                <a:solidFill>
                  <a:srgbClr val="FFFFFF"/>
                </a:solidFill>
              </a:rPr>
              <a:t>. </a:t>
            </a:r>
            <a:endParaRPr lang="en-US" dirty="0" smtClean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We are together on “spaceship Earth”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To </a:t>
            </a:r>
            <a:r>
              <a:rPr lang="en-US" dirty="0">
                <a:solidFill>
                  <a:srgbClr val="FFFFFF"/>
                </a:solidFill>
              </a:rPr>
              <a:t>many </a:t>
            </a:r>
            <a:r>
              <a:rPr lang="en-US" dirty="0" smtClean="0">
                <a:solidFill>
                  <a:srgbClr val="FFFFFF"/>
                </a:solidFill>
              </a:rPr>
              <a:t>people, </a:t>
            </a:r>
            <a:r>
              <a:rPr lang="en-US" dirty="0">
                <a:solidFill>
                  <a:srgbClr val="FFFFFF"/>
                </a:solidFill>
              </a:rPr>
              <a:t>that may suggest </a:t>
            </a:r>
            <a:r>
              <a:rPr lang="en-US" dirty="0" smtClean="0">
                <a:solidFill>
                  <a:srgbClr val="FFFFFF"/>
                </a:solidFill>
              </a:rPr>
              <a:t>altruism: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Sharing the money, well-being </a:t>
            </a:r>
            <a:r>
              <a:rPr lang="en-US" dirty="0">
                <a:solidFill>
                  <a:srgbClr val="FFFFFF"/>
                </a:solidFill>
              </a:rPr>
              <a:t>and </a:t>
            </a:r>
            <a:r>
              <a:rPr lang="en-US" dirty="0" smtClean="0">
                <a:solidFill>
                  <a:srgbClr val="FFFFFF"/>
                </a:solidFill>
              </a:rPr>
              <a:t>profits so </a:t>
            </a:r>
            <a:r>
              <a:rPr lang="en-US" dirty="0">
                <a:solidFill>
                  <a:srgbClr val="FFFFFF"/>
                </a:solidFill>
              </a:rPr>
              <a:t>carefully accrued </a:t>
            </a:r>
            <a:r>
              <a:rPr lang="en-US" dirty="0" smtClean="0">
                <a:solidFill>
                  <a:srgbClr val="FFFFFF"/>
                </a:solidFill>
              </a:rPr>
              <a:t>to help </a:t>
            </a:r>
            <a:r>
              <a:rPr lang="en-US" dirty="0">
                <a:solidFill>
                  <a:srgbClr val="FFFFFF"/>
                </a:solidFill>
              </a:rPr>
              <a:t>other people. 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1" y="4572000"/>
            <a:ext cx="830579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Our society is founded on the premise of cheap and easily available fossil fuels that do not take into account the </a:t>
            </a:r>
            <a:r>
              <a:rPr lang="en-US" dirty="0">
                <a:solidFill>
                  <a:srgbClr val="FFFF00"/>
                </a:solidFill>
              </a:rPr>
              <a:t>external costs </a:t>
            </a:r>
            <a:r>
              <a:rPr lang="en-US" dirty="0">
                <a:solidFill>
                  <a:srgbClr val="FFFFFF"/>
                </a:solidFill>
              </a:rPr>
              <a:t>of using those fossil fuels: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	Need a principle of </a:t>
            </a:r>
            <a:r>
              <a:rPr lang="en-US" sz="3200" b="1" dirty="0">
                <a:solidFill>
                  <a:srgbClr val="FFFFFF"/>
                </a:solidFill>
              </a:rPr>
              <a:t>User Pays.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269515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0000FF"/>
            </a:gs>
            <a:gs pos="74000">
              <a:schemeClr val="tx1"/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152400"/>
            <a:ext cx="77724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Climate change: It’s about the data not the politics</a:t>
            </a:r>
            <a:endParaRPr lang="en-US" b="0" dirty="0">
              <a:latin typeface="Comic Sans MS"/>
              <a:cs typeface="Comic Sans MS"/>
            </a:endParaRPr>
          </a:p>
        </p:txBody>
      </p:sp>
      <p:sp>
        <p:nvSpPr>
          <p:cNvPr id="99123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6934199" cy="28956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Kevin E Trenberth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NCAR</a:t>
            </a:r>
          </a:p>
          <a:p>
            <a:pPr algn="ctr">
              <a:buNone/>
            </a:pPr>
            <a:r>
              <a:rPr lang="en-US" sz="16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91238" name="Line 6"/>
          <p:cNvSpPr>
            <a:spLocks noChangeShapeType="1"/>
          </p:cNvSpPr>
          <p:nvPr/>
        </p:nvSpPr>
        <p:spPr bwMode="auto">
          <a:xfrm>
            <a:off x="1" y="1447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28803" y="6457890"/>
            <a:ext cx="6155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Conference on World Affairs, CU, 7-11 April 2014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2" descr="mesa2CalvinMay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46482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cs typeface="Comic Sans MS"/>
              </a:rPr>
              <a:t>“Unless someone like you cares a whole awful lot</a:t>
            </a:r>
            <a:br>
              <a:rPr 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cs typeface="Comic Sans MS"/>
              </a:rPr>
            </a:br>
            <a:r>
              <a:rPr 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cs typeface="Comic Sans MS"/>
              </a:rPr>
              <a:t>Nothing is going to get better.  It’s not.”</a:t>
            </a:r>
            <a:br>
              <a:rPr 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cs typeface="Comic Sans MS"/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cs typeface="Comic Sans MS"/>
              </a:rPr>
              <a:t/>
            </a:r>
            <a:b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cs typeface="Comic Sans MS"/>
              </a:rPr>
            </a:br>
            <a:r>
              <a:rPr 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cs typeface="Comic Sans MS"/>
              </a:rPr>
              <a:t/>
            </a:r>
            <a:br>
              <a:rPr 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cs typeface="Comic Sans MS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cs typeface="Comic Sans MS"/>
              </a:rPr>
              <a:t>The 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cs typeface="Comic Sans MS"/>
              </a:rPr>
              <a:t>Lorax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cs typeface="Comic Sans MS"/>
              </a:rPr>
              <a:t/>
            </a:r>
            <a:b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cs typeface="Comic Sans MS"/>
              </a:rPr>
            </a:b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cs typeface="Comic Sans MS"/>
              </a:rPr>
              <a:t>Dr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cs typeface="Comic Sans MS"/>
              </a:rPr>
              <a:t>Suess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cs typeface="Comic Sans MS"/>
              </a:rPr>
              <a:t>  1972</a:t>
            </a:r>
            <a:b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cs typeface="Comic Sans MS"/>
              </a:rPr>
            </a:b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70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578" y="3657599"/>
            <a:ext cx="2345421" cy="31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5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000" dirty="0" smtClean="0">
                <a:latin typeface="Comic Sans MS" pitchFamily="66" charset="0"/>
              </a:rPr>
              <a:t>First rule of management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209801"/>
            <a:ext cx="8288046" cy="58477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“You can’t manage what you can’t measure”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4" descr="sick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1" y="3200401"/>
            <a:ext cx="1748348" cy="14144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5029202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“You are entitled to your own opinion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but not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your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own facts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.”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Patrick Daniel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Moynahan</a:t>
            </a:r>
            <a:endParaRPr lang="en-US" sz="2000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  <a:p>
            <a:pPr algn="ctr"/>
            <a:endParaRPr lang="en-US" sz="3600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7772400" cy="1752600"/>
          </a:xfrm>
        </p:spPr>
        <p:txBody>
          <a:bodyPr/>
          <a:lstStyle/>
          <a:p>
            <a:r>
              <a:rPr lang="en-US" sz="40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>We have many facts</a:t>
            </a:r>
            <a:br>
              <a:rPr lang="en-US" sz="40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Comic Sans MS"/>
                <a:cs typeface="Comic Sans MS"/>
              </a:rPr>
            </a:br>
            <a:r>
              <a:rPr lang="en-US" sz="40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>and physical understanding.</a:t>
            </a:r>
            <a:endParaRPr lang="en-US" sz="4000" dirty="0">
              <a:effectLst>
                <a:outerShdw blurRad="50800" dist="38100" dir="2700000" algn="tl" rotWithShape="0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276600"/>
            <a:ext cx="8305800" cy="288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</a:rPr>
              <a:t>T</a:t>
            </a:r>
            <a:r>
              <a:rPr lang="en-US" sz="3200" dirty="0" smtClean="0">
                <a:solidFill>
                  <a:schemeClr val="bg1"/>
                </a:solidFill>
              </a:rPr>
              <a:t>he </a:t>
            </a:r>
            <a:r>
              <a:rPr lang="en-US" sz="3200" dirty="0">
                <a:solidFill>
                  <a:schemeClr val="bg1"/>
                </a:solidFill>
              </a:rPr>
              <a:t>role of scientists is to lay out the facts and the prospects and consequences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but </a:t>
            </a:r>
            <a:r>
              <a:rPr lang="en-US" sz="3200" dirty="0">
                <a:solidFill>
                  <a:schemeClr val="bg1"/>
                </a:solidFill>
              </a:rPr>
              <a:t>the decision on what to do is not ours: 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FFFF00"/>
                </a:solidFill>
              </a:rPr>
              <a:t>that involves politics.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>The facts are not enough…</a:t>
            </a:r>
            <a:endParaRPr lang="en-US" sz="40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948385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153400" cy="1600200"/>
          </a:xfrm>
        </p:spPr>
        <p:txBody>
          <a:bodyPr/>
          <a:lstStyle/>
          <a:p>
            <a:r>
              <a:rPr lang="en-US" sz="4400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>Climate change is </a:t>
            </a:r>
            <a:r>
              <a:rPr lang="en-US" sz="44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>happening:</a:t>
            </a:r>
            <a:r>
              <a:rPr lang="en-US" sz="4400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/>
            </a:r>
            <a:br>
              <a:rPr lang="en-US" sz="4400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Comic Sans MS"/>
                <a:cs typeface="Comic Sans MS"/>
              </a:rPr>
            </a:br>
            <a:r>
              <a:rPr lang="en-US" sz="4400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>It is due to humans</a:t>
            </a:r>
            <a:br>
              <a:rPr lang="en-US" sz="4400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Comic Sans MS"/>
                <a:cs typeface="Comic Sans MS"/>
              </a:rPr>
            </a:br>
            <a:endParaRPr lang="en-US" sz="4400" dirty="0">
              <a:effectLst>
                <a:outerShdw blurRad="50800" dist="38100" dir="2700000" algn="tl" rotWithShape="0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2" y="1905002"/>
            <a:ext cx="80772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97% of scientists agree.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The </a:t>
            </a:r>
            <a:r>
              <a:rPr lang="en-US" sz="3200" dirty="0">
                <a:solidFill>
                  <a:schemeClr val="bg1"/>
                </a:solidFill>
              </a:rPr>
              <a:t>data are of mixed quality and length, but together tell a compelling story leaving no doubt about the human role in climate change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2578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What we do about this problem involves value systems and politics!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xmlns:p14="http://schemas.microsoft.com/office/powerpoint/2010/main" spd="slow">
        <p:spli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Comic Sans MS" pitchFamily="66" charset="0"/>
              </a:rPr>
              <a:t>What Is Causing the Warming?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430213" y="6045200"/>
            <a:ext cx="8305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Emissions of carbon dioxide pollution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2" y="1181101"/>
            <a:ext cx="3689351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http://www.zmescience.com/wp-content/uploads/2011/03/coal-pl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914" y="1212850"/>
            <a:ext cx="4244975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5103" y="3148015"/>
            <a:ext cx="3711575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822325"/>
            <a:ext cx="8529636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576262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algn="l" eaLnBrk="1" hangingPunct="1"/>
            <a:r>
              <a:rPr lang="en-US" sz="2800" dirty="0" smtClean="0">
                <a:latin typeface="Comic Sans MS" pitchFamily="66" charset="0"/>
                <a:ea typeface="ＭＳ Ｐゴシック" pitchFamily="34" charset="-128"/>
              </a:rPr>
              <a:t>World Primary Energy Supply: 1800 – 2008</a:t>
            </a: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7264401" y="4267201"/>
            <a:ext cx="1727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alibri" pitchFamily="34" charset="0"/>
              </a:rPr>
              <a:t>Hydro + </a:t>
            </a:r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</a:rPr>
              <a:t>:means </a:t>
            </a:r>
            <a:r>
              <a:rPr lang="en-US" sz="1600" dirty="0">
                <a:solidFill>
                  <a:srgbClr val="0000FF"/>
                </a:solidFill>
                <a:latin typeface="Calibri" pitchFamily="34" charset="0"/>
              </a:rPr>
              <a:t>hydropower plus other </a:t>
            </a:r>
            <a:r>
              <a:rPr lang="en-US" sz="1600" dirty="0" err="1">
                <a:solidFill>
                  <a:srgbClr val="0000FF"/>
                </a:solidFill>
                <a:latin typeface="Calibri" pitchFamily="34" charset="0"/>
              </a:rPr>
              <a:t>renewables</a:t>
            </a:r>
            <a:r>
              <a:rPr lang="en-US" sz="1600" dirty="0">
                <a:solidFill>
                  <a:srgbClr val="0000FF"/>
                </a:solidFill>
                <a:latin typeface="Calibri" pitchFamily="34" charset="0"/>
              </a:rPr>
              <a:t> other than biomass.</a:t>
            </a: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1" y="6429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Sources: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</a:rPr>
              <a:t>Grubler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 (2008) - Energy Transitions,  BP (2009) – Statistical Review of World Energy, EIA (2009) – International Energy Annual 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7162796" y="1752600"/>
            <a:ext cx="1179829" cy="3200400"/>
            <a:chOff x="7162800" y="1752600"/>
            <a:chExt cx="1179830" cy="3200400"/>
          </a:xfrm>
        </p:grpSpPr>
        <p:sp>
          <p:nvSpPr>
            <p:cNvPr id="6" name="Right Brace 5"/>
            <p:cNvSpPr/>
            <p:nvPr/>
          </p:nvSpPr>
          <p:spPr bwMode="auto">
            <a:xfrm>
              <a:off x="7162800" y="1752600"/>
              <a:ext cx="228600" cy="3200400"/>
            </a:xfrm>
            <a:prstGeom prst="rightBrac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43800" y="3124200"/>
              <a:ext cx="7988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C00000"/>
                  </a:solidFill>
                </a:rPr>
                <a:t>Fossil</a:t>
              </a:r>
            </a:p>
            <a:p>
              <a:r>
                <a:rPr lang="en-US" sz="1800" b="1" dirty="0" smtClean="0">
                  <a:solidFill>
                    <a:srgbClr val="C00000"/>
                  </a:solidFill>
                </a:rPr>
                <a:t>fuels</a:t>
              </a:r>
              <a:endParaRPr lang="en-US" sz="1800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pull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6666" name="Picture 10" descr="CO2_hawai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1" y="990602"/>
            <a:ext cx="76454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6659" name="Text Box 3"/>
          <p:cNvSpPr txBox="1">
            <a:spLocks noChangeArrowheads="1"/>
          </p:cNvSpPr>
          <p:nvPr/>
        </p:nvSpPr>
        <p:spPr bwMode="auto">
          <a:xfrm>
            <a:off x="914401" y="5988050"/>
            <a:ext cx="7254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Data from Climate Monitoring and Diagnostics Lab., NOAA. Data prior to 1974 from C. Keeling, Scripps Inst. Oceanogr.</a:t>
            </a:r>
          </a:p>
        </p:txBody>
      </p:sp>
      <p:sp>
        <p:nvSpPr>
          <p:cNvPr id="966660" name="Text Box 4"/>
          <p:cNvSpPr txBox="1">
            <a:spLocks noChangeArrowheads="1"/>
          </p:cNvSpPr>
          <p:nvPr/>
        </p:nvSpPr>
        <p:spPr bwMode="auto">
          <a:xfrm>
            <a:off x="914399" y="304801"/>
            <a:ext cx="7373938" cy="87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Changing atmospheric composition: CO</a:t>
            </a:r>
            <a:r>
              <a:rPr lang="en-US" sz="28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 algn="ctr"/>
            <a:r>
              <a:rPr lang="en-US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Mauna Loa, Hawaii</a:t>
            </a:r>
            <a:endParaRPr lang="en-US" sz="3200"/>
          </a:p>
        </p:txBody>
      </p:sp>
      <p:sp>
        <p:nvSpPr>
          <p:cNvPr id="966661" name="Line 5"/>
          <p:cNvSpPr>
            <a:spLocks noChangeShapeType="1"/>
          </p:cNvSpPr>
          <p:nvPr/>
        </p:nvSpPr>
        <p:spPr bwMode="auto">
          <a:xfrm flipV="1">
            <a:off x="1752600" y="2895600"/>
            <a:ext cx="6477000" cy="220980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6662" name="Line 6"/>
          <p:cNvSpPr>
            <a:spLocks noChangeShapeType="1"/>
          </p:cNvSpPr>
          <p:nvPr/>
        </p:nvSpPr>
        <p:spPr bwMode="auto">
          <a:xfrm flipV="1">
            <a:off x="3352801" y="2286000"/>
            <a:ext cx="5029200" cy="2209800"/>
          </a:xfrm>
          <a:prstGeom prst="line">
            <a:avLst/>
          </a:prstGeom>
          <a:noFill/>
          <a:ln w="57150">
            <a:solidFill>
              <a:srgbClr val="FF66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6663" name="Line 7"/>
          <p:cNvSpPr>
            <a:spLocks noChangeShapeType="1"/>
          </p:cNvSpPr>
          <p:nvPr/>
        </p:nvSpPr>
        <p:spPr bwMode="auto">
          <a:xfrm flipV="1">
            <a:off x="4648200" y="1828800"/>
            <a:ext cx="3810000" cy="21336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6664" name="Line 8"/>
          <p:cNvSpPr>
            <a:spLocks noChangeShapeType="1"/>
          </p:cNvSpPr>
          <p:nvPr/>
        </p:nvSpPr>
        <p:spPr bwMode="auto">
          <a:xfrm flipV="1">
            <a:off x="6324600" y="1295400"/>
            <a:ext cx="2362200" cy="167640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6665" name="Text Box 9"/>
          <p:cNvSpPr txBox="1">
            <a:spLocks noChangeArrowheads="1"/>
          </p:cNvSpPr>
          <p:nvPr/>
        </p:nvSpPr>
        <p:spPr bwMode="auto">
          <a:xfrm>
            <a:off x="5165725" y="4103688"/>
            <a:ext cx="26795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solidFill>
                  <a:srgbClr val="FF33CC"/>
                </a:solidFill>
                <a:latin typeface="Arial" charset="0"/>
              </a:rPr>
              <a:t>Rate increasing</a:t>
            </a:r>
          </a:p>
        </p:txBody>
      </p:sp>
      <p:sp>
        <p:nvSpPr>
          <p:cNvPr id="966667" name="Text Box 11"/>
          <p:cNvSpPr txBox="1">
            <a:spLocks noChangeArrowheads="1"/>
          </p:cNvSpPr>
          <p:nvPr/>
        </p:nvSpPr>
        <p:spPr bwMode="auto">
          <a:xfrm>
            <a:off x="762000" y="854077"/>
            <a:ext cx="752880" cy="4810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ppm</a:t>
            </a:r>
          </a:p>
          <a:p>
            <a:r>
              <a:rPr lang="en-US"/>
              <a:t>390</a:t>
            </a:r>
          </a:p>
          <a:p>
            <a:pPr>
              <a:lnSpc>
                <a:spcPts val="3900"/>
              </a:lnSpc>
            </a:pPr>
            <a:r>
              <a:rPr lang="en-US"/>
              <a:t>380</a:t>
            </a:r>
          </a:p>
          <a:p>
            <a:pPr>
              <a:lnSpc>
                <a:spcPts val="3900"/>
              </a:lnSpc>
            </a:pPr>
            <a:r>
              <a:rPr lang="en-US"/>
              <a:t>370</a:t>
            </a:r>
          </a:p>
          <a:p>
            <a:pPr>
              <a:lnSpc>
                <a:spcPts val="3900"/>
              </a:lnSpc>
            </a:pPr>
            <a:r>
              <a:rPr lang="en-US"/>
              <a:t>360</a:t>
            </a:r>
          </a:p>
          <a:p>
            <a:pPr>
              <a:lnSpc>
                <a:spcPts val="3900"/>
              </a:lnSpc>
            </a:pPr>
            <a:r>
              <a:rPr lang="en-US"/>
              <a:t>350</a:t>
            </a:r>
          </a:p>
          <a:p>
            <a:pPr>
              <a:lnSpc>
                <a:spcPts val="3900"/>
              </a:lnSpc>
            </a:pPr>
            <a:r>
              <a:rPr lang="en-US"/>
              <a:t>340</a:t>
            </a:r>
          </a:p>
          <a:p>
            <a:pPr>
              <a:lnSpc>
                <a:spcPts val="3900"/>
              </a:lnSpc>
            </a:pPr>
            <a:r>
              <a:rPr lang="en-US"/>
              <a:t>330</a:t>
            </a:r>
          </a:p>
          <a:p>
            <a:pPr>
              <a:lnSpc>
                <a:spcPts val="3900"/>
              </a:lnSpc>
            </a:pPr>
            <a:r>
              <a:rPr lang="en-US"/>
              <a:t>320</a:t>
            </a:r>
          </a:p>
          <a:p>
            <a:pPr>
              <a:lnSpc>
                <a:spcPts val="3900"/>
              </a:lnSpc>
            </a:pPr>
            <a:r>
              <a:rPr lang="en-US"/>
              <a:t>310</a:t>
            </a:r>
          </a:p>
        </p:txBody>
      </p:sp>
      <p:sp>
        <p:nvSpPr>
          <p:cNvPr id="966668" name="Rectangle 12"/>
          <p:cNvSpPr>
            <a:spLocks noChangeArrowheads="1"/>
          </p:cNvSpPr>
          <p:nvPr/>
        </p:nvSpPr>
        <p:spPr bwMode="auto">
          <a:xfrm>
            <a:off x="1447800" y="990600"/>
            <a:ext cx="609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6669" name="Text Box 13"/>
          <p:cNvSpPr txBox="1">
            <a:spLocks noChangeArrowheads="1"/>
          </p:cNvSpPr>
          <p:nvPr/>
        </p:nvSpPr>
        <p:spPr bwMode="auto">
          <a:xfrm>
            <a:off x="762000" y="5486401"/>
            <a:ext cx="838613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        1960       1970       1980       1990   </a:t>
            </a:r>
            <a:r>
              <a:rPr lang="en-US">
                <a:solidFill>
                  <a:schemeClr val="bg1"/>
                </a:solidFill>
              </a:rPr>
              <a:t>. </a:t>
            </a:r>
            <a:r>
              <a:rPr lang="en-US"/>
              <a:t> 2000       2010</a:t>
            </a:r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6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6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6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61" grpId="0" animBg="1"/>
      <p:bldP spid="966662" grpId="0" animBg="1"/>
      <p:bldP spid="966663" grpId="0" animBg="1"/>
      <p:bldP spid="966664" grpId="0" animBg="1"/>
      <p:bldP spid="9666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co2_record_2013Fc_no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6" y="1706876"/>
            <a:ext cx="7230344" cy="4233062"/>
          </a:xfrm>
          <a:prstGeom prst="rect">
            <a:avLst/>
          </a:prstGeom>
        </p:spPr>
      </p:pic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" y="381000"/>
            <a:ext cx="8229601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Global 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temperature </a:t>
            </a: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and carbon 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dioxide: anomalies through 2013</a:t>
            </a:r>
            <a:endParaRPr lang="en-US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616201" y="6314440"/>
            <a:ext cx="369844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solidFill>
                  <a:srgbClr val="FFFFFF"/>
                </a:solidFill>
                <a:latin typeface="Arial" charset="0"/>
                <a:cs typeface="Arial" charset="0"/>
              </a:rPr>
              <a:t>Base period </a:t>
            </a:r>
            <a:r>
              <a:rPr lang="en-US" sz="1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1900-99; data from NOAA</a:t>
            </a:r>
          </a:p>
          <a:p>
            <a:pPr eaLnBrk="1" hangingPunct="1"/>
            <a:r>
              <a:rPr lang="en-US" sz="1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Trenberth and </a:t>
            </a:r>
            <a:r>
              <a:rPr lang="en-US" sz="1600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Fasullo</a:t>
            </a:r>
            <a:r>
              <a:rPr lang="en-US" sz="1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2013 updated </a:t>
            </a:r>
            <a:endParaRPr lang="en-US" sz="16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5" descr="Tco2_record_2013F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45916"/>
            <a:ext cx="7878959" cy="430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8457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37913</TotalTime>
  <Words>690</Words>
  <Application>Microsoft Macintosh PowerPoint</Application>
  <PresentationFormat>On-screen Show (4:3)</PresentationFormat>
  <Paragraphs>113</Paragraphs>
  <Slides>20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1_Default Design</vt:lpstr>
      <vt:lpstr>Climate change: It’s about the data not the politics</vt:lpstr>
      <vt:lpstr>Climate change: It’s about the data not the politics</vt:lpstr>
      <vt:lpstr>First rule of management</vt:lpstr>
      <vt:lpstr>We have many facts and physical understanding.</vt:lpstr>
      <vt:lpstr>Climate change is happening: It is due to humans </vt:lpstr>
      <vt:lpstr>What Is Causing the Warming?</vt:lpstr>
      <vt:lpstr>World Primary Energy Supply: 1800 – 2008</vt:lpstr>
      <vt:lpstr>PowerPoint Presentation</vt:lpstr>
      <vt:lpstr>Global temperature and carbon dioxide: anomalies through 2013</vt:lpstr>
      <vt:lpstr>Global Warming is Unequivocal IPCC AR4: approved 113 govts</vt:lpstr>
      <vt:lpstr>PowerPoint Presentation</vt:lpstr>
      <vt:lpstr>PowerPoint Presentation</vt:lpstr>
      <vt:lpstr>PowerPoint Presentation</vt:lpstr>
      <vt:lpstr>PowerPoint Presentation</vt:lpstr>
      <vt:lpstr>Boulder Flooding  September 2013</vt:lpstr>
      <vt:lpstr>PowerPoint Presentation</vt:lpstr>
      <vt:lpstr>Science knowledge is going in one direction and politician views are going in another! </vt:lpstr>
      <vt:lpstr>Selective use of “facts” is done to reinforce one’s initial position</vt:lpstr>
      <vt:lpstr>Tragedy of the Commons</vt:lpstr>
      <vt:lpstr>“Unless someone like you cares a whole awful lot Nothing is going to get better.  It’s not.”   The Lorax Dr Suess  1972 </vt:lpstr>
    </vt:vector>
  </TitlesOfParts>
  <Company>NCAR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Kevin Trenberth</dc:creator>
  <cp:lastModifiedBy>Kevin Trenberth</cp:lastModifiedBy>
  <cp:revision>1205</cp:revision>
  <cp:lastPrinted>2014-04-07T20:35:22Z</cp:lastPrinted>
  <dcterms:created xsi:type="dcterms:W3CDTF">2000-10-11T17:33:40Z</dcterms:created>
  <dcterms:modified xsi:type="dcterms:W3CDTF">2014-04-11T19:57:46Z</dcterms:modified>
</cp:coreProperties>
</file>