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9" r:id="rId1"/>
    <p:sldMasterId id="2147483762" r:id="rId2"/>
    <p:sldMasterId id="2147483766" r:id="rId3"/>
    <p:sldMasterId id="2147483772" r:id="rId4"/>
    <p:sldMasterId id="2147483824" r:id="rId5"/>
    <p:sldMasterId id="2147483848" r:id="rId6"/>
    <p:sldMasterId id="2147483853" r:id="rId7"/>
    <p:sldMasterId id="2147483859" r:id="rId8"/>
  </p:sldMasterIdLst>
  <p:notesMasterIdLst>
    <p:notesMasterId r:id="rId61"/>
  </p:notesMasterIdLst>
  <p:handoutMasterIdLst>
    <p:handoutMasterId r:id="rId62"/>
  </p:handoutMasterIdLst>
  <p:sldIdLst>
    <p:sldId id="1287" r:id="rId9"/>
    <p:sldId id="1421" r:id="rId10"/>
    <p:sldId id="1319" r:id="rId11"/>
    <p:sldId id="1354" r:id="rId12"/>
    <p:sldId id="1415" r:id="rId13"/>
    <p:sldId id="1353" r:id="rId14"/>
    <p:sldId id="1400" r:id="rId15"/>
    <p:sldId id="1418" r:id="rId16"/>
    <p:sldId id="1240" r:id="rId17"/>
    <p:sldId id="1303" r:id="rId18"/>
    <p:sldId id="1483" r:id="rId19"/>
    <p:sldId id="1404" r:id="rId20"/>
    <p:sldId id="1484" r:id="rId21"/>
    <p:sldId id="1420" r:id="rId22"/>
    <p:sldId id="1356" r:id="rId23"/>
    <p:sldId id="1419" r:id="rId24"/>
    <p:sldId id="1245" r:id="rId25"/>
    <p:sldId id="1412" r:id="rId26"/>
    <p:sldId id="1025" r:id="rId27"/>
    <p:sldId id="1241" r:id="rId28"/>
    <p:sldId id="1242" r:id="rId29"/>
    <p:sldId id="1026" r:id="rId30"/>
    <p:sldId id="1304" r:id="rId31"/>
    <p:sldId id="1130" r:id="rId32"/>
    <p:sldId id="1072" r:id="rId33"/>
    <p:sldId id="1487" r:id="rId34"/>
    <p:sldId id="1305" r:id="rId35"/>
    <p:sldId id="1243" r:id="rId36"/>
    <p:sldId id="1485" r:id="rId37"/>
    <p:sldId id="1034" r:id="rId38"/>
    <p:sldId id="264" r:id="rId39"/>
    <p:sldId id="261" r:id="rId40"/>
    <p:sldId id="287" r:id="rId41"/>
    <p:sldId id="310" r:id="rId42"/>
    <p:sldId id="1486" r:id="rId43"/>
    <p:sldId id="1395" r:id="rId44"/>
    <p:sldId id="1397" r:id="rId45"/>
    <p:sldId id="1416" r:id="rId46"/>
    <p:sldId id="1406" r:id="rId47"/>
    <p:sldId id="1362" r:id="rId48"/>
    <p:sldId id="1367" r:id="rId49"/>
    <p:sldId id="1368" r:id="rId50"/>
    <p:sldId id="1413" r:id="rId51"/>
    <p:sldId id="1376" r:id="rId52"/>
    <p:sldId id="1377" r:id="rId53"/>
    <p:sldId id="1379" r:id="rId54"/>
    <p:sldId id="1380" r:id="rId55"/>
    <p:sldId id="1381" r:id="rId56"/>
    <p:sldId id="1348" r:id="rId57"/>
    <p:sldId id="1405" r:id="rId58"/>
    <p:sldId id="1386" r:id="rId59"/>
    <p:sldId id="1388" r:id="rId60"/>
  </p:sldIdLst>
  <p:sldSz cx="9144000" cy="6858000" type="screen4x3"/>
  <p:notesSz cx="6985000" cy="9283700"/>
  <p:defaultTextStyle>
    <a:defPPr>
      <a:defRPr lang="en-US"/>
    </a:defPPr>
    <a:lvl1pPr algn="l" rtl="0" fontAlgn="base">
      <a:spcBef>
        <a:spcPct val="0"/>
      </a:spcBef>
      <a:spcAft>
        <a:spcPct val="0"/>
      </a:spcAft>
      <a:defRPr sz="2400" kern="1200">
        <a:solidFill>
          <a:schemeClr val="tx1"/>
        </a:solidFill>
        <a:latin typeface="Comic Sans MS" pitchFamily="66" charset="0"/>
        <a:ea typeface="+mn-ea"/>
        <a:cs typeface="Arial" charset="0"/>
      </a:defRPr>
    </a:lvl1pPr>
    <a:lvl2pPr marL="457200" algn="l" rtl="0" fontAlgn="base">
      <a:spcBef>
        <a:spcPct val="0"/>
      </a:spcBef>
      <a:spcAft>
        <a:spcPct val="0"/>
      </a:spcAft>
      <a:defRPr sz="2400" kern="1200">
        <a:solidFill>
          <a:schemeClr val="tx1"/>
        </a:solidFill>
        <a:latin typeface="Comic Sans MS" pitchFamily="66" charset="0"/>
        <a:ea typeface="+mn-ea"/>
        <a:cs typeface="Arial" charset="0"/>
      </a:defRPr>
    </a:lvl2pPr>
    <a:lvl3pPr marL="914400" algn="l" rtl="0" fontAlgn="base">
      <a:spcBef>
        <a:spcPct val="0"/>
      </a:spcBef>
      <a:spcAft>
        <a:spcPct val="0"/>
      </a:spcAft>
      <a:defRPr sz="2400" kern="1200">
        <a:solidFill>
          <a:schemeClr val="tx1"/>
        </a:solidFill>
        <a:latin typeface="Comic Sans MS" pitchFamily="66" charset="0"/>
        <a:ea typeface="+mn-ea"/>
        <a:cs typeface="Arial" charset="0"/>
      </a:defRPr>
    </a:lvl3pPr>
    <a:lvl4pPr marL="1371600" algn="l" rtl="0" fontAlgn="base">
      <a:spcBef>
        <a:spcPct val="0"/>
      </a:spcBef>
      <a:spcAft>
        <a:spcPct val="0"/>
      </a:spcAft>
      <a:defRPr sz="2400" kern="1200">
        <a:solidFill>
          <a:schemeClr val="tx1"/>
        </a:solidFill>
        <a:latin typeface="Comic Sans MS" pitchFamily="66" charset="0"/>
        <a:ea typeface="+mn-ea"/>
        <a:cs typeface="Arial" charset="0"/>
      </a:defRPr>
    </a:lvl4pPr>
    <a:lvl5pPr marL="1828800" algn="l" rtl="0" fontAlgn="base">
      <a:spcBef>
        <a:spcPct val="0"/>
      </a:spcBef>
      <a:spcAft>
        <a:spcPct val="0"/>
      </a:spcAft>
      <a:defRPr sz="2400" kern="1200">
        <a:solidFill>
          <a:schemeClr val="tx1"/>
        </a:solidFill>
        <a:latin typeface="Comic Sans MS" pitchFamily="66" charset="0"/>
        <a:ea typeface="+mn-ea"/>
        <a:cs typeface="Arial" charset="0"/>
      </a:defRPr>
    </a:lvl5pPr>
    <a:lvl6pPr marL="2286000" algn="l" defTabSz="914400" rtl="0" eaLnBrk="1" latinLnBrk="0" hangingPunct="1">
      <a:defRPr sz="2400" kern="1200">
        <a:solidFill>
          <a:schemeClr val="tx1"/>
        </a:solidFill>
        <a:latin typeface="Comic Sans MS" pitchFamily="66" charset="0"/>
        <a:ea typeface="+mn-ea"/>
        <a:cs typeface="Arial" charset="0"/>
      </a:defRPr>
    </a:lvl6pPr>
    <a:lvl7pPr marL="2743200" algn="l" defTabSz="914400" rtl="0" eaLnBrk="1" latinLnBrk="0" hangingPunct="1">
      <a:defRPr sz="2400" kern="1200">
        <a:solidFill>
          <a:schemeClr val="tx1"/>
        </a:solidFill>
        <a:latin typeface="Comic Sans MS" pitchFamily="66" charset="0"/>
        <a:ea typeface="+mn-ea"/>
        <a:cs typeface="Arial" charset="0"/>
      </a:defRPr>
    </a:lvl7pPr>
    <a:lvl8pPr marL="3200400" algn="l" defTabSz="914400" rtl="0" eaLnBrk="1" latinLnBrk="0" hangingPunct="1">
      <a:defRPr sz="2400" kern="1200">
        <a:solidFill>
          <a:schemeClr val="tx1"/>
        </a:solidFill>
        <a:latin typeface="Comic Sans MS" pitchFamily="66" charset="0"/>
        <a:ea typeface="+mn-ea"/>
        <a:cs typeface="Arial" charset="0"/>
      </a:defRPr>
    </a:lvl8pPr>
    <a:lvl9pPr marL="3657600" algn="l" defTabSz="914400" rtl="0" eaLnBrk="1" latinLnBrk="0" hangingPunct="1">
      <a:defRPr sz="2400" kern="1200">
        <a:solidFill>
          <a:schemeClr val="tx1"/>
        </a:solidFill>
        <a:latin typeface="Comic Sans MS" pitchFamily="66"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753905"/>
    <a:srgbClr val="0F1CB1"/>
    <a:srgbClr val="293FCC"/>
    <a:srgbClr val="C449CC"/>
    <a:srgbClr val="757575"/>
    <a:srgbClr val="0000AC"/>
    <a:srgbClr val="FF423F"/>
    <a:srgbClr val="FF5860"/>
    <a:srgbClr val="FF7F89"/>
    <a:srgbClr val="FF35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16" autoAdjust="0"/>
    <p:restoredTop sz="91156" autoAdjust="0"/>
  </p:normalViewPr>
  <p:slideViewPr>
    <p:cSldViewPr snapToGrid="0">
      <p:cViewPr varScale="1">
        <p:scale>
          <a:sx n="116" d="100"/>
          <a:sy n="116" d="100"/>
        </p:scale>
        <p:origin x="146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79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1588"/>
            <a:ext cx="3027363" cy="465138"/>
          </a:xfrm>
          <a:prstGeom prst="rect">
            <a:avLst/>
          </a:prstGeom>
          <a:noFill/>
          <a:ln w="9525">
            <a:noFill/>
            <a:miter lim="800000"/>
            <a:headEnd/>
            <a:tailEnd/>
          </a:ln>
          <a:effectLst/>
        </p:spPr>
        <p:txBody>
          <a:bodyPr vert="horz" wrap="square" lIns="19070" tIns="0" rIns="19070" bIns="0" numCol="1" anchor="t" anchorCtr="0" compatLnSpc="1">
            <a:prstTxWarp prst="textNoShape">
              <a:avLst/>
            </a:prstTxWarp>
          </a:bodyPr>
          <a:lstStyle>
            <a:lvl1pPr defTabSz="951175" eaLnBrk="0" hangingPunct="0">
              <a:defRPr sz="1000" i="1">
                <a:cs typeface="+mn-cs"/>
              </a:defRPr>
            </a:lvl1pPr>
          </a:lstStyle>
          <a:p>
            <a:pPr>
              <a:defRPr/>
            </a:pPr>
            <a:endParaRPr lang="en-US"/>
          </a:p>
        </p:txBody>
      </p:sp>
      <p:sp>
        <p:nvSpPr>
          <p:cNvPr id="3075" name="Rectangle 3"/>
          <p:cNvSpPr>
            <a:spLocks noGrp="1" noChangeArrowheads="1"/>
          </p:cNvSpPr>
          <p:nvPr>
            <p:ph type="dt" sz="quarter" idx="1"/>
          </p:nvPr>
        </p:nvSpPr>
        <p:spPr bwMode="auto">
          <a:xfrm>
            <a:off x="3957638" y="-1588"/>
            <a:ext cx="3027362" cy="465138"/>
          </a:xfrm>
          <a:prstGeom prst="rect">
            <a:avLst/>
          </a:prstGeom>
          <a:noFill/>
          <a:ln w="9525">
            <a:noFill/>
            <a:miter lim="800000"/>
            <a:headEnd/>
            <a:tailEnd/>
          </a:ln>
          <a:effectLst/>
        </p:spPr>
        <p:txBody>
          <a:bodyPr vert="horz" wrap="square" lIns="19070" tIns="0" rIns="19070" bIns="0" numCol="1" anchor="t" anchorCtr="0" compatLnSpc="1">
            <a:prstTxWarp prst="textNoShape">
              <a:avLst/>
            </a:prstTxWarp>
          </a:bodyPr>
          <a:lstStyle>
            <a:lvl1pPr algn="r" defTabSz="951175" eaLnBrk="0" hangingPunct="0">
              <a:defRPr sz="1000" i="1">
                <a:cs typeface="+mn-cs"/>
              </a:defRPr>
            </a:lvl1pPr>
          </a:lstStyle>
          <a:p>
            <a:pPr>
              <a:defRPr/>
            </a:pPr>
            <a:endParaRPr lang="en-US"/>
          </a:p>
        </p:txBody>
      </p:sp>
      <p:sp>
        <p:nvSpPr>
          <p:cNvPr id="3076" name="Rectangle 4"/>
          <p:cNvSpPr>
            <a:spLocks noGrp="1" noChangeArrowheads="1"/>
          </p:cNvSpPr>
          <p:nvPr>
            <p:ph type="ftr" sz="quarter" idx="2"/>
          </p:nvPr>
        </p:nvSpPr>
        <p:spPr bwMode="auto">
          <a:xfrm>
            <a:off x="0" y="8816975"/>
            <a:ext cx="3027363" cy="466725"/>
          </a:xfrm>
          <a:prstGeom prst="rect">
            <a:avLst/>
          </a:prstGeom>
          <a:noFill/>
          <a:ln w="9525">
            <a:noFill/>
            <a:miter lim="800000"/>
            <a:headEnd/>
            <a:tailEnd/>
          </a:ln>
          <a:effectLst/>
        </p:spPr>
        <p:txBody>
          <a:bodyPr vert="horz" wrap="square" lIns="19070" tIns="0" rIns="19070" bIns="0" numCol="1" anchor="b" anchorCtr="0" compatLnSpc="1">
            <a:prstTxWarp prst="textNoShape">
              <a:avLst/>
            </a:prstTxWarp>
          </a:bodyPr>
          <a:lstStyle>
            <a:lvl1pPr defTabSz="951175" eaLnBrk="0" hangingPunct="0">
              <a:defRPr sz="1000" i="1">
                <a:cs typeface="+mn-cs"/>
              </a:defRPr>
            </a:lvl1pPr>
          </a:lstStyle>
          <a:p>
            <a:pPr>
              <a:defRPr/>
            </a:pPr>
            <a:endParaRPr lang="en-US"/>
          </a:p>
        </p:txBody>
      </p:sp>
      <p:sp>
        <p:nvSpPr>
          <p:cNvPr id="3077" name="Rectangle 5"/>
          <p:cNvSpPr>
            <a:spLocks noGrp="1" noChangeArrowheads="1"/>
          </p:cNvSpPr>
          <p:nvPr>
            <p:ph type="sldNum" sz="quarter" idx="3"/>
          </p:nvPr>
        </p:nvSpPr>
        <p:spPr bwMode="auto">
          <a:xfrm>
            <a:off x="3957638" y="8816975"/>
            <a:ext cx="3027362" cy="466725"/>
          </a:xfrm>
          <a:prstGeom prst="rect">
            <a:avLst/>
          </a:prstGeom>
          <a:noFill/>
          <a:ln w="9525">
            <a:noFill/>
            <a:miter lim="800000"/>
            <a:headEnd/>
            <a:tailEnd/>
          </a:ln>
          <a:effectLst/>
        </p:spPr>
        <p:txBody>
          <a:bodyPr vert="horz" wrap="square" lIns="19070" tIns="0" rIns="19070" bIns="0" numCol="1" anchor="b" anchorCtr="0" compatLnSpc="1">
            <a:prstTxWarp prst="textNoShape">
              <a:avLst/>
            </a:prstTxWarp>
          </a:bodyPr>
          <a:lstStyle>
            <a:lvl1pPr algn="r" defTabSz="951175" eaLnBrk="0" hangingPunct="0">
              <a:defRPr sz="1000" i="1">
                <a:cs typeface="+mn-cs"/>
              </a:defRPr>
            </a:lvl1pPr>
          </a:lstStyle>
          <a:p>
            <a:pPr>
              <a:defRPr/>
            </a:pPr>
            <a:fld id="{D75F1CE3-95A9-4DAF-8E93-45D19110B2C5}" type="slidenum">
              <a:rPr lang="en-US"/>
              <a:pPr>
                <a:defRPr/>
              </a:pPr>
              <a:t>‹#›</a:t>
            </a:fld>
            <a:endParaRPr lang="en-US"/>
          </a:p>
        </p:txBody>
      </p:sp>
    </p:spTree>
    <p:extLst>
      <p:ext uri="{BB962C8B-B14F-4D97-AF65-F5344CB8AC3E}">
        <p14:creationId xmlns:p14="http://schemas.microsoft.com/office/powerpoint/2010/main" val="1525524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3027363" cy="465138"/>
          </a:xfrm>
          <a:prstGeom prst="rect">
            <a:avLst/>
          </a:prstGeom>
          <a:noFill/>
          <a:ln w="9525">
            <a:noFill/>
            <a:miter lim="800000"/>
            <a:headEnd/>
            <a:tailEnd/>
          </a:ln>
          <a:effectLst/>
        </p:spPr>
        <p:txBody>
          <a:bodyPr vert="horz" wrap="square" lIns="19070" tIns="0" rIns="19070" bIns="0" numCol="1" anchor="t" anchorCtr="0" compatLnSpc="1">
            <a:prstTxWarp prst="textNoShape">
              <a:avLst/>
            </a:prstTxWarp>
          </a:bodyPr>
          <a:lstStyle>
            <a:lvl1pPr defTabSz="951175" eaLnBrk="0" hangingPunct="0">
              <a:defRPr sz="1000" i="1">
                <a:cs typeface="+mn-cs"/>
              </a:defRPr>
            </a:lvl1pPr>
          </a:lstStyle>
          <a:p>
            <a:pPr>
              <a:defRPr/>
            </a:pPr>
            <a:endParaRPr lang="en-US"/>
          </a:p>
        </p:txBody>
      </p:sp>
      <p:sp>
        <p:nvSpPr>
          <p:cNvPr id="2051" name="Rectangle 3"/>
          <p:cNvSpPr>
            <a:spLocks noGrp="1" noChangeArrowheads="1"/>
          </p:cNvSpPr>
          <p:nvPr>
            <p:ph type="dt" idx="1"/>
          </p:nvPr>
        </p:nvSpPr>
        <p:spPr bwMode="auto">
          <a:xfrm>
            <a:off x="3957638" y="-1588"/>
            <a:ext cx="3027362" cy="465138"/>
          </a:xfrm>
          <a:prstGeom prst="rect">
            <a:avLst/>
          </a:prstGeom>
          <a:noFill/>
          <a:ln w="9525">
            <a:noFill/>
            <a:miter lim="800000"/>
            <a:headEnd/>
            <a:tailEnd/>
          </a:ln>
          <a:effectLst/>
        </p:spPr>
        <p:txBody>
          <a:bodyPr vert="horz" wrap="square" lIns="19070" tIns="0" rIns="19070" bIns="0" numCol="1" anchor="t" anchorCtr="0" compatLnSpc="1">
            <a:prstTxWarp prst="textNoShape">
              <a:avLst/>
            </a:prstTxWarp>
          </a:bodyPr>
          <a:lstStyle>
            <a:lvl1pPr algn="r" defTabSz="951175" eaLnBrk="0" hangingPunct="0">
              <a:defRPr sz="1000" i="1">
                <a:cs typeface="+mn-cs"/>
              </a:defRPr>
            </a:lvl1pPr>
          </a:lstStyle>
          <a:p>
            <a:pPr>
              <a:defRPr/>
            </a:pPr>
            <a:endParaRPr lang="en-US"/>
          </a:p>
        </p:txBody>
      </p:sp>
      <p:sp>
        <p:nvSpPr>
          <p:cNvPr id="2052" name="Rectangle 4"/>
          <p:cNvSpPr>
            <a:spLocks noGrp="1" noChangeArrowheads="1"/>
          </p:cNvSpPr>
          <p:nvPr>
            <p:ph type="ftr" sz="quarter" idx="4"/>
          </p:nvPr>
        </p:nvSpPr>
        <p:spPr bwMode="auto">
          <a:xfrm>
            <a:off x="0" y="8816975"/>
            <a:ext cx="3027363" cy="466725"/>
          </a:xfrm>
          <a:prstGeom prst="rect">
            <a:avLst/>
          </a:prstGeom>
          <a:noFill/>
          <a:ln w="9525">
            <a:noFill/>
            <a:miter lim="800000"/>
            <a:headEnd/>
            <a:tailEnd/>
          </a:ln>
          <a:effectLst/>
        </p:spPr>
        <p:txBody>
          <a:bodyPr vert="horz" wrap="square" lIns="19070" tIns="0" rIns="19070" bIns="0" numCol="1" anchor="b" anchorCtr="0" compatLnSpc="1">
            <a:prstTxWarp prst="textNoShape">
              <a:avLst/>
            </a:prstTxWarp>
          </a:bodyPr>
          <a:lstStyle>
            <a:lvl1pPr defTabSz="951175" eaLnBrk="0" hangingPunct="0">
              <a:defRPr sz="1000" i="1">
                <a:cs typeface="+mn-cs"/>
              </a:defRPr>
            </a:lvl1pPr>
          </a:lstStyle>
          <a:p>
            <a:pPr>
              <a:defRPr/>
            </a:pPr>
            <a:endParaRPr lang="en-US"/>
          </a:p>
        </p:txBody>
      </p:sp>
      <p:sp>
        <p:nvSpPr>
          <p:cNvPr id="2053" name="Rectangle 5"/>
          <p:cNvSpPr>
            <a:spLocks noGrp="1" noChangeArrowheads="1"/>
          </p:cNvSpPr>
          <p:nvPr>
            <p:ph type="sldNum" sz="quarter" idx="5"/>
          </p:nvPr>
        </p:nvSpPr>
        <p:spPr bwMode="auto">
          <a:xfrm>
            <a:off x="3957638" y="8816975"/>
            <a:ext cx="3027362" cy="466725"/>
          </a:xfrm>
          <a:prstGeom prst="rect">
            <a:avLst/>
          </a:prstGeom>
          <a:noFill/>
          <a:ln w="9525">
            <a:noFill/>
            <a:miter lim="800000"/>
            <a:headEnd/>
            <a:tailEnd/>
          </a:ln>
          <a:effectLst/>
        </p:spPr>
        <p:txBody>
          <a:bodyPr vert="horz" wrap="square" lIns="19070" tIns="0" rIns="19070" bIns="0" numCol="1" anchor="b" anchorCtr="0" compatLnSpc="1">
            <a:prstTxWarp prst="textNoShape">
              <a:avLst/>
            </a:prstTxWarp>
          </a:bodyPr>
          <a:lstStyle>
            <a:lvl1pPr algn="r" defTabSz="951175" eaLnBrk="0" hangingPunct="0">
              <a:defRPr sz="1000" i="1">
                <a:cs typeface="+mn-cs"/>
              </a:defRPr>
            </a:lvl1pPr>
          </a:lstStyle>
          <a:p>
            <a:pPr>
              <a:defRPr/>
            </a:pPr>
            <a:fld id="{502DC7DA-D02C-47CE-B485-57768C271B67}" type="slidenum">
              <a:rPr lang="en-US"/>
              <a:pPr>
                <a:defRPr/>
              </a:pPr>
              <a:t>‹#›</a:t>
            </a:fld>
            <a:endParaRPr lang="en-US"/>
          </a:p>
        </p:txBody>
      </p:sp>
      <p:sp>
        <p:nvSpPr>
          <p:cNvPr id="2054" name="Rectangle 6"/>
          <p:cNvSpPr>
            <a:spLocks noGrp="1" noChangeArrowheads="1"/>
          </p:cNvSpPr>
          <p:nvPr>
            <p:ph type="body" sz="quarter" idx="3"/>
          </p:nvPr>
        </p:nvSpPr>
        <p:spPr bwMode="auto">
          <a:xfrm>
            <a:off x="933450" y="4410075"/>
            <a:ext cx="5118100" cy="4176713"/>
          </a:xfrm>
          <a:prstGeom prst="rect">
            <a:avLst/>
          </a:prstGeom>
          <a:noFill/>
          <a:ln w="9525">
            <a:noFill/>
            <a:miter lim="800000"/>
            <a:headEnd/>
            <a:tailEnd/>
          </a:ln>
          <a:effectLst/>
        </p:spPr>
        <p:txBody>
          <a:bodyPr vert="horz" wrap="square" lIns="93776" tIns="47680" rIns="93776" bIns="4768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6087" name="Rectangle 7"/>
          <p:cNvSpPr>
            <a:spLocks noGrp="1" noRot="1" noChangeAspect="1" noChangeArrowheads="1" noTextEdit="1"/>
          </p:cNvSpPr>
          <p:nvPr>
            <p:ph type="sldImg" idx="2"/>
          </p:nvPr>
        </p:nvSpPr>
        <p:spPr bwMode="auto">
          <a:xfrm>
            <a:off x="1171575" y="696913"/>
            <a:ext cx="4641850" cy="3481387"/>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3430377713"/>
      </p:ext>
    </p:extLst>
  </p:cSld>
  <p:clrMap bg1="lt1" tx1="dk1" bg2="lt2" tx2="dk2" accent1="accent1" accent2="accent2" accent3="accent3" accent4="accent4" accent5="accent5" accent6="accent6" hlink="hlink" folHlink="folHlink"/>
  <p:notesStyle>
    <a:lvl1pPr algn="l" defTabSz="949325" rtl="0" eaLnBrk="0" fontAlgn="base" hangingPunct="0">
      <a:spcBef>
        <a:spcPct val="30000"/>
      </a:spcBef>
      <a:spcAft>
        <a:spcPct val="0"/>
      </a:spcAft>
      <a:defRPr sz="1200" kern="1200">
        <a:solidFill>
          <a:schemeClr val="tx1"/>
        </a:solidFill>
        <a:latin typeface="Comic Sans MS" pitchFamily="66" charset="0"/>
        <a:ea typeface="+mn-ea"/>
        <a:cs typeface="+mn-cs"/>
      </a:defRPr>
    </a:lvl1pPr>
    <a:lvl2pPr marL="465138" algn="l" defTabSz="949325" rtl="0" eaLnBrk="0" fontAlgn="base" hangingPunct="0">
      <a:spcBef>
        <a:spcPct val="30000"/>
      </a:spcBef>
      <a:spcAft>
        <a:spcPct val="0"/>
      </a:spcAft>
      <a:defRPr sz="1200" kern="1200">
        <a:solidFill>
          <a:schemeClr val="tx1"/>
        </a:solidFill>
        <a:latin typeface="Comic Sans MS" pitchFamily="66" charset="0"/>
        <a:ea typeface="+mn-ea"/>
        <a:cs typeface="+mn-cs"/>
      </a:defRPr>
    </a:lvl2pPr>
    <a:lvl3pPr marL="931863" algn="l" defTabSz="949325" rtl="0" eaLnBrk="0" fontAlgn="base" hangingPunct="0">
      <a:spcBef>
        <a:spcPct val="30000"/>
      </a:spcBef>
      <a:spcAft>
        <a:spcPct val="0"/>
      </a:spcAft>
      <a:defRPr sz="1200" kern="1200">
        <a:solidFill>
          <a:schemeClr val="tx1"/>
        </a:solidFill>
        <a:latin typeface="Comic Sans MS" pitchFamily="66" charset="0"/>
        <a:ea typeface="+mn-ea"/>
        <a:cs typeface="+mn-cs"/>
      </a:defRPr>
    </a:lvl3pPr>
    <a:lvl4pPr marL="1397000" algn="l" defTabSz="949325" rtl="0" eaLnBrk="0" fontAlgn="base" hangingPunct="0">
      <a:spcBef>
        <a:spcPct val="30000"/>
      </a:spcBef>
      <a:spcAft>
        <a:spcPct val="0"/>
      </a:spcAft>
      <a:defRPr sz="1200" kern="1200">
        <a:solidFill>
          <a:schemeClr val="tx1"/>
        </a:solidFill>
        <a:latin typeface="Comic Sans MS" pitchFamily="66" charset="0"/>
        <a:ea typeface="+mn-ea"/>
        <a:cs typeface="+mn-cs"/>
      </a:defRPr>
    </a:lvl4pPr>
    <a:lvl5pPr marL="1862138" algn="l" defTabSz="949325" rtl="0" eaLnBrk="0" fontAlgn="base" hangingPunct="0">
      <a:spcBef>
        <a:spcPct val="30000"/>
      </a:spcBef>
      <a:spcAft>
        <a:spcPct val="0"/>
      </a:spcAft>
      <a:defRPr sz="1200" kern="1200">
        <a:solidFill>
          <a:schemeClr val="tx1"/>
        </a:solidFill>
        <a:latin typeface="Comic Sans MS" pitchFamily="6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fire.ca.gov/current_incidents"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www.ucpress.edu/book.php?isbn=9780520292796" TargetMode="External"/><Relationship Id="rId4" Type="http://schemas.openxmlformats.org/officeDocument/2006/relationships/hyperlink" Target="http://www.sfchronicle.com/north-bay-fire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Moody's_Analytics" TargetMode="External"/><Relationship Id="rId7" Type="http://schemas.openxmlformats.org/officeDocument/2006/relationships/hyperlink" Target="https://en.wikipedia.org/wiki/Hurricane_Harvey#cite_note-190billion-132"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en.wikipedia.org/wiki/AccuWeather" TargetMode="External"/><Relationship Id="rId5" Type="http://schemas.openxmlformats.org/officeDocument/2006/relationships/hyperlink" Target="https://en.wikipedia.org/wiki/USA_Today" TargetMode="External"/><Relationship Id="rId4" Type="http://schemas.openxmlformats.org/officeDocument/2006/relationships/hyperlink" Target="https://en.wikipedia.org/wiki/Hurricane_Harvey#cite_note-Lee-5"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eea.europa.eu/data-and-maps/indicators/direct-losses-from-weather-disasters-3/assessment-1"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02DC7DA-D02C-47CE-B485-57768C271B67}" type="slidenum">
              <a:rPr lang="en-US" smtClean="0"/>
              <a:pPr>
                <a:defRPr/>
              </a:pPr>
              <a:t>12</a:t>
            </a:fld>
            <a:endParaRPr lang="en-US"/>
          </a:p>
        </p:txBody>
      </p:sp>
    </p:spTree>
    <p:extLst>
      <p:ext uri="{BB962C8B-B14F-4D97-AF65-F5344CB8AC3E}">
        <p14:creationId xmlns:p14="http://schemas.microsoft.com/office/powerpoint/2010/main" val="2812227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www.theverge.com</a:t>
            </a:r>
            <a:r>
              <a:rPr lang="en-US" dirty="0"/>
              <a:t>/2017/9/12/16295000/extreme-weather-climate-change-wildfires-heat-waves-hurricanes</a:t>
            </a:r>
          </a:p>
        </p:txBody>
      </p:sp>
      <p:sp>
        <p:nvSpPr>
          <p:cNvPr id="4" name="Slide Number Placeholder 3"/>
          <p:cNvSpPr>
            <a:spLocks noGrp="1"/>
          </p:cNvSpPr>
          <p:nvPr>
            <p:ph type="sldNum" sz="quarter" idx="10"/>
          </p:nvPr>
        </p:nvSpPr>
        <p:spPr/>
        <p:txBody>
          <a:bodyPr/>
          <a:lstStyle/>
          <a:p>
            <a:pPr>
              <a:defRPr/>
            </a:pPr>
            <a:fld id="{502DC7DA-D02C-47CE-B485-57768C271B67}" type="slidenum">
              <a:rPr lang="en-US" smtClean="0"/>
              <a:pPr>
                <a:defRPr/>
              </a:pPr>
              <a:t>36</a:t>
            </a:fld>
            <a:endParaRPr lang="en-US"/>
          </a:p>
        </p:txBody>
      </p:sp>
    </p:spTree>
    <p:extLst>
      <p:ext uri="{BB962C8B-B14F-4D97-AF65-F5344CB8AC3E}">
        <p14:creationId xmlns:p14="http://schemas.microsoft.com/office/powerpoint/2010/main" val="3533644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err="1">
                <a:solidFill>
                  <a:schemeClr val="tx1"/>
                </a:solidFill>
                <a:effectLst/>
                <a:latin typeface="Comic Sans MS" pitchFamily="66" charset="0"/>
                <a:ea typeface="+mn-ea"/>
                <a:cs typeface="+mn-cs"/>
              </a:rPr>
              <a:t>CalFire</a:t>
            </a:r>
            <a:r>
              <a:rPr lang="en-US" sz="1200" b="0" i="0" kern="1200" dirty="0">
                <a:solidFill>
                  <a:schemeClr val="tx1"/>
                </a:solidFill>
                <a:effectLst/>
                <a:latin typeface="Comic Sans MS" pitchFamily="66" charset="0"/>
                <a:ea typeface="+mn-ea"/>
                <a:cs typeface="+mn-cs"/>
              </a:rPr>
              <a:t> (2017) </a:t>
            </a:r>
            <a:r>
              <a:rPr lang="en-US" sz="1200" b="0" i="0" u="none" strike="noStrike" kern="1200" dirty="0">
                <a:solidFill>
                  <a:schemeClr val="tx1"/>
                </a:solidFill>
                <a:effectLst/>
                <a:latin typeface="Comic Sans MS" pitchFamily="66" charset="0"/>
                <a:ea typeface="+mn-ea"/>
                <a:cs typeface="+mn-cs"/>
                <a:hlinkClick r:id="rId3"/>
              </a:rPr>
              <a:t>Current Fire Information.</a:t>
            </a:r>
            <a:r>
              <a:rPr lang="en-US" sz="1200" b="0" i="0" kern="1200" dirty="0">
                <a:solidFill>
                  <a:schemeClr val="tx1"/>
                </a:solidFill>
                <a:effectLst/>
                <a:latin typeface="Comic Sans MS" pitchFamily="66" charset="0"/>
                <a:ea typeface="+mn-ea"/>
                <a:cs typeface="+mn-cs"/>
              </a:rPr>
              <a:t> Accessed October 12, 2017.</a:t>
            </a:r>
          </a:p>
          <a:p>
            <a:pPr fontAlgn="base"/>
            <a:r>
              <a:rPr lang="en-US" sz="1200" b="0" i="1" kern="1200" dirty="0">
                <a:solidFill>
                  <a:schemeClr val="tx1"/>
                </a:solidFill>
                <a:effectLst/>
                <a:latin typeface="Comic Sans MS" pitchFamily="66" charset="0"/>
                <a:ea typeface="+mn-ea"/>
                <a:cs typeface="+mn-cs"/>
              </a:rPr>
              <a:t>San Francisco Chronicle</a:t>
            </a:r>
            <a:r>
              <a:rPr lang="en-US" sz="1200" b="0" i="0" kern="1200" dirty="0">
                <a:solidFill>
                  <a:schemeClr val="tx1"/>
                </a:solidFill>
                <a:effectLst/>
                <a:latin typeface="Comic Sans MS" pitchFamily="66" charset="0"/>
                <a:ea typeface="+mn-ea"/>
                <a:cs typeface="+mn-cs"/>
              </a:rPr>
              <a:t> (2017, October 12) </a:t>
            </a:r>
            <a:r>
              <a:rPr lang="en-US" sz="1200" b="0" i="0" u="none" strike="noStrike" kern="1200" dirty="0">
                <a:solidFill>
                  <a:schemeClr val="tx1"/>
                </a:solidFill>
                <a:effectLst/>
                <a:latin typeface="Comic Sans MS" pitchFamily="66" charset="0"/>
                <a:ea typeface="+mn-ea"/>
                <a:cs typeface="+mn-cs"/>
                <a:hlinkClick r:id="rId4"/>
              </a:rPr>
              <a:t>The latest on the Wine Country fires.</a:t>
            </a:r>
            <a:r>
              <a:rPr lang="en-US" sz="1200" b="0" i="0" kern="1200" dirty="0">
                <a:solidFill>
                  <a:schemeClr val="tx1"/>
                </a:solidFill>
                <a:effectLst/>
                <a:latin typeface="Comic Sans MS" pitchFamily="66" charset="0"/>
                <a:ea typeface="+mn-ea"/>
                <a:cs typeface="+mn-cs"/>
              </a:rPr>
              <a:t> Accessed October 12, 2017.</a:t>
            </a:r>
          </a:p>
          <a:p>
            <a:r>
              <a:rPr lang="en-US" dirty="0"/>
              <a:t>https://</a:t>
            </a:r>
            <a:r>
              <a:rPr lang="en-US" dirty="0" err="1"/>
              <a:t>www.theverge.com</a:t>
            </a:r>
            <a:r>
              <a:rPr lang="en-US" dirty="0"/>
              <a:t>/2017/9/12/16295000/extreme-weather-climate-change-wildfires-heat-waves-hurricanes</a:t>
            </a:r>
          </a:p>
          <a:p>
            <a:r>
              <a:rPr lang="en-US" dirty="0"/>
              <a:t>https://s2.washingtonpost.com/28ac3/59e8cc2bfe1ff6159ed35924/dHJlbmJlcnRAdWNhci5lZHU%3D/51/122/da48824b2c9c35334644fae9a9cd7efa</a:t>
            </a:r>
          </a:p>
          <a:p>
            <a:r>
              <a:rPr lang="en-US" sz="1200" b="0" i="0" u="sng" kern="1200">
                <a:solidFill>
                  <a:schemeClr val="tx1"/>
                </a:solidFill>
                <a:effectLst/>
                <a:latin typeface="Comic Sans MS" pitchFamily="66" charset="0"/>
                <a:ea typeface="+mn-ea"/>
                <a:cs typeface="+mn-cs"/>
                <a:hlinkClick r:id="rId5"/>
              </a:rPr>
              <a:t>“Flame and Fortune in the American West”</a:t>
            </a:r>
            <a:r>
              <a:rPr lang="en-US" sz="1200" b="0" i="0" kern="1200">
                <a:solidFill>
                  <a:schemeClr val="tx1"/>
                </a:solidFill>
                <a:effectLst/>
                <a:latin typeface="Comic Sans MS" pitchFamily="66" charset="0"/>
                <a:ea typeface="+mn-ea"/>
                <a:cs typeface="+mn-cs"/>
              </a:rPr>
              <a:t>, book</a:t>
            </a:r>
            <a:endParaRPr lang="en-US" dirty="0"/>
          </a:p>
        </p:txBody>
      </p:sp>
      <p:sp>
        <p:nvSpPr>
          <p:cNvPr id="4" name="Slide Number Placeholder 3"/>
          <p:cNvSpPr>
            <a:spLocks noGrp="1"/>
          </p:cNvSpPr>
          <p:nvPr>
            <p:ph type="sldNum" sz="quarter" idx="10"/>
          </p:nvPr>
        </p:nvSpPr>
        <p:spPr/>
        <p:txBody>
          <a:bodyPr/>
          <a:lstStyle/>
          <a:p>
            <a:pPr>
              <a:defRPr/>
            </a:pPr>
            <a:fld id="{502DC7DA-D02C-47CE-B485-57768C271B67}" type="slidenum">
              <a:rPr lang="en-US" smtClean="0"/>
              <a:pPr>
                <a:defRPr/>
              </a:pPr>
              <a:t>37</a:t>
            </a:fld>
            <a:endParaRPr lang="en-US"/>
          </a:p>
        </p:txBody>
      </p:sp>
    </p:spTree>
    <p:extLst>
      <p:ext uri="{BB962C8B-B14F-4D97-AF65-F5344CB8AC3E}">
        <p14:creationId xmlns:p14="http://schemas.microsoft.com/office/powerpoint/2010/main" val="4092154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tooltip="Moody's Analytics"/>
              </a:rPr>
              <a:t>Moody's Analytics</a:t>
            </a:r>
            <a:r>
              <a:rPr lang="en-US" dirty="0"/>
              <a:t> has estimated the total economic cost of the storm at $81 billion to $108 billion or more; most of the economic losses are damage to homes and commercial property.</a:t>
            </a:r>
            <a:r>
              <a:rPr lang="en-US" baseline="30000" dirty="0">
                <a:hlinkClick r:id="rId4"/>
              </a:rPr>
              <a:t>[4]</a:t>
            </a:r>
            <a:r>
              <a:rPr lang="en-US" dirty="0"/>
              <a:t> </a:t>
            </a:r>
            <a:r>
              <a:rPr lang="en-US" i="1" dirty="0">
                <a:hlinkClick r:id="rId5" tooltip="USA Today"/>
              </a:rPr>
              <a:t>USA Today</a:t>
            </a:r>
            <a:r>
              <a:rPr lang="en-US" dirty="0"/>
              <a:t> reported an </a:t>
            </a:r>
            <a:r>
              <a:rPr lang="en-US" dirty="0">
                <a:hlinkClick r:id="rId6" tooltip="AccuWeather"/>
              </a:rPr>
              <a:t>AccuWeather</a:t>
            </a:r>
            <a:r>
              <a:rPr lang="en-US" dirty="0"/>
              <a:t> estimate of $190 billion, released August 31.</a:t>
            </a:r>
            <a:r>
              <a:rPr lang="en-US" baseline="30000" dirty="0">
                <a:hlinkClick r:id="rId7"/>
              </a:rPr>
              <a:t>[131]</a:t>
            </a:r>
            <a:r>
              <a:rPr lang="en-US" dirty="0"/>
              <a:t> On September 3, Texas state governor Greg Abbott estimated that damages will be between $150 billion and $180 billion, </a:t>
            </a:r>
          </a:p>
          <a:p>
            <a:r>
              <a:rPr lang="en-US" dirty="0"/>
              <a:t>Box is </a:t>
            </a:r>
            <a:r>
              <a:rPr lang="mr-IN" sz="1200" kern="1200">
                <a:solidFill>
                  <a:schemeClr val="tx1"/>
                </a:solidFill>
                <a:effectLst/>
                <a:latin typeface="Times New Roman" pitchFamily="18" charset="0"/>
                <a:ea typeface="+mn-ea"/>
                <a:cs typeface="+mn-cs"/>
              </a:rPr>
              <a:t>20oN-30o</a:t>
            </a:r>
            <a:r>
              <a:rPr lang="mr-IN" sz="1200" kern="1200">
                <a:solidFill>
                  <a:schemeClr val="tx1"/>
                </a:solidFill>
                <a:latin typeface="Times New Roman" pitchFamily="18" charset="0"/>
                <a:ea typeface="+mn-ea"/>
                <a:cs typeface="+mn-cs"/>
              </a:rPr>
              <a:t>N, 87oW-100oW</a:t>
            </a:r>
            <a:endParaRPr lang="en-US" dirty="0"/>
          </a:p>
        </p:txBody>
      </p:sp>
      <p:sp>
        <p:nvSpPr>
          <p:cNvPr id="4" name="Slide Number Placeholder 3"/>
          <p:cNvSpPr>
            <a:spLocks noGrp="1"/>
          </p:cNvSpPr>
          <p:nvPr>
            <p:ph type="sldNum" sz="quarter" idx="10"/>
          </p:nvPr>
        </p:nvSpPr>
        <p:spPr/>
        <p:txBody>
          <a:bodyPr/>
          <a:lstStyle/>
          <a:p>
            <a:pPr>
              <a:defRPr/>
            </a:pPr>
            <a:fld id="{502DC7DA-D02C-47CE-B485-57768C271B67}" type="slidenum">
              <a:rPr lang="en-US" smtClean="0"/>
              <a:pPr>
                <a:defRPr/>
              </a:pPr>
              <a:t>42</a:t>
            </a:fld>
            <a:endParaRPr lang="en-US"/>
          </a:p>
        </p:txBody>
      </p:sp>
    </p:spTree>
    <p:extLst>
      <p:ext uri="{BB962C8B-B14F-4D97-AF65-F5344CB8AC3E}">
        <p14:creationId xmlns:p14="http://schemas.microsoft.com/office/powerpoint/2010/main" val="538621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Comic Sans MS" pitchFamily="66" charset="0"/>
                <a:ea typeface="+mn-ea"/>
                <a:cs typeface="+mn-cs"/>
              </a:rPr>
              <a:t>Total reported economic losses of climate extremes over the 1980–2016 period in the 33 member countries of EIONET (network coordinated from the European Environment Agency – EEA) </a:t>
            </a:r>
            <a:r>
              <a:rPr lang="en-GB" sz="1200" kern="1200" dirty="0">
                <a:solidFill>
                  <a:schemeClr val="tx1"/>
                </a:solidFill>
                <a:effectLst/>
                <a:latin typeface="Comic Sans MS" pitchFamily="66" charset="0"/>
                <a:ea typeface="+mn-ea"/>
                <a:cs typeface="+mn-cs"/>
                <a:hlinkClick r:id="rId3"/>
              </a:rPr>
              <a:t>amounted to about EUR 436 billion at 2016 Euro values</a:t>
            </a:r>
            <a:r>
              <a:rPr lang="en-GB" sz="1200" kern="1200" dirty="0">
                <a:solidFill>
                  <a:schemeClr val="tx1"/>
                </a:solidFill>
                <a:effectLst/>
                <a:latin typeface="Comic Sans MS" pitchFamily="66" charset="0"/>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502DC7DA-D02C-47CE-B485-57768C271B67}" type="slidenum">
              <a:rPr lang="en-US" smtClean="0"/>
              <a:pPr>
                <a:defRPr/>
              </a:pPr>
              <a:t>51</a:t>
            </a:fld>
            <a:endParaRPr lang="en-US"/>
          </a:p>
        </p:txBody>
      </p:sp>
    </p:spTree>
    <p:extLst>
      <p:ext uri="{BB962C8B-B14F-4D97-AF65-F5344CB8AC3E}">
        <p14:creationId xmlns:p14="http://schemas.microsoft.com/office/powerpoint/2010/main" val="1198032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234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6811963" y="6491288"/>
            <a:ext cx="2133600" cy="365125"/>
          </a:xfrm>
          <a:prstGeom prst="rect">
            <a:avLst/>
          </a:prstGeom>
        </p:spPr>
        <p:txBody>
          <a:bodyPr/>
          <a:lstStyle>
            <a:lvl1pPr algn="r" eaLnBrk="1" hangingPunct="1">
              <a:defRPr sz="1800" smtClean="0">
                <a:solidFill>
                  <a:srgbClr val="000000"/>
                </a:solidFill>
                <a:latin typeface="Arial" pitchFamily="34" charset="0"/>
                <a:ea typeface="+mn-ea"/>
                <a:cs typeface="+mn-cs"/>
              </a:defRPr>
            </a:lvl1pPr>
          </a:lstStyle>
          <a:p>
            <a:pPr>
              <a:defRPr/>
            </a:pPr>
            <a:fld id="{0C5ABB05-8181-EA4F-A59F-9477CF67177F}" type="slidenum">
              <a:rPr lang="en-US"/>
              <a:pPr>
                <a:defRPr/>
              </a:pPr>
              <a:t>‹#›</a:t>
            </a:fld>
            <a:endParaRPr lang="en-US" dirty="0"/>
          </a:p>
        </p:txBody>
      </p:sp>
    </p:spTree>
    <p:extLst>
      <p:ext uri="{BB962C8B-B14F-4D97-AF65-F5344CB8AC3E}">
        <p14:creationId xmlns:p14="http://schemas.microsoft.com/office/powerpoint/2010/main" val="452832255"/>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sz="1800">
                <a:solidFill>
                  <a:srgbClr val="000000"/>
                </a:solidFill>
                <a:latin typeface="Arial" pitchFamily="34" charset="0"/>
                <a:ea typeface="+mn-ea"/>
                <a:cs typeface="+mn-cs"/>
              </a:defRPr>
            </a:lvl1pPr>
          </a:lstStyle>
          <a:p>
            <a:pPr>
              <a:defRPr/>
            </a:pPr>
            <a:fld id="{6D4A2564-D867-F442-A012-A9E6692C6E7C}" type="datetimeFigureOut">
              <a:rPr lang="en-US"/>
              <a:pPr>
                <a:defRPr/>
              </a:pPr>
              <a:t>2/17/21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sz="1800">
                <a:solidFill>
                  <a:srgbClr val="000000"/>
                </a:solidFill>
                <a:latin typeface="Arial" pitchFamily="34" charset="0"/>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sz="1800">
                <a:solidFill>
                  <a:srgbClr val="000000"/>
                </a:solidFill>
                <a:latin typeface="Arial" pitchFamily="34" charset="0"/>
                <a:ea typeface="+mn-ea"/>
                <a:cs typeface="+mn-cs"/>
              </a:defRPr>
            </a:lvl1pPr>
          </a:lstStyle>
          <a:p>
            <a:pPr>
              <a:defRPr/>
            </a:pPr>
            <a:fld id="{2ACBD336-78E9-1846-B7CD-991B4D1B3C14}" type="slidenum">
              <a:rPr lang="en-US"/>
              <a:pPr>
                <a:defRPr/>
              </a:pPr>
              <a:t>‹#›</a:t>
            </a:fld>
            <a:endParaRPr lang="en-US"/>
          </a:p>
        </p:txBody>
      </p:sp>
    </p:spTree>
    <p:extLst>
      <p:ext uri="{BB962C8B-B14F-4D97-AF65-F5344CB8AC3E}">
        <p14:creationId xmlns:p14="http://schemas.microsoft.com/office/powerpoint/2010/main" val="4233421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1320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eaLnBrk="1" hangingPunct="1">
              <a:defRPr sz="1800">
                <a:solidFill>
                  <a:srgbClr val="000000"/>
                </a:solidFill>
                <a:latin typeface="Arial" pitchFamily="34" charset="0"/>
                <a:ea typeface="+mn-ea"/>
                <a:cs typeface="+mn-cs"/>
              </a:defRPr>
            </a:lvl1pPr>
          </a:lstStyle>
          <a:p>
            <a:pPr>
              <a:defRPr/>
            </a:pPr>
            <a:fld id="{2CDCD99A-301C-A247-AF2F-3958847143A8}" type="datetimeFigureOut">
              <a:rPr lang="en-US"/>
              <a:pPr>
                <a:defRPr/>
              </a:pPr>
              <a:t>2/17/21</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sz="1800">
                <a:solidFill>
                  <a:srgbClr val="000000"/>
                </a:solidFill>
                <a:latin typeface="Arial" pitchFamily="34" charset="0"/>
                <a:ea typeface="+mn-ea"/>
                <a:cs typeface="+mn-cs"/>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sz="1800">
                <a:solidFill>
                  <a:srgbClr val="000000"/>
                </a:solidFill>
                <a:latin typeface="Arial" pitchFamily="34" charset="0"/>
                <a:ea typeface="+mn-ea"/>
                <a:cs typeface="+mn-cs"/>
              </a:defRPr>
            </a:lvl1pPr>
          </a:lstStyle>
          <a:p>
            <a:pPr>
              <a:defRPr/>
            </a:pPr>
            <a:fld id="{155FDB06-B9D1-9A41-B2CB-EBDA626A8317}" type="slidenum">
              <a:rPr lang="en-US"/>
              <a:pPr>
                <a:defRPr/>
              </a:pPr>
              <a:t>‹#›</a:t>
            </a:fld>
            <a:endParaRPr lang="en-US"/>
          </a:p>
        </p:txBody>
      </p:sp>
    </p:spTree>
    <p:extLst>
      <p:ext uri="{BB962C8B-B14F-4D97-AF65-F5344CB8AC3E}">
        <p14:creationId xmlns:p14="http://schemas.microsoft.com/office/powerpoint/2010/main" val="38019816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losing">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srgbClr val="000000"/>
              </a:solidFill>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srgbClr val="000000"/>
              </a:solidFill>
            </a:endParaRP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560F26D-E62C-A245-8631-13317C9A7F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2987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0" y="6470650"/>
            <a:ext cx="1828800" cy="514350"/>
          </a:xfrm>
          <a:prstGeom prst="rect">
            <a:avLst/>
          </a:prstGeom>
          <a:ln/>
        </p:spPr>
        <p:txBody>
          <a:bodyPr/>
          <a:lstStyle>
            <a:lvl1pPr>
              <a:defRPr/>
            </a:lvl1pPr>
          </a:lstStyle>
          <a:p>
            <a:pPr fontAlgn="base">
              <a:spcBef>
                <a:spcPct val="0"/>
              </a:spcBef>
              <a:spcAft>
                <a:spcPct val="0"/>
              </a:spcAft>
              <a:defRPr/>
            </a:pPr>
            <a:endParaRPr lang="en-US" sz="2400">
              <a:solidFill>
                <a:srgbClr val="000000"/>
              </a:solidFill>
              <a:latin typeface="Comic Sans MS" pitchFamily="66" charset="0"/>
              <a:cs typeface="Arial" charset="0"/>
            </a:endParaRPr>
          </a:p>
        </p:txBody>
      </p:sp>
      <p:sp>
        <p:nvSpPr>
          <p:cNvPr id="5" name="Rectangle 3"/>
          <p:cNvSpPr>
            <a:spLocks noGrp="1" noChangeArrowheads="1"/>
          </p:cNvSpPr>
          <p:nvPr>
            <p:ph type="ftr" sz="quarter" idx="11"/>
          </p:nvPr>
        </p:nvSpPr>
        <p:spPr>
          <a:xfrm>
            <a:off x="3149600" y="6229350"/>
            <a:ext cx="2844800" cy="514350"/>
          </a:xfrm>
          <a:prstGeom prst="rect">
            <a:avLst/>
          </a:prstGeom>
          <a:ln/>
        </p:spPr>
        <p:txBody>
          <a:bodyPr/>
          <a:lstStyle>
            <a:lvl1pPr>
              <a:defRPr/>
            </a:lvl1pPr>
          </a:lstStyle>
          <a:p>
            <a:pPr fontAlgn="base">
              <a:spcBef>
                <a:spcPct val="0"/>
              </a:spcBef>
              <a:spcAft>
                <a:spcPct val="0"/>
              </a:spcAft>
              <a:defRPr/>
            </a:pPr>
            <a:endParaRPr lang="en-US" sz="2400">
              <a:solidFill>
                <a:srgbClr val="000000"/>
              </a:solidFill>
              <a:latin typeface="Comic Sans MS" pitchFamily="66" charset="0"/>
              <a:cs typeface="Arial" charset="0"/>
            </a:endParaRPr>
          </a:p>
        </p:txBody>
      </p:sp>
      <p:sp>
        <p:nvSpPr>
          <p:cNvPr id="6" name="Rectangle 4"/>
          <p:cNvSpPr>
            <a:spLocks noGrp="1" noChangeArrowheads="1"/>
          </p:cNvSpPr>
          <p:nvPr>
            <p:ph type="sldNum" sz="quarter" idx="12"/>
          </p:nvPr>
        </p:nvSpPr>
        <p:spPr>
          <a:xfrm>
            <a:off x="6604000" y="6229350"/>
            <a:ext cx="1828800" cy="514350"/>
          </a:xfrm>
          <a:prstGeom prst="rect">
            <a:avLst/>
          </a:prstGeom>
          <a:ln/>
        </p:spPr>
        <p:txBody>
          <a:bodyPr/>
          <a:lstStyle>
            <a:lvl1pPr>
              <a:defRPr/>
            </a:lvl1pPr>
          </a:lstStyle>
          <a:p>
            <a:pPr fontAlgn="base">
              <a:spcBef>
                <a:spcPct val="0"/>
              </a:spcBef>
              <a:spcAft>
                <a:spcPct val="0"/>
              </a:spcAft>
              <a:defRPr/>
            </a:pPr>
            <a:fld id="{9916A939-E486-4147-A49A-3120207D1C55}" type="slidenum">
              <a:rPr lang="en-US" sz="2400">
                <a:solidFill>
                  <a:srgbClr val="000000"/>
                </a:solidFill>
                <a:latin typeface="Comic Sans MS" pitchFamily="66" charset="0"/>
                <a:cs typeface="Arial" charset="0"/>
              </a:rPr>
              <a:pPr fontAlgn="base">
                <a:spcBef>
                  <a:spcPct val="0"/>
                </a:spcBef>
                <a:spcAft>
                  <a:spcPct val="0"/>
                </a:spcAft>
                <a:defRPr/>
              </a:pPr>
              <a:t>‹#›</a:t>
            </a:fld>
            <a:endParaRPr lang="en-US" sz="2400">
              <a:solidFill>
                <a:srgbClr val="000000"/>
              </a:solidFill>
              <a:latin typeface="Comic Sans MS" pitchFamily="66" charset="0"/>
              <a:cs typeface="Arial" charset="0"/>
            </a:endParaRPr>
          </a:p>
        </p:txBody>
      </p:sp>
    </p:spTree>
    <p:extLst>
      <p:ext uri="{BB962C8B-B14F-4D97-AF65-F5344CB8AC3E}">
        <p14:creationId xmlns:p14="http://schemas.microsoft.com/office/powerpoint/2010/main" val="24953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Closing">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srgbClr val="000000"/>
              </a:solidFill>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srgbClr val="000000"/>
              </a:solidFill>
            </a:endParaRP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560F26D-E62C-A245-8631-13317C9A7F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2987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48096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SmartArt Placeholder 2"/>
          <p:cNvSpPr>
            <a:spLocks noGrp="1"/>
          </p:cNvSpPr>
          <p:nvPr>
            <p:ph type="dgm" idx="1"/>
          </p:nvPr>
        </p:nvSpPr>
        <p:spPr>
          <a:xfrm>
            <a:off x="685800" y="1981200"/>
            <a:ext cx="7772400" cy="4114800"/>
          </a:xfrm>
        </p:spPr>
        <p:txBody>
          <a:bodyPr rtlCol="0">
            <a:normAutofit/>
          </a:bodyPr>
          <a:lstStyle/>
          <a:p>
            <a:pPr lvl="0"/>
            <a:endParaRPr lang="en-US" noProof="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solidFill>
                <a:srgbClr val="FF9900"/>
              </a:solidFill>
              <a:latin typeface="Comic Sans MS"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srgbClr val="FF9900"/>
              </a:solidFill>
              <a:latin typeface="Comic Sans MS"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81FEC3C-980E-0440-8A4A-80FFA7BD1B03}" type="slidenum">
              <a:rPr lang="en-US">
                <a:solidFill>
                  <a:srgbClr val="FF9900"/>
                </a:solidFill>
                <a:latin typeface="Comic Sans MS" charset="0"/>
                <a:ea typeface="ＭＳ Ｐゴシック" charset="0"/>
                <a:cs typeface="ＭＳ Ｐゴシック" charset="0"/>
              </a:rPr>
              <a:pPr>
                <a:defRPr/>
              </a:pPr>
              <a:t>‹#›</a:t>
            </a:fld>
            <a:endParaRPr lang="en-US">
              <a:solidFill>
                <a:srgbClr val="FF99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7103725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27099F66-9B4D-2448-9FCB-8A007DA5E00D}" type="datetimeFigureOut">
              <a:rPr lang="en-US">
                <a:solidFill>
                  <a:srgbClr val="FF9900"/>
                </a:solidFill>
                <a:latin typeface="Comic Sans MS" charset="0"/>
                <a:ea typeface="ＭＳ Ｐゴシック" charset="0"/>
                <a:cs typeface="ＭＳ Ｐゴシック" charset="0"/>
              </a:rPr>
              <a:pPr>
                <a:defRPr/>
              </a:pPr>
              <a:t>2/17/21</a:t>
            </a:fld>
            <a:endParaRPr lang="en-US">
              <a:solidFill>
                <a:srgbClr val="FF9900"/>
              </a:solidFill>
              <a:latin typeface="Comic Sans MS"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srgbClr val="FF9900"/>
              </a:solidFill>
              <a:latin typeface="Comic Sans MS"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7F18404-F7D2-ED49-9849-D9F8D4634B89}" type="slidenum">
              <a:rPr lang="en-US">
                <a:solidFill>
                  <a:srgbClr val="FF9900"/>
                </a:solidFill>
                <a:latin typeface="Comic Sans MS" charset="0"/>
                <a:ea typeface="ＭＳ Ｐゴシック" charset="0"/>
                <a:cs typeface="ＭＳ Ｐゴシック" charset="0"/>
              </a:rPr>
              <a:pPr>
                <a:defRPr/>
              </a:pPr>
              <a:t>‹#›</a:t>
            </a:fld>
            <a:endParaRPr lang="en-US">
              <a:solidFill>
                <a:srgbClr val="FF99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199018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atin typeface="Comic Sans MS" charset="0"/>
                <a:ea typeface="ＭＳ Ｐゴシック" charset="0"/>
              </a:defRPr>
            </a:lvl1pPr>
          </a:lstStyle>
          <a:p>
            <a:pPr>
              <a:defRPr/>
            </a:pPr>
            <a:endParaRPr lang="en-US">
              <a:solidFill>
                <a:srgbClr val="FF9900"/>
              </a:solidFill>
              <a:cs typeface="ＭＳ Ｐゴシック" charset="0"/>
            </a:endParaRPr>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atin typeface="Comic Sans MS" charset="0"/>
                <a:ea typeface="ＭＳ Ｐゴシック" charset="0"/>
              </a:defRPr>
            </a:lvl1pPr>
          </a:lstStyle>
          <a:p>
            <a:pPr>
              <a:defRPr/>
            </a:pPr>
            <a:endParaRPr lang="en-US">
              <a:solidFill>
                <a:srgbClr val="FF9900"/>
              </a:solidFill>
              <a:cs typeface="ＭＳ Ｐゴシック" charset="0"/>
            </a:endParaRPr>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a:defRPr>
                <a:latin typeface="Comic Sans MS" charset="0"/>
                <a:ea typeface="ＭＳ Ｐゴシック" charset="0"/>
              </a:defRPr>
            </a:lvl1pPr>
          </a:lstStyle>
          <a:p>
            <a:pPr>
              <a:defRPr/>
            </a:pPr>
            <a:fld id="{F4088623-3536-214D-AD8E-0154ABC29749}" type="slidenum">
              <a:rPr lang="en-US">
                <a:solidFill>
                  <a:srgbClr val="FF9900"/>
                </a:solidFill>
                <a:cs typeface="ＭＳ Ｐゴシック" charset="0"/>
              </a:rPr>
              <a:pPr>
                <a:defRPr/>
              </a:pPr>
              <a:t>‹#›</a:t>
            </a:fld>
            <a:endParaRPr lang="en-US">
              <a:solidFill>
                <a:srgbClr val="FF9900"/>
              </a:solidFill>
              <a:cs typeface="ＭＳ Ｐゴシック" charset="0"/>
            </a:endParaRPr>
          </a:p>
        </p:txBody>
      </p:sp>
    </p:spTree>
    <p:extLst>
      <p:ext uri="{BB962C8B-B14F-4D97-AF65-F5344CB8AC3E}">
        <p14:creationId xmlns:p14="http://schemas.microsoft.com/office/powerpoint/2010/main" val="1903617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Default CGD">
    <p:spTree>
      <p:nvGrpSpPr>
        <p:cNvPr id="1" name=""/>
        <p:cNvGrpSpPr/>
        <p:nvPr/>
      </p:nvGrpSpPr>
      <p:grpSpPr>
        <a:xfrm>
          <a:off x="0" y="0"/>
          <a:ext cx="0" cy="0"/>
          <a:chOff x="0" y="0"/>
          <a:chExt cx="0" cy="0"/>
        </a:xfrm>
      </p:grpSpPr>
      <p:sp>
        <p:nvSpPr>
          <p:cNvPr id="36" name="Shape 36"/>
          <p:cNvSpPr/>
          <p:nvPr/>
        </p:nvSpPr>
        <p:spPr>
          <a:xfrm flipV="1">
            <a:off x="17860" y="690051"/>
            <a:ext cx="9108281" cy="1"/>
          </a:xfrm>
          <a:prstGeom prst="line">
            <a:avLst/>
          </a:prstGeom>
          <a:ln w="50800">
            <a:solidFill>
              <a:srgbClr val="025495"/>
            </a:solidFill>
          </a:ln>
        </p:spPr>
        <p:txBody>
          <a:bodyPr lIns="0" tIns="0" rIns="0" bIns="0"/>
          <a:lstStyle/>
          <a:p>
            <a:pPr defTabSz="321457">
              <a:defRPr sz="1200">
                <a:latin typeface="+mn-lt"/>
                <a:ea typeface="+mn-ea"/>
                <a:cs typeface="+mn-cs"/>
                <a:sym typeface="Helvetica"/>
              </a:defRPr>
            </a:pPr>
            <a:endParaRPr sz="1200">
              <a:solidFill>
                <a:srgbClr val="FF9900"/>
              </a:solidFill>
              <a:latin typeface="Times New Roman"/>
              <a:ea typeface="ＭＳ Ｐゴシック" charset="0"/>
              <a:cs typeface="ＭＳ Ｐゴシック" charset="0"/>
              <a:sym typeface="Helvetica"/>
            </a:endParaRPr>
          </a:p>
        </p:txBody>
      </p:sp>
      <p:sp>
        <p:nvSpPr>
          <p:cNvPr id="37" name="Shape 37"/>
          <p:cNvSpPr>
            <a:spLocks noGrp="1"/>
          </p:cNvSpPr>
          <p:nvPr>
            <p:ph type="title"/>
          </p:nvPr>
        </p:nvSpPr>
        <p:spPr>
          <a:xfrm>
            <a:off x="51885" y="81404"/>
            <a:ext cx="9040231" cy="545907"/>
          </a:xfrm>
          <a:prstGeom prst="rect">
            <a:avLst/>
          </a:prstGeom>
        </p:spPr>
        <p:txBody>
          <a:bodyPr lIns="35717" tIns="35717" rIns="35717" bIns="35717" anchor="b">
            <a:noAutofit/>
          </a:bodyPr>
          <a:lstStyle>
            <a:lvl1pPr defTabSz="642915">
              <a:defRPr sz="3000">
                <a:solidFill>
                  <a:srgbClr val="025495"/>
                </a:solidFill>
                <a:latin typeface="Helvetica Neue"/>
                <a:ea typeface="Helvetica Neue"/>
                <a:cs typeface="Helvetica Neue"/>
                <a:sym typeface="Helvetica Neue"/>
              </a:defRPr>
            </a:lvl1pPr>
          </a:lstStyle>
          <a:p>
            <a:pPr lvl="0">
              <a:defRPr sz="1800">
                <a:solidFill>
                  <a:srgbClr val="000000"/>
                </a:solidFill>
              </a:defRPr>
            </a:pPr>
            <a:r>
              <a:rPr sz="3000">
                <a:solidFill>
                  <a:srgbClr val="025495"/>
                </a:solidFill>
              </a:rPr>
              <a:t>Title Text</a:t>
            </a:r>
          </a:p>
        </p:txBody>
      </p:sp>
      <p:pic>
        <p:nvPicPr>
          <p:cNvPr id="38" name="pasted-image.png"/>
          <p:cNvPicPr/>
          <p:nvPr/>
        </p:nvPicPr>
        <p:blipFill>
          <a:blip r:embed="rId2" cstate="email">
            <a:extLst>
              <a:ext uri="{28A0092B-C50C-407E-A947-70E740481C1C}">
                <a14:useLocalDpi xmlns:a14="http://schemas.microsoft.com/office/drawing/2010/main"/>
              </a:ext>
            </a:extLst>
          </a:blip>
          <a:stretch>
            <a:fillRect/>
          </a:stretch>
        </p:blipFill>
        <p:spPr>
          <a:xfrm>
            <a:off x="0" y="6251107"/>
            <a:ext cx="9144000" cy="624427"/>
          </a:xfrm>
          <a:prstGeom prst="rect">
            <a:avLst/>
          </a:prstGeom>
          <a:ln w="12700">
            <a:miter lim="400000"/>
          </a:ln>
        </p:spPr>
      </p:pic>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8105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242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5699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27099F66-9B4D-2448-9FCB-8A007DA5E00D}" type="datetimeFigureOut">
              <a:rPr lang="en-US">
                <a:solidFill>
                  <a:srgbClr val="FF9900"/>
                </a:solidFill>
                <a:latin typeface="Comic Sans MS" charset="0"/>
                <a:ea typeface="ＭＳ Ｐゴシック" charset="0"/>
                <a:cs typeface="ＭＳ Ｐゴシック" charset="0"/>
              </a:rPr>
              <a:pPr>
                <a:defRPr/>
              </a:pPr>
              <a:t>2/17/21</a:t>
            </a:fld>
            <a:endParaRPr lang="en-US">
              <a:solidFill>
                <a:srgbClr val="FF9900"/>
              </a:solidFill>
              <a:latin typeface="Comic Sans MS"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solidFill>
                <a:srgbClr val="FF9900"/>
              </a:solidFill>
              <a:latin typeface="Comic Sans MS"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97F18404-F7D2-ED49-9849-D9F8D4634B89}" type="slidenum">
              <a:rPr lang="en-US">
                <a:solidFill>
                  <a:srgbClr val="FF9900"/>
                </a:solidFill>
                <a:latin typeface="Comic Sans MS" charset="0"/>
                <a:ea typeface="ＭＳ Ｐゴシック" charset="0"/>
                <a:cs typeface="ＭＳ Ｐゴシック" charset="0"/>
              </a:rPr>
              <a:pPr>
                <a:defRPr/>
              </a:pPr>
              <a:t>‹#›</a:t>
            </a:fld>
            <a:endParaRPr lang="en-US">
              <a:solidFill>
                <a:srgbClr val="FF9900"/>
              </a:solidFill>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199018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atin typeface="Comic Sans MS" charset="0"/>
                <a:ea typeface="ＭＳ Ｐゴシック" charset="0"/>
              </a:defRPr>
            </a:lvl1pPr>
          </a:lstStyle>
          <a:p>
            <a:pPr>
              <a:defRPr/>
            </a:pPr>
            <a:endParaRPr lang="en-US">
              <a:solidFill>
                <a:srgbClr val="FF9900"/>
              </a:solidFill>
              <a:cs typeface="ＭＳ Ｐゴシック" charset="0"/>
            </a:endParaRPr>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atin typeface="Comic Sans MS" charset="0"/>
                <a:ea typeface="ＭＳ Ｐゴシック" charset="0"/>
              </a:defRPr>
            </a:lvl1pPr>
          </a:lstStyle>
          <a:p>
            <a:pPr>
              <a:defRPr/>
            </a:pPr>
            <a:endParaRPr lang="en-US">
              <a:solidFill>
                <a:srgbClr val="FF9900"/>
              </a:solidFill>
              <a:cs typeface="ＭＳ Ｐゴシック" charset="0"/>
            </a:endParaRPr>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a:defRPr>
                <a:latin typeface="Comic Sans MS" charset="0"/>
                <a:ea typeface="ＭＳ Ｐゴシック" charset="0"/>
              </a:defRPr>
            </a:lvl1pPr>
          </a:lstStyle>
          <a:p>
            <a:pPr>
              <a:defRPr/>
            </a:pPr>
            <a:fld id="{F4088623-3536-214D-AD8E-0154ABC29749}" type="slidenum">
              <a:rPr lang="en-US">
                <a:solidFill>
                  <a:srgbClr val="FF9900"/>
                </a:solidFill>
                <a:cs typeface="ＭＳ Ｐゴシック" charset="0"/>
              </a:rPr>
              <a:pPr>
                <a:defRPr/>
              </a:pPr>
              <a:t>‹#›</a:t>
            </a:fld>
            <a:endParaRPr lang="en-US">
              <a:solidFill>
                <a:srgbClr val="FF9900"/>
              </a:solidFill>
              <a:cs typeface="ＭＳ Ｐゴシック" charset="0"/>
            </a:endParaRPr>
          </a:p>
        </p:txBody>
      </p:sp>
    </p:spTree>
    <p:extLst>
      <p:ext uri="{BB962C8B-B14F-4D97-AF65-F5344CB8AC3E}">
        <p14:creationId xmlns:p14="http://schemas.microsoft.com/office/powerpoint/2010/main" val="19036172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image" Target="../media/image3.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6.jpeg"/><Relationship Id="rId5" Type="http://schemas.openxmlformats.org/officeDocument/2006/relationships/theme" Target="../theme/theme6.xml"/><Relationship Id="rId4"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7.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theme" Target="../theme/theme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FF"/>
            </a:gs>
            <a:gs pos="100000">
              <a:schemeClr val="accent2">
                <a:lumMod val="5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412" name="Picture 7" descr="NCA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477250" y="6403975"/>
            <a:ext cx="666750" cy="454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0" r:id="rId1"/>
    <p:sldLayoutId id="2147483761" r:id="rId2"/>
  </p:sldLayoutIdLst>
  <p:txStyles>
    <p:title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Times New Roman" pitchFamily="18" charset="0"/>
        </a:defRPr>
      </a:lvl2pPr>
      <a:lvl3pPr algn="ctr" rtl="0" eaLnBrk="0" fontAlgn="base" hangingPunct="0">
        <a:spcBef>
          <a:spcPct val="0"/>
        </a:spcBef>
        <a:spcAft>
          <a:spcPct val="0"/>
        </a:spcAft>
        <a:defRPr sz="3600" b="1">
          <a:solidFill>
            <a:srgbClr val="FF0000"/>
          </a:solidFill>
          <a:latin typeface="Times New Roman" pitchFamily="18" charset="0"/>
        </a:defRPr>
      </a:lvl3pPr>
      <a:lvl4pPr algn="ctr" rtl="0" eaLnBrk="0" fontAlgn="base" hangingPunct="0">
        <a:spcBef>
          <a:spcPct val="0"/>
        </a:spcBef>
        <a:spcAft>
          <a:spcPct val="0"/>
        </a:spcAft>
        <a:defRPr sz="3600" b="1">
          <a:solidFill>
            <a:srgbClr val="FF0000"/>
          </a:solidFill>
          <a:latin typeface="Times New Roman" pitchFamily="18" charset="0"/>
        </a:defRPr>
      </a:lvl4pPr>
      <a:lvl5pPr algn="ctr" rtl="0" eaLnBrk="0" fontAlgn="base" hangingPunct="0">
        <a:spcBef>
          <a:spcPct val="0"/>
        </a:spcBef>
        <a:spcAft>
          <a:spcPct val="0"/>
        </a:spcAft>
        <a:defRPr sz="3600" b="1">
          <a:solidFill>
            <a:srgbClr val="FF0000"/>
          </a:solidFill>
          <a:latin typeface="Times New Roman" pitchFamily="18" charset="0"/>
        </a:defRPr>
      </a:lvl5pPr>
      <a:lvl6pPr marL="457200" algn="ctr" rtl="0" eaLnBrk="0" fontAlgn="base" hangingPunct="0">
        <a:spcBef>
          <a:spcPct val="0"/>
        </a:spcBef>
        <a:spcAft>
          <a:spcPct val="0"/>
        </a:spcAft>
        <a:defRPr sz="3600" b="1">
          <a:solidFill>
            <a:srgbClr val="FF0000"/>
          </a:solidFill>
          <a:latin typeface="Times New Roman" pitchFamily="18" charset="0"/>
        </a:defRPr>
      </a:lvl6pPr>
      <a:lvl7pPr marL="914400" algn="ctr" rtl="0" eaLnBrk="0" fontAlgn="base" hangingPunct="0">
        <a:spcBef>
          <a:spcPct val="0"/>
        </a:spcBef>
        <a:spcAft>
          <a:spcPct val="0"/>
        </a:spcAft>
        <a:defRPr sz="3600" b="1">
          <a:solidFill>
            <a:srgbClr val="FF0000"/>
          </a:solidFill>
          <a:latin typeface="Times New Roman" pitchFamily="18" charset="0"/>
        </a:defRPr>
      </a:lvl7pPr>
      <a:lvl8pPr marL="1371600" algn="ctr" rtl="0" eaLnBrk="0" fontAlgn="base" hangingPunct="0">
        <a:spcBef>
          <a:spcPct val="0"/>
        </a:spcBef>
        <a:spcAft>
          <a:spcPct val="0"/>
        </a:spcAft>
        <a:defRPr sz="3600" b="1">
          <a:solidFill>
            <a:srgbClr val="FF0000"/>
          </a:solidFill>
          <a:latin typeface="Times New Roman" pitchFamily="18" charset="0"/>
        </a:defRPr>
      </a:lvl8pPr>
      <a:lvl9pPr marL="1828800" algn="ctr" rtl="0" eaLnBrk="0" fontAlgn="base" hangingPunct="0">
        <a:spcBef>
          <a:spcPct val="0"/>
        </a:spcBef>
        <a:spcAft>
          <a:spcPct val="0"/>
        </a:spcAft>
        <a:defRPr sz="36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FF"/>
            </a:gs>
            <a:gs pos="100000">
              <a:schemeClr val="accent2">
                <a:lumMod val="5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63" r:id="rId1"/>
    <p:sldLayoutId id="2147483765" r:id="rId2"/>
  </p:sldLayoutIdLst>
  <p:txStyles>
    <p:title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Times New Roman" pitchFamily="18" charset="0"/>
        </a:defRPr>
      </a:lvl2pPr>
      <a:lvl3pPr algn="ctr" rtl="0" eaLnBrk="0" fontAlgn="base" hangingPunct="0">
        <a:spcBef>
          <a:spcPct val="0"/>
        </a:spcBef>
        <a:spcAft>
          <a:spcPct val="0"/>
        </a:spcAft>
        <a:defRPr sz="3600" b="1">
          <a:solidFill>
            <a:srgbClr val="FF0000"/>
          </a:solidFill>
          <a:latin typeface="Times New Roman" pitchFamily="18" charset="0"/>
        </a:defRPr>
      </a:lvl3pPr>
      <a:lvl4pPr algn="ctr" rtl="0" eaLnBrk="0" fontAlgn="base" hangingPunct="0">
        <a:spcBef>
          <a:spcPct val="0"/>
        </a:spcBef>
        <a:spcAft>
          <a:spcPct val="0"/>
        </a:spcAft>
        <a:defRPr sz="3600" b="1">
          <a:solidFill>
            <a:srgbClr val="FF0000"/>
          </a:solidFill>
          <a:latin typeface="Times New Roman" pitchFamily="18" charset="0"/>
        </a:defRPr>
      </a:lvl4pPr>
      <a:lvl5pPr algn="ctr" rtl="0" eaLnBrk="0" fontAlgn="base" hangingPunct="0">
        <a:spcBef>
          <a:spcPct val="0"/>
        </a:spcBef>
        <a:spcAft>
          <a:spcPct val="0"/>
        </a:spcAft>
        <a:defRPr sz="3600" b="1">
          <a:solidFill>
            <a:srgbClr val="FF0000"/>
          </a:solidFill>
          <a:latin typeface="Times New Roman" pitchFamily="18" charset="0"/>
        </a:defRPr>
      </a:lvl5pPr>
      <a:lvl6pPr marL="457200" algn="ctr" rtl="0" eaLnBrk="0" fontAlgn="base" hangingPunct="0">
        <a:spcBef>
          <a:spcPct val="0"/>
        </a:spcBef>
        <a:spcAft>
          <a:spcPct val="0"/>
        </a:spcAft>
        <a:defRPr sz="3600" b="1">
          <a:solidFill>
            <a:srgbClr val="FF0000"/>
          </a:solidFill>
          <a:latin typeface="Times New Roman" pitchFamily="18" charset="0"/>
        </a:defRPr>
      </a:lvl6pPr>
      <a:lvl7pPr marL="914400" algn="ctr" rtl="0" eaLnBrk="0" fontAlgn="base" hangingPunct="0">
        <a:spcBef>
          <a:spcPct val="0"/>
        </a:spcBef>
        <a:spcAft>
          <a:spcPct val="0"/>
        </a:spcAft>
        <a:defRPr sz="3600" b="1">
          <a:solidFill>
            <a:srgbClr val="FF0000"/>
          </a:solidFill>
          <a:latin typeface="Times New Roman" pitchFamily="18" charset="0"/>
        </a:defRPr>
      </a:lvl7pPr>
      <a:lvl8pPr marL="1371600" algn="ctr" rtl="0" eaLnBrk="0" fontAlgn="base" hangingPunct="0">
        <a:spcBef>
          <a:spcPct val="0"/>
        </a:spcBef>
        <a:spcAft>
          <a:spcPct val="0"/>
        </a:spcAft>
        <a:defRPr sz="3600" b="1">
          <a:solidFill>
            <a:srgbClr val="FF0000"/>
          </a:solidFill>
          <a:latin typeface="Times New Roman" pitchFamily="18" charset="0"/>
        </a:defRPr>
      </a:lvl8pPr>
      <a:lvl9pPr marL="1828800" algn="ctr" rtl="0" eaLnBrk="0" fontAlgn="base" hangingPunct="0">
        <a:spcBef>
          <a:spcPct val="0"/>
        </a:spcBef>
        <a:spcAft>
          <a:spcPct val="0"/>
        </a:spcAft>
        <a:defRPr sz="36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FF"/>
            </a:gs>
            <a:gs pos="100000">
              <a:schemeClr val="accent2">
                <a:lumMod val="5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52" name="Picture 7" descr="NCA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477250" y="6403975"/>
            <a:ext cx="666750" cy="454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9" r:id="rId1"/>
    <p:sldLayoutId id="2147483872" r:id="rId2"/>
  </p:sldLayoutIdLst>
  <p:txStyles>
    <p:title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Times New Roman" pitchFamily="18" charset="0"/>
        </a:defRPr>
      </a:lvl2pPr>
      <a:lvl3pPr algn="ctr" rtl="0" eaLnBrk="0" fontAlgn="base" hangingPunct="0">
        <a:spcBef>
          <a:spcPct val="0"/>
        </a:spcBef>
        <a:spcAft>
          <a:spcPct val="0"/>
        </a:spcAft>
        <a:defRPr sz="3600" b="1">
          <a:solidFill>
            <a:srgbClr val="FF0000"/>
          </a:solidFill>
          <a:latin typeface="Times New Roman" pitchFamily="18" charset="0"/>
        </a:defRPr>
      </a:lvl3pPr>
      <a:lvl4pPr algn="ctr" rtl="0" eaLnBrk="0" fontAlgn="base" hangingPunct="0">
        <a:spcBef>
          <a:spcPct val="0"/>
        </a:spcBef>
        <a:spcAft>
          <a:spcPct val="0"/>
        </a:spcAft>
        <a:defRPr sz="3600" b="1">
          <a:solidFill>
            <a:srgbClr val="FF0000"/>
          </a:solidFill>
          <a:latin typeface="Times New Roman" pitchFamily="18" charset="0"/>
        </a:defRPr>
      </a:lvl4pPr>
      <a:lvl5pPr algn="ctr" rtl="0" eaLnBrk="0" fontAlgn="base" hangingPunct="0">
        <a:spcBef>
          <a:spcPct val="0"/>
        </a:spcBef>
        <a:spcAft>
          <a:spcPct val="0"/>
        </a:spcAft>
        <a:defRPr sz="3600" b="1">
          <a:solidFill>
            <a:srgbClr val="FF0000"/>
          </a:solidFill>
          <a:latin typeface="Times New Roman" pitchFamily="18" charset="0"/>
        </a:defRPr>
      </a:lvl5pPr>
      <a:lvl6pPr marL="457200" algn="ctr" rtl="0" eaLnBrk="0" fontAlgn="base" hangingPunct="0">
        <a:spcBef>
          <a:spcPct val="0"/>
        </a:spcBef>
        <a:spcAft>
          <a:spcPct val="0"/>
        </a:spcAft>
        <a:defRPr sz="3600" b="1">
          <a:solidFill>
            <a:srgbClr val="FF0000"/>
          </a:solidFill>
          <a:latin typeface="Times New Roman" pitchFamily="18" charset="0"/>
        </a:defRPr>
      </a:lvl6pPr>
      <a:lvl7pPr marL="914400" algn="ctr" rtl="0" eaLnBrk="0" fontAlgn="base" hangingPunct="0">
        <a:spcBef>
          <a:spcPct val="0"/>
        </a:spcBef>
        <a:spcAft>
          <a:spcPct val="0"/>
        </a:spcAft>
        <a:defRPr sz="3600" b="1">
          <a:solidFill>
            <a:srgbClr val="FF0000"/>
          </a:solidFill>
          <a:latin typeface="Times New Roman" pitchFamily="18" charset="0"/>
        </a:defRPr>
      </a:lvl7pPr>
      <a:lvl8pPr marL="1371600" algn="ctr" rtl="0" eaLnBrk="0" fontAlgn="base" hangingPunct="0">
        <a:spcBef>
          <a:spcPct val="0"/>
        </a:spcBef>
        <a:spcAft>
          <a:spcPct val="0"/>
        </a:spcAft>
        <a:defRPr sz="3600" b="1">
          <a:solidFill>
            <a:srgbClr val="FF0000"/>
          </a:solidFill>
          <a:latin typeface="Times New Roman" pitchFamily="18" charset="0"/>
        </a:defRPr>
      </a:lvl8pPr>
      <a:lvl9pPr marL="1828800" algn="ctr" rtl="0" eaLnBrk="0" fontAlgn="base" hangingPunct="0">
        <a:spcBef>
          <a:spcPct val="0"/>
        </a:spcBef>
        <a:spcAft>
          <a:spcPct val="0"/>
        </a:spcAft>
        <a:defRPr sz="36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FF"/>
            </a:gs>
            <a:gs pos="100000">
              <a:schemeClr val="accent2">
                <a:lumMod val="5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57028" name="Picture 7" descr="NCA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8477250" y="6403975"/>
            <a:ext cx="66675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5" r:id="rId1"/>
    <p:sldLayoutId id="2147483778" r:id="rId2"/>
    <p:sldLayoutId id="2147483779" r:id="rId3"/>
  </p:sldLayoutIdLst>
  <p:txStyles>
    <p:titleStyle>
      <a:lvl1pPr algn="ctr" rtl="0" eaLnBrk="0" fontAlgn="base" hangingPunct="0">
        <a:spcBef>
          <a:spcPct val="0"/>
        </a:spcBef>
        <a:spcAft>
          <a:spcPct val="0"/>
        </a:spcAft>
        <a:defRPr sz="3600" b="1">
          <a:solidFill>
            <a:srgbClr val="FF0000"/>
          </a:solidFill>
          <a:latin typeface="+mj-lt"/>
          <a:ea typeface="ＭＳ Ｐゴシック" charset="0"/>
          <a:cs typeface="ＭＳ Ｐゴシック" charset="0"/>
        </a:defRPr>
      </a:lvl1pPr>
      <a:lvl2pPr algn="ctr" rtl="0" eaLnBrk="0" fontAlgn="base" hangingPunct="0">
        <a:spcBef>
          <a:spcPct val="0"/>
        </a:spcBef>
        <a:spcAft>
          <a:spcPct val="0"/>
        </a:spcAft>
        <a:defRPr sz="3600" b="1">
          <a:solidFill>
            <a:srgbClr val="FF0000"/>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3600" b="1">
          <a:solidFill>
            <a:srgbClr val="FF0000"/>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3600" b="1">
          <a:solidFill>
            <a:srgbClr val="FF0000"/>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3600" b="1">
          <a:solidFill>
            <a:srgbClr val="FF0000"/>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3600" b="1">
          <a:solidFill>
            <a:srgbClr val="FF0000"/>
          </a:solidFill>
          <a:latin typeface="Times New Roman" pitchFamily="18" charset="0"/>
        </a:defRPr>
      </a:lvl6pPr>
      <a:lvl7pPr marL="914400" algn="ctr" rtl="0" eaLnBrk="0" fontAlgn="base" hangingPunct="0">
        <a:spcBef>
          <a:spcPct val="0"/>
        </a:spcBef>
        <a:spcAft>
          <a:spcPct val="0"/>
        </a:spcAft>
        <a:defRPr sz="3600" b="1">
          <a:solidFill>
            <a:srgbClr val="FF0000"/>
          </a:solidFill>
          <a:latin typeface="Times New Roman" pitchFamily="18" charset="0"/>
        </a:defRPr>
      </a:lvl7pPr>
      <a:lvl8pPr marL="1371600" algn="ctr" rtl="0" eaLnBrk="0" fontAlgn="base" hangingPunct="0">
        <a:spcBef>
          <a:spcPct val="0"/>
        </a:spcBef>
        <a:spcAft>
          <a:spcPct val="0"/>
        </a:spcAft>
        <a:defRPr sz="3600" b="1">
          <a:solidFill>
            <a:srgbClr val="FF0000"/>
          </a:solidFill>
          <a:latin typeface="Times New Roman" pitchFamily="18" charset="0"/>
        </a:defRPr>
      </a:lvl8pPr>
      <a:lvl9pPr marL="1828800" algn="ctr" rtl="0" eaLnBrk="0" fontAlgn="base" hangingPunct="0">
        <a:spcBef>
          <a:spcPct val="0"/>
        </a:spcBef>
        <a:spcAft>
          <a:spcPct val="0"/>
        </a:spcAft>
        <a:defRPr sz="36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4036" name="Picture 10" descr="C:\Users\jhurrell\Documents\NCAR\powerpoint\logos\nsf1.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63" y="6454775"/>
            <a:ext cx="381001" cy="38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8"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639175" y="6464300"/>
            <a:ext cx="471488"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6" name="Straight Connector 15"/>
          <p:cNvCxnSpPr/>
          <p:nvPr/>
        </p:nvCxnSpPr>
        <p:spPr>
          <a:xfrm>
            <a:off x="0" y="6399213"/>
            <a:ext cx="9144000" cy="1587"/>
          </a:xfrm>
          <a:prstGeom prst="line">
            <a:avLst/>
          </a:prstGeom>
          <a:ln>
            <a:solidFill>
              <a:srgbClr val="2675FF"/>
            </a:solidFill>
          </a:ln>
        </p:spPr>
        <p:style>
          <a:lnRef idx="2">
            <a:schemeClr val="accent1"/>
          </a:lnRef>
          <a:fillRef idx="0">
            <a:schemeClr val="accent1"/>
          </a:fillRef>
          <a:effectRef idx="1">
            <a:schemeClr val="accent1"/>
          </a:effectRef>
          <a:fontRef idx="minor">
            <a:schemeClr val="tx1"/>
          </a:fontRef>
        </p:style>
      </p:cxnSp>
      <p:pic>
        <p:nvPicPr>
          <p:cNvPr id="44040" name="Picture 7" descr="Horizontal_Program_Sub-Brand(SC).jpg"/>
          <p:cNvPicPr>
            <a:picLocks noChangeAspect="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382588" y="6475413"/>
            <a:ext cx="344487" cy="34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a:defRPr>
      </a:lvl1pPr>
      <a:lvl2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2pPr>
      <a:lvl3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3pPr>
      <a:lvl4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4pPr>
      <a:lvl5pPr algn="ctr" rtl="0" eaLnBrk="0" fontAlgn="base" hangingPunct="0">
        <a:spcBef>
          <a:spcPct val="0"/>
        </a:spcBef>
        <a:spcAft>
          <a:spcPct val="0"/>
        </a:spcAft>
        <a:defRPr sz="4400">
          <a:solidFill>
            <a:schemeClr val="tx2"/>
          </a:solidFill>
          <a:latin typeface="Arial" pitchFamily="-65" charset="0"/>
          <a:ea typeface="ＭＳ Ｐゴシック" pitchFamily="34" charset="-128"/>
          <a:cs typeface="ＭＳ Ｐゴシック"/>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ＭＳ Ｐゴシック"/>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FF"/>
            </a:gs>
            <a:gs pos="100000">
              <a:schemeClr val="accent2">
                <a:lumMod val="5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412" name="Picture 7" descr="NCA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8477250" y="6403975"/>
            <a:ext cx="666750" cy="454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49" r:id="rId1"/>
    <p:sldLayoutId id="2147483851" r:id="rId2"/>
    <p:sldLayoutId id="2147483852" r:id="rId3"/>
    <p:sldLayoutId id="2147483870" r:id="rId4"/>
  </p:sldLayoutIdLst>
  <p:txStyles>
    <p:title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Times New Roman" pitchFamily="18" charset="0"/>
        </a:defRPr>
      </a:lvl2pPr>
      <a:lvl3pPr algn="ctr" rtl="0" eaLnBrk="0" fontAlgn="base" hangingPunct="0">
        <a:spcBef>
          <a:spcPct val="0"/>
        </a:spcBef>
        <a:spcAft>
          <a:spcPct val="0"/>
        </a:spcAft>
        <a:defRPr sz="3600" b="1">
          <a:solidFill>
            <a:srgbClr val="FF0000"/>
          </a:solidFill>
          <a:latin typeface="Times New Roman" pitchFamily="18" charset="0"/>
        </a:defRPr>
      </a:lvl3pPr>
      <a:lvl4pPr algn="ctr" rtl="0" eaLnBrk="0" fontAlgn="base" hangingPunct="0">
        <a:spcBef>
          <a:spcPct val="0"/>
        </a:spcBef>
        <a:spcAft>
          <a:spcPct val="0"/>
        </a:spcAft>
        <a:defRPr sz="3600" b="1">
          <a:solidFill>
            <a:srgbClr val="FF0000"/>
          </a:solidFill>
          <a:latin typeface="Times New Roman" pitchFamily="18" charset="0"/>
        </a:defRPr>
      </a:lvl4pPr>
      <a:lvl5pPr algn="ctr" rtl="0" eaLnBrk="0" fontAlgn="base" hangingPunct="0">
        <a:spcBef>
          <a:spcPct val="0"/>
        </a:spcBef>
        <a:spcAft>
          <a:spcPct val="0"/>
        </a:spcAft>
        <a:defRPr sz="3600" b="1">
          <a:solidFill>
            <a:srgbClr val="FF0000"/>
          </a:solidFill>
          <a:latin typeface="Times New Roman" pitchFamily="18" charset="0"/>
        </a:defRPr>
      </a:lvl5pPr>
      <a:lvl6pPr marL="457200" algn="ctr" rtl="0" eaLnBrk="0" fontAlgn="base" hangingPunct="0">
        <a:spcBef>
          <a:spcPct val="0"/>
        </a:spcBef>
        <a:spcAft>
          <a:spcPct val="0"/>
        </a:spcAft>
        <a:defRPr sz="3600" b="1">
          <a:solidFill>
            <a:srgbClr val="FF0000"/>
          </a:solidFill>
          <a:latin typeface="Times New Roman" pitchFamily="18" charset="0"/>
        </a:defRPr>
      </a:lvl6pPr>
      <a:lvl7pPr marL="914400" algn="ctr" rtl="0" eaLnBrk="0" fontAlgn="base" hangingPunct="0">
        <a:spcBef>
          <a:spcPct val="0"/>
        </a:spcBef>
        <a:spcAft>
          <a:spcPct val="0"/>
        </a:spcAft>
        <a:defRPr sz="3600" b="1">
          <a:solidFill>
            <a:srgbClr val="FF0000"/>
          </a:solidFill>
          <a:latin typeface="Times New Roman" pitchFamily="18" charset="0"/>
        </a:defRPr>
      </a:lvl7pPr>
      <a:lvl8pPr marL="1371600" algn="ctr" rtl="0" eaLnBrk="0" fontAlgn="base" hangingPunct="0">
        <a:spcBef>
          <a:spcPct val="0"/>
        </a:spcBef>
        <a:spcAft>
          <a:spcPct val="0"/>
        </a:spcAft>
        <a:defRPr sz="3600" b="1">
          <a:solidFill>
            <a:srgbClr val="FF0000"/>
          </a:solidFill>
          <a:latin typeface="Times New Roman" pitchFamily="18" charset="0"/>
        </a:defRPr>
      </a:lvl8pPr>
      <a:lvl9pPr marL="1828800" algn="ctr" rtl="0" eaLnBrk="0" fontAlgn="base" hangingPunct="0">
        <a:spcBef>
          <a:spcPct val="0"/>
        </a:spcBef>
        <a:spcAft>
          <a:spcPct val="0"/>
        </a:spcAft>
        <a:defRPr sz="36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FF"/>
            </a:gs>
            <a:gs pos="100000">
              <a:schemeClr val="accent2">
                <a:lumMod val="5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412" name="Picture 7" descr="NCA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8477250" y="6403975"/>
            <a:ext cx="666750" cy="454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54" r:id="rId1"/>
    <p:sldLayoutId id="2147483855" r:id="rId2"/>
    <p:sldLayoutId id="2147483857" r:id="rId3"/>
  </p:sldLayoutIdLst>
  <p:txStyles>
    <p:title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Times New Roman" pitchFamily="18" charset="0"/>
        </a:defRPr>
      </a:lvl2pPr>
      <a:lvl3pPr algn="ctr" rtl="0" eaLnBrk="0" fontAlgn="base" hangingPunct="0">
        <a:spcBef>
          <a:spcPct val="0"/>
        </a:spcBef>
        <a:spcAft>
          <a:spcPct val="0"/>
        </a:spcAft>
        <a:defRPr sz="3600" b="1">
          <a:solidFill>
            <a:srgbClr val="FF0000"/>
          </a:solidFill>
          <a:latin typeface="Times New Roman" pitchFamily="18" charset="0"/>
        </a:defRPr>
      </a:lvl3pPr>
      <a:lvl4pPr algn="ctr" rtl="0" eaLnBrk="0" fontAlgn="base" hangingPunct="0">
        <a:spcBef>
          <a:spcPct val="0"/>
        </a:spcBef>
        <a:spcAft>
          <a:spcPct val="0"/>
        </a:spcAft>
        <a:defRPr sz="3600" b="1">
          <a:solidFill>
            <a:srgbClr val="FF0000"/>
          </a:solidFill>
          <a:latin typeface="Times New Roman" pitchFamily="18" charset="0"/>
        </a:defRPr>
      </a:lvl4pPr>
      <a:lvl5pPr algn="ctr" rtl="0" eaLnBrk="0" fontAlgn="base" hangingPunct="0">
        <a:spcBef>
          <a:spcPct val="0"/>
        </a:spcBef>
        <a:spcAft>
          <a:spcPct val="0"/>
        </a:spcAft>
        <a:defRPr sz="3600" b="1">
          <a:solidFill>
            <a:srgbClr val="FF0000"/>
          </a:solidFill>
          <a:latin typeface="Times New Roman" pitchFamily="18" charset="0"/>
        </a:defRPr>
      </a:lvl5pPr>
      <a:lvl6pPr marL="457200" algn="ctr" rtl="0" eaLnBrk="0" fontAlgn="base" hangingPunct="0">
        <a:spcBef>
          <a:spcPct val="0"/>
        </a:spcBef>
        <a:spcAft>
          <a:spcPct val="0"/>
        </a:spcAft>
        <a:defRPr sz="3600" b="1">
          <a:solidFill>
            <a:srgbClr val="FF0000"/>
          </a:solidFill>
          <a:latin typeface="Times New Roman" pitchFamily="18" charset="0"/>
        </a:defRPr>
      </a:lvl6pPr>
      <a:lvl7pPr marL="914400" algn="ctr" rtl="0" eaLnBrk="0" fontAlgn="base" hangingPunct="0">
        <a:spcBef>
          <a:spcPct val="0"/>
        </a:spcBef>
        <a:spcAft>
          <a:spcPct val="0"/>
        </a:spcAft>
        <a:defRPr sz="3600" b="1">
          <a:solidFill>
            <a:srgbClr val="FF0000"/>
          </a:solidFill>
          <a:latin typeface="Times New Roman" pitchFamily="18" charset="0"/>
        </a:defRPr>
      </a:lvl7pPr>
      <a:lvl8pPr marL="1371600" algn="ctr" rtl="0" eaLnBrk="0" fontAlgn="base" hangingPunct="0">
        <a:spcBef>
          <a:spcPct val="0"/>
        </a:spcBef>
        <a:spcAft>
          <a:spcPct val="0"/>
        </a:spcAft>
        <a:defRPr sz="3600" b="1">
          <a:solidFill>
            <a:srgbClr val="FF0000"/>
          </a:solidFill>
          <a:latin typeface="Times New Roman" pitchFamily="18" charset="0"/>
        </a:defRPr>
      </a:lvl8pPr>
      <a:lvl9pPr marL="1828800" algn="ctr" rtl="0" eaLnBrk="0" fontAlgn="base" hangingPunct="0">
        <a:spcBef>
          <a:spcPct val="0"/>
        </a:spcBef>
        <a:spcAft>
          <a:spcPct val="0"/>
        </a:spcAft>
        <a:defRPr sz="36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FF"/>
            </a:gs>
            <a:gs pos="100000">
              <a:schemeClr val="accent2">
                <a:lumMod val="5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861" r:id="rId1"/>
    <p:sldLayoutId id="2147483864" r:id="rId2"/>
    <p:sldLayoutId id="2147483865" r:id="rId3"/>
    <p:sldLayoutId id="2147483866" r:id="rId4"/>
    <p:sldLayoutId id="2147483867" r:id="rId5"/>
    <p:sldLayoutId id="2147483868" r:id="rId6"/>
  </p:sldLayoutIdLst>
  <p:txStyles>
    <p:titleStyle>
      <a:lvl1pPr algn="ctr" rtl="0" eaLnBrk="0" fontAlgn="base" hangingPunct="0">
        <a:spcBef>
          <a:spcPct val="0"/>
        </a:spcBef>
        <a:spcAft>
          <a:spcPct val="0"/>
        </a:spcAft>
        <a:defRPr sz="3600" b="1">
          <a:solidFill>
            <a:srgbClr val="FF0000"/>
          </a:solidFill>
          <a:latin typeface="+mj-lt"/>
          <a:ea typeface="ＭＳ Ｐゴシック" charset="0"/>
          <a:cs typeface="ＭＳ Ｐゴシック" charset="0"/>
        </a:defRPr>
      </a:lvl1pPr>
      <a:lvl2pPr algn="ctr" rtl="0" eaLnBrk="0" fontAlgn="base" hangingPunct="0">
        <a:spcBef>
          <a:spcPct val="0"/>
        </a:spcBef>
        <a:spcAft>
          <a:spcPct val="0"/>
        </a:spcAft>
        <a:defRPr sz="3600" b="1">
          <a:solidFill>
            <a:srgbClr val="FF0000"/>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3600" b="1">
          <a:solidFill>
            <a:srgbClr val="FF0000"/>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3600" b="1">
          <a:solidFill>
            <a:srgbClr val="FF0000"/>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3600" b="1">
          <a:solidFill>
            <a:srgbClr val="FF0000"/>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3600" b="1">
          <a:solidFill>
            <a:srgbClr val="FF0000"/>
          </a:solidFill>
          <a:latin typeface="Times New Roman" pitchFamily="18" charset="0"/>
        </a:defRPr>
      </a:lvl6pPr>
      <a:lvl7pPr marL="914400" algn="ctr" rtl="0" eaLnBrk="0" fontAlgn="base" hangingPunct="0">
        <a:spcBef>
          <a:spcPct val="0"/>
        </a:spcBef>
        <a:spcAft>
          <a:spcPct val="0"/>
        </a:spcAft>
        <a:defRPr sz="3600" b="1">
          <a:solidFill>
            <a:srgbClr val="FF0000"/>
          </a:solidFill>
          <a:latin typeface="Times New Roman" pitchFamily="18" charset="0"/>
        </a:defRPr>
      </a:lvl7pPr>
      <a:lvl8pPr marL="1371600" algn="ctr" rtl="0" eaLnBrk="0" fontAlgn="base" hangingPunct="0">
        <a:spcBef>
          <a:spcPct val="0"/>
        </a:spcBef>
        <a:spcAft>
          <a:spcPct val="0"/>
        </a:spcAft>
        <a:defRPr sz="3600" b="1">
          <a:solidFill>
            <a:srgbClr val="FF0000"/>
          </a:solidFill>
          <a:latin typeface="Times New Roman" pitchFamily="18" charset="0"/>
        </a:defRPr>
      </a:lvl8pPr>
      <a:lvl9pPr marL="1828800" algn="ctr" rtl="0" eaLnBrk="0" fontAlgn="base" hangingPunct="0">
        <a:spcBef>
          <a:spcPct val="0"/>
        </a:spcBef>
        <a:spcAft>
          <a:spcPct val="0"/>
        </a:spcAft>
        <a:defRPr sz="36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9.xml"/><Relationship Id="rId4" Type="http://schemas.openxmlformats.org/officeDocument/2006/relationships/image" Target="../media/image21.wmf"/></Relationships>
</file>

<file path=ppt/slides/_rels/slide11.xml.rels><?xml version="1.0" encoding="UTF-8" standalone="yes"?>
<Relationships xmlns="http://schemas.openxmlformats.org/package/2006/relationships"><Relationship Id="rId3" Type="http://schemas.openxmlformats.org/officeDocument/2006/relationships/hyperlink" Target="../Movies/EIS/Glacier%20time%20Lapses/AK-03%202009-05-18%20keynoteA.mov" TargetMode="External"/><Relationship Id="rId2" Type="http://schemas.openxmlformats.org/officeDocument/2006/relationships/image" Target="../media/image22.jpeg"/><Relationship Id="rId1" Type="http://schemas.openxmlformats.org/officeDocument/2006/relationships/slideLayout" Target="../slideLayouts/slideLayout19.xml"/><Relationship Id="rId4" Type="http://schemas.openxmlformats.org/officeDocument/2006/relationships/image" Target="../media/image23.tiff"/></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6.tiff"/><Relationship Id="rId4" Type="http://schemas.openxmlformats.org/officeDocument/2006/relationships/image" Target="../media/image25.tiff"/></Relationships>
</file>

<file path=ppt/slides/_rels/slide13.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45.jpeg"/><Relationship Id="rId3" Type="http://schemas.microsoft.com/office/2007/relationships/hdphoto" Target="../media/hdphoto1.wdp"/><Relationship Id="rId7" Type="http://schemas.openxmlformats.org/officeDocument/2006/relationships/image" Target="../media/image44.gif"/><Relationship Id="rId2" Type="http://schemas.openxmlformats.org/officeDocument/2006/relationships/image" Target="../media/image41.jpeg"/><Relationship Id="rId1" Type="http://schemas.openxmlformats.org/officeDocument/2006/relationships/slideLayout" Target="../slideLayouts/slideLayout5.xml"/><Relationship Id="rId6" Type="http://schemas.openxmlformats.org/officeDocument/2006/relationships/image" Target="../media/image43.jpeg"/><Relationship Id="rId5" Type="http://schemas.microsoft.com/office/2007/relationships/hdphoto" Target="../media/hdphoto2.wdp"/><Relationship Id="rId4" Type="http://schemas.openxmlformats.org/officeDocument/2006/relationships/image" Target="../media/image42.jpeg"/><Relationship Id="rId9" Type="http://schemas.openxmlformats.org/officeDocument/2006/relationships/image" Target="../media/image46.gif"/></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33.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70.tiff"/><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74.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gif"/><Relationship Id="rId1" Type="http://schemas.openxmlformats.org/officeDocument/2006/relationships/slideLayout" Target="../slideLayouts/slideLayout16.xml"/><Relationship Id="rId4" Type="http://schemas.openxmlformats.org/officeDocument/2006/relationships/image" Target="../media/image81.gif"/></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image" Target="../media/image84.jpeg"/><Relationship Id="rId1" Type="http://schemas.openxmlformats.org/officeDocument/2006/relationships/slideLayout" Target="../slideLayouts/slideLayout15.xml"/><Relationship Id="rId6" Type="http://schemas.openxmlformats.org/officeDocument/2006/relationships/image" Target="../media/image88.jpeg"/><Relationship Id="rId11" Type="http://schemas.openxmlformats.org/officeDocument/2006/relationships/image" Target="../media/image93.jpeg"/><Relationship Id="rId5" Type="http://schemas.openxmlformats.org/officeDocument/2006/relationships/image" Target="../media/image87.jpeg"/><Relationship Id="rId10" Type="http://schemas.openxmlformats.org/officeDocument/2006/relationships/image" Target="../media/image92.png"/><Relationship Id="rId4" Type="http://schemas.openxmlformats.org/officeDocument/2006/relationships/image" Target="../media/image86.jpeg"/><Relationship Id="rId9"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9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5.xml"/><Relationship Id="rId5" Type="http://schemas.openxmlformats.org/officeDocument/2006/relationships/image" Target="../media/image99.jpeg"/><Relationship Id="rId4" Type="http://schemas.openxmlformats.org/officeDocument/2006/relationships/image" Target="../media/image98.jpeg"/></Relationships>
</file>

<file path=ppt/slides/_rels/slide47.xml.rels><?xml version="1.0" encoding="UTF-8" standalone="yes"?>
<Relationships xmlns="http://schemas.openxmlformats.org/package/2006/relationships"><Relationship Id="rId8" Type="http://schemas.openxmlformats.org/officeDocument/2006/relationships/image" Target="../media/image106.tiff"/><Relationship Id="rId3" Type="http://schemas.openxmlformats.org/officeDocument/2006/relationships/image" Target="../media/image101.png"/><Relationship Id="rId7" Type="http://schemas.openxmlformats.org/officeDocument/2006/relationships/image" Target="../media/image105.tiff"/><Relationship Id="rId2" Type="http://schemas.openxmlformats.org/officeDocument/2006/relationships/image" Target="../media/image100.tiff"/><Relationship Id="rId1" Type="http://schemas.openxmlformats.org/officeDocument/2006/relationships/slideLayout" Target="../slideLayouts/slideLayout15.xml"/><Relationship Id="rId6" Type="http://schemas.openxmlformats.org/officeDocument/2006/relationships/image" Target="../media/image104.tiff"/><Relationship Id="rId5" Type="http://schemas.openxmlformats.org/officeDocument/2006/relationships/image" Target="../media/image103.tiff"/><Relationship Id="rId4" Type="http://schemas.openxmlformats.org/officeDocument/2006/relationships/image" Target="../media/image102.tiff"/></Relationships>
</file>

<file path=ppt/slides/_rels/slide48.xml.rels><?xml version="1.0" encoding="UTF-8" standalone="yes"?>
<Relationships xmlns="http://schemas.openxmlformats.org/package/2006/relationships"><Relationship Id="rId8" Type="http://schemas.openxmlformats.org/officeDocument/2006/relationships/image" Target="../media/image113.tiff"/><Relationship Id="rId3" Type="http://schemas.openxmlformats.org/officeDocument/2006/relationships/image" Target="../media/image108.tiff"/><Relationship Id="rId7" Type="http://schemas.openxmlformats.org/officeDocument/2006/relationships/image" Target="../media/image112.tiff"/><Relationship Id="rId2" Type="http://schemas.openxmlformats.org/officeDocument/2006/relationships/image" Target="../media/image107.tiff"/><Relationship Id="rId1" Type="http://schemas.openxmlformats.org/officeDocument/2006/relationships/slideLayout" Target="../slideLayouts/slideLayout15.xml"/><Relationship Id="rId6" Type="http://schemas.openxmlformats.org/officeDocument/2006/relationships/image" Target="../media/image111.tiff"/><Relationship Id="rId11" Type="http://schemas.openxmlformats.org/officeDocument/2006/relationships/image" Target="../media/image116.jpeg"/><Relationship Id="rId5" Type="http://schemas.openxmlformats.org/officeDocument/2006/relationships/image" Target="../media/image110.tiff"/><Relationship Id="rId10" Type="http://schemas.openxmlformats.org/officeDocument/2006/relationships/image" Target="../media/image115.tiff"/><Relationship Id="rId4" Type="http://schemas.openxmlformats.org/officeDocument/2006/relationships/image" Target="../media/image109.tiff"/><Relationship Id="rId9" Type="http://schemas.openxmlformats.org/officeDocument/2006/relationships/image" Target="../media/image114.tiff"/></Relationships>
</file>

<file path=ppt/slides/_rels/slide4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hyperlink" Target="http://www.cgd.ucar.edu/staff/trenbert/" TargetMode="External"/><Relationship Id="rId2" Type="http://schemas.openxmlformats.org/officeDocument/2006/relationships/hyperlink" Target="mailto:trenbert@ucar.edu"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 y="-15240"/>
            <a:ext cx="9433560" cy="2034398"/>
          </a:xfrm>
        </p:spPr>
        <p:txBody>
          <a:bodyPr/>
          <a:lstStyle/>
          <a:p>
            <a:pPr>
              <a:spcAft>
                <a:spcPts val="1200"/>
              </a:spcAft>
            </a:pPr>
            <a:r>
              <a:rPr lang="en-US" sz="3500" dirty="0">
                <a:solidFill>
                  <a:srgbClr val="FFFF00"/>
                </a:solidFill>
                <a:effectLst>
                  <a:outerShdw blurRad="50800" dist="63500" dir="2700000" algn="tl" rotWithShape="0">
                    <a:srgbClr val="000000"/>
                  </a:outerShdw>
                </a:effectLst>
                <a:latin typeface="Avenir Heavy Oblique"/>
                <a:cs typeface="Avenir Heavy Oblique"/>
              </a:rPr>
              <a:t>Changes in Extremes with </a:t>
            </a:r>
            <a:r>
              <a:rPr lang="en-US" sz="3500">
                <a:solidFill>
                  <a:srgbClr val="FFFF00"/>
                </a:solidFill>
                <a:effectLst>
                  <a:outerShdw blurRad="50800" dist="63500" dir="2700000" algn="tl" rotWithShape="0">
                    <a:srgbClr val="000000"/>
                  </a:outerShdw>
                </a:effectLst>
                <a:latin typeface="Avenir Heavy Oblique"/>
                <a:cs typeface="Avenir Heavy Oblique"/>
              </a:rPr>
              <a:t>Climate Change</a:t>
            </a:r>
            <a:br>
              <a:rPr lang="en-US" sz="3500">
                <a:solidFill>
                  <a:srgbClr val="FFFF00"/>
                </a:solidFill>
                <a:effectLst>
                  <a:outerShdw blurRad="50800" dist="63500" dir="2700000" algn="tl" rotWithShape="0">
                    <a:srgbClr val="000000"/>
                  </a:outerShdw>
                </a:effectLst>
                <a:latin typeface="Avenir Heavy Oblique"/>
                <a:cs typeface="Avenir Heavy Oblique"/>
              </a:rPr>
            </a:br>
            <a:endParaRPr lang="en-US" sz="3500" dirty="0">
              <a:solidFill>
                <a:schemeClr val="bg1"/>
              </a:solidFill>
              <a:effectLst>
                <a:outerShdw blurRad="50800" dist="63500" dir="2700000" algn="tl" rotWithShape="0">
                  <a:srgbClr val="000000"/>
                </a:outerShdw>
              </a:effectLst>
              <a:latin typeface="Avenir Heavy Oblique"/>
              <a:cs typeface="Avenir Heavy Oblique"/>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80003" y="2895600"/>
            <a:ext cx="4863997" cy="4056479"/>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895600"/>
            <a:ext cx="4311359" cy="3962400"/>
          </a:xfrm>
          <a:prstGeom prst="rect">
            <a:avLst/>
          </a:prstGeom>
        </p:spPr>
      </p:pic>
      <p:sp>
        <p:nvSpPr>
          <p:cNvPr id="5" name="TextBox 4">
            <a:extLst>
              <a:ext uri="{FF2B5EF4-FFF2-40B4-BE49-F238E27FC236}">
                <a16:creationId xmlns:a16="http://schemas.microsoft.com/office/drawing/2014/main" id="{8897B3DD-5C13-F74D-A43F-78D0B5C2A713}"/>
              </a:ext>
            </a:extLst>
          </p:cNvPr>
          <p:cNvSpPr txBox="1"/>
          <p:nvPr/>
        </p:nvSpPr>
        <p:spPr>
          <a:xfrm>
            <a:off x="3033942" y="1970524"/>
            <a:ext cx="3192862" cy="892552"/>
          </a:xfrm>
          <a:prstGeom prst="rect">
            <a:avLst/>
          </a:prstGeom>
          <a:noFill/>
        </p:spPr>
        <p:txBody>
          <a:bodyPr wrap="none" rtlCol="0">
            <a:spAutoFit/>
          </a:bodyPr>
          <a:lstStyle/>
          <a:p>
            <a:pPr algn="ctr"/>
            <a:r>
              <a:rPr lang="en-US" sz="2800" dirty="0">
                <a:solidFill>
                  <a:schemeClr val="bg1"/>
                </a:solidFill>
                <a:effectLst>
                  <a:outerShdw blurRad="50800" dist="63500" dir="2700000" algn="tl" rotWithShape="0">
                    <a:srgbClr val="000000"/>
                  </a:outerShdw>
                </a:effectLst>
                <a:latin typeface="Avenir Heavy Oblique"/>
                <a:cs typeface="Avenir Heavy Oblique"/>
              </a:rPr>
              <a:t>Kevin E Trenberth</a:t>
            </a:r>
            <a:br>
              <a:rPr lang="en-US" dirty="0">
                <a:solidFill>
                  <a:schemeClr val="bg1"/>
                </a:solidFill>
                <a:effectLst>
                  <a:outerShdw blurRad="50800" dist="63500" dir="2700000" algn="tl" rotWithShape="0">
                    <a:srgbClr val="000000"/>
                  </a:outerShdw>
                </a:effectLst>
                <a:latin typeface="Avenir Heavy Oblique"/>
                <a:cs typeface="Avenir Heavy Oblique"/>
              </a:rPr>
            </a:br>
            <a:r>
              <a:rPr lang="en-US" dirty="0">
                <a:solidFill>
                  <a:schemeClr val="bg1"/>
                </a:solidFill>
                <a:effectLst>
                  <a:outerShdw blurRad="50800" dist="63500" dir="2700000" algn="tl" rotWithShape="0">
                    <a:srgbClr val="000000"/>
                  </a:outerShdw>
                </a:effectLst>
                <a:latin typeface="Avenir Heavy Oblique"/>
                <a:cs typeface="Avenir Heavy Oblique"/>
              </a:rPr>
              <a:t>NCAR</a:t>
            </a:r>
            <a:endParaRPr lang="en-US" dirty="0"/>
          </a:p>
        </p:txBody>
      </p:sp>
    </p:spTree>
    <p:extLst>
      <p:ext uri="{BB962C8B-B14F-4D97-AF65-F5344CB8AC3E}">
        <p14:creationId xmlns:p14="http://schemas.microsoft.com/office/powerpoint/2010/main" val="2619967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818" name="Picture 2" descr="crackedearth"/>
          <p:cNvPicPr>
            <a:picLocks noChangeAspect="1" noChangeArrowheads="1"/>
          </p:cNvPicPr>
          <p:nvPr/>
        </p:nvPicPr>
        <p:blipFill>
          <a:blip r:embed="rId2" cstate="print">
            <a:lum bright="6000"/>
          </a:blip>
          <a:srcRect/>
          <a:stretch>
            <a:fillRect/>
          </a:stretch>
        </p:blipFill>
        <p:spPr bwMode="auto">
          <a:xfrm>
            <a:off x="5943600" y="3962400"/>
            <a:ext cx="2476500" cy="2617788"/>
          </a:xfrm>
          <a:prstGeom prst="rect">
            <a:avLst/>
          </a:prstGeom>
          <a:noFill/>
        </p:spPr>
      </p:pic>
      <p:pic>
        <p:nvPicPr>
          <p:cNvPr id="930819" name="Picture 3" descr="swea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97675" y="1311275"/>
            <a:ext cx="1143000" cy="892175"/>
          </a:xfrm>
          <a:prstGeom prst="rect">
            <a:avLst/>
          </a:prstGeom>
          <a:solidFill>
            <a:srgbClr val="FFDDBB"/>
          </a:solidFill>
          <a:ln w="9525">
            <a:noFill/>
            <a:miter lim="800000"/>
            <a:headEnd/>
            <a:tailEnd/>
          </a:ln>
        </p:spPr>
      </p:pic>
      <p:sp>
        <p:nvSpPr>
          <p:cNvPr id="930820" name="Text Box 4"/>
          <p:cNvSpPr txBox="1">
            <a:spLocks noChangeArrowheads="1"/>
          </p:cNvSpPr>
          <p:nvPr/>
        </p:nvSpPr>
        <p:spPr bwMode="auto">
          <a:xfrm>
            <a:off x="1143000" y="1447800"/>
            <a:ext cx="7289175" cy="2092881"/>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eaLnBrk="0" hangingPunct="0"/>
            <a:r>
              <a:rPr lang="en-US" sz="2600" b="1">
                <a:solidFill>
                  <a:srgbClr val="CC0000"/>
                </a:solidFill>
                <a:latin typeface="Myriad Pro" charset="0"/>
                <a:ea typeface="Myriad Pro" charset="0"/>
                <a:cs typeface="Myriad Pro" charset="0"/>
              </a:rPr>
              <a:t>Human body: sweats </a:t>
            </a:r>
          </a:p>
          <a:p>
            <a:pPr eaLnBrk="0" hangingPunct="0"/>
            <a:endParaRPr lang="en-US" sz="2600" b="1" dirty="0">
              <a:solidFill>
                <a:srgbClr val="CC0000"/>
              </a:solidFill>
              <a:latin typeface="Myriad Pro" charset="0"/>
              <a:ea typeface="Myriad Pro" charset="0"/>
              <a:cs typeface="Myriad Pro" charset="0"/>
            </a:endParaRPr>
          </a:p>
          <a:p>
            <a:pPr eaLnBrk="0" hangingPunct="0"/>
            <a:r>
              <a:rPr lang="en-US" sz="2600" b="1" dirty="0">
                <a:solidFill>
                  <a:srgbClr val="CC0000"/>
                </a:solidFill>
                <a:latin typeface="Myriad Pro" charset="0"/>
                <a:ea typeface="Myriad Pro" charset="0"/>
                <a:cs typeface="Myriad Pro" charset="0"/>
              </a:rPr>
              <a:t>Homes: Evaporative coolers (swamp coolers)</a:t>
            </a:r>
          </a:p>
          <a:p>
            <a:pPr eaLnBrk="0" hangingPunct="0"/>
            <a:endParaRPr lang="en-US" sz="2600" b="1" dirty="0">
              <a:solidFill>
                <a:srgbClr val="CC0000"/>
              </a:solidFill>
              <a:latin typeface="Myriad Pro" charset="0"/>
              <a:ea typeface="Myriad Pro" charset="0"/>
              <a:cs typeface="Myriad Pro" charset="0"/>
            </a:endParaRPr>
          </a:p>
          <a:p>
            <a:pPr eaLnBrk="0" hangingPunct="0"/>
            <a:r>
              <a:rPr lang="en-US" sz="2600" b="1" dirty="0">
                <a:solidFill>
                  <a:srgbClr val="CC0000"/>
                </a:solidFill>
                <a:latin typeface="Myriad Pro" charset="0"/>
                <a:ea typeface="Myriad Pro" charset="0"/>
                <a:cs typeface="Myriad Pro" charset="0"/>
              </a:rPr>
              <a:t>Planet Earth: Evaporation (if moisture available)</a:t>
            </a:r>
          </a:p>
        </p:txBody>
      </p:sp>
      <p:sp>
        <p:nvSpPr>
          <p:cNvPr id="930821" name="WordArt 5"/>
          <p:cNvSpPr>
            <a:spLocks noChangeArrowheads="1" noChangeShapeType="1" noTextEdit="1"/>
          </p:cNvSpPr>
          <p:nvPr/>
        </p:nvSpPr>
        <p:spPr bwMode="auto">
          <a:xfrm>
            <a:off x="2457450" y="230188"/>
            <a:ext cx="4724400" cy="828675"/>
          </a:xfrm>
          <a:prstGeom prst="rect">
            <a:avLst/>
          </a:prstGeom>
          <a:effectLst>
            <a:outerShdw blurRad="25400" dist="63500" dir="5400000" algn="ctr" rotWithShape="0">
              <a:schemeClr val="tx1"/>
            </a:outerShdw>
          </a:effectLst>
        </p:spPr>
        <p:txBody>
          <a:bodyPr wrap="none" fromWordArt="1">
            <a:prstTxWarp prst="textPlain">
              <a:avLst>
                <a:gd name="adj" fmla="val 50000"/>
              </a:avLst>
            </a:prstTxWarp>
          </a:bodyPr>
          <a:lstStyle/>
          <a:p>
            <a:pPr algn="ctr" eaLnBrk="0" hangingPunct="0"/>
            <a:r>
              <a:rPr lang="en-US" sz="5400" i="1"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FFFFFF"/>
                  </a:outerShdw>
                </a:effectLst>
                <a:latin typeface="Impact"/>
              </a:rPr>
              <a:t>Controlling  Heat</a:t>
            </a:r>
          </a:p>
        </p:txBody>
      </p:sp>
      <p:sp>
        <p:nvSpPr>
          <p:cNvPr id="930822" name="Text Box 6"/>
          <p:cNvSpPr txBox="1">
            <a:spLocks noChangeArrowheads="1"/>
          </p:cNvSpPr>
          <p:nvPr/>
        </p:nvSpPr>
        <p:spPr bwMode="auto">
          <a:xfrm>
            <a:off x="380999" y="3807025"/>
            <a:ext cx="5651665" cy="2677656"/>
          </a:xfrm>
          <a:prstGeom prst="rect">
            <a:avLst/>
          </a:prstGeom>
          <a:noFill/>
          <a:ln w="9525">
            <a:noFill/>
            <a:miter lim="800000"/>
            <a:headEnd/>
            <a:tailEnd/>
          </a:ln>
          <a:effectLst/>
        </p:spPr>
        <p:txBody>
          <a:bodyPr wrap="square">
            <a:spAutoFit/>
          </a:bodyPr>
          <a:lstStyle/>
          <a:p>
            <a:pPr eaLnBrk="0" hangingPunct="0"/>
            <a:r>
              <a:rPr lang="en-US" b="1" dirty="0">
                <a:solidFill>
                  <a:srgbClr val="FFFFFF"/>
                </a:solidFill>
                <a:latin typeface="Myriad Pro" charset="0"/>
                <a:ea typeface="Myriad Pro" charset="0"/>
                <a:cs typeface="Myriad Pro" charset="0"/>
              </a:rPr>
              <a:t>e.g., When sun comes out after showers, </a:t>
            </a:r>
          </a:p>
          <a:p>
            <a:pPr eaLnBrk="0" hangingPunct="0"/>
            <a:endParaRPr lang="en-US" b="1" dirty="0">
              <a:solidFill>
                <a:srgbClr val="FFFFFF"/>
              </a:solidFill>
              <a:latin typeface="Myriad Pro" charset="0"/>
              <a:ea typeface="Myriad Pro" charset="0"/>
              <a:cs typeface="Myriad Pro" charset="0"/>
            </a:endParaRPr>
          </a:p>
          <a:p>
            <a:pPr eaLnBrk="0" hangingPunct="0"/>
            <a:endParaRPr lang="en-US" b="1" dirty="0">
              <a:solidFill>
                <a:srgbClr val="FFFFFF"/>
              </a:solidFill>
              <a:latin typeface="Myriad Pro" charset="0"/>
              <a:ea typeface="Myriad Pro" charset="0"/>
              <a:cs typeface="Myriad Pro" charset="0"/>
            </a:endParaRPr>
          </a:p>
          <a:p>
            <a:pPr eaLnBrk="0" hangingPunct="0"/>
            <a:endParaRPr lang="en-US" b="1" dirty="0">
              <a:solidFill>
                <a:srgbClr val="FFFFFF"/>
              </a:solidFill>
              <a:latin typeface="Myriad Pro" charset="0"/>
              <a:ea typeface="Myriad Pro" charset="0"/>
              <a:cs typeface="Myriad Pro" charset="0"/>
            </a:endParaRPr>
          </a:p>
          <a:p>
            <a:pPr eaLnBrk="0" hangingPunct="0"/>
            <a:r>
              <a:rPr lang="en-US" b="1" dirty="0">
                <a:solidFill>
                  <a:srgbClr val="FFFFFF"/>
                </a:solidFill>
                <a:latin typeface="Myriad Pro" charset="0"/>
                <a:ea typeface="Myriad Pro" charset="0"/>
                <a:cs typeface="Myriad Pro" charset="0"/>
              </a:rPr>
              <a:t>the first thing that happens is that the puddles dry up: </a:t>
            </a:r>
          </a:p>
          <a:p>
            <a:pPr eaLnBrk="0" hangingPunct="0"/>
            <a:r>
              <a:rPr lang="en-US" b="1" dirty="0">
                <a:solidFill>
                  <a:srgbClr val="FFFFFF"/>
                </a:solidFill>
                <a:latin typeface="Myriad Pro" charset="0"/>
                <a:ea typeface="Myriad Pro" charset="0"/>
                <a:cs typeface="Myriad Pro" charset="0"/>
              </a:rPr>
              <a:t>before the temperature increases.</a:t>
            </a:r>
          </a:p>
        </p:txBody>
      </p:sp>
      <p:pic>
        <p:nvPicPr>
          <p:cNvPr id="930823" name="Picture 7" descr="SO01038_"/>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24200" y="4289425"/>
            <a:ext cx="1038225" cy="1044575"/>
          </a:xfrm>
          <a:prstGeom prst="rect">
            <a:avLst/>
          </a:prstGeom>
          <a:noFill/>
        </p:spPr>
      </p:pic>
      <p:sp>
        <p:nvSpPr>
          <p:cNvPr id="930824" name="Line 8"/>
          <p:cNvSpPr>
            <a:spLocks noChangeShapeType="1"/>
          </p:cNvSpPr>
          <p:nvPr/>
        </p:nvSpPr>
        <p:spPr bwMode="auto">
          <a:xfrm>
            <a:off x="0" y="1143000"/>
            <a:ext cx="9144000" cy="0"/>
          </a:xfrm>
          <a:prstGeom prst="line">
            <a:avLst/>
          </a:prstGeom>
          <a:noFill/>
          <a:ln w="38100">
            <a:solidFill>
              <a:srgbClr val="FF0000"/>
            </a:solidFill>
            <a:round/>
            <a:headEnd/>
            <a:tailEnd/>
          </a:ln>
          <a:effectLst/>
        </p:spPr>
        <p:txBody>
          <a:bodyPr/>
          <a:lstStyle/>
          <a:p>
            <a:pPr eaLnBrk="0" hangingPunct="0"/>
            <a:endParaRPr lang="en-US">
              <a:solidFill>
                <a:srgbClr val="000000"/>
              </a:solidFill>
            </a:endParaRPr>
          </a:p>
        </p:txBody>
      </p:sp>
    </p:spTree>
    <p:extLst>
      <p:ext uri="{BB962C8B-B14F-4D97-AF65-F5344CB8AC3E}">
        <p14:creationId xmlns:p14="http://schemas.microsoft.com/office/powerpoint/2010/main" val="1376970746"/>
      </p:ext>
    </p:extLst>
  </p:cSld>
  <p:clrMapOvr>
    <a:masterClrMapping/>
  </p:clrMapOvr>
  <p:transition spd="med">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2000"/>
                                  </p:stCondLst>
                                  <p:childTnLst>
                                    <p:set>
                                      <p:cBhvr>
                                        <p:cTn id="6" dur="1" fill="hold">
                                          <p:stCondLst>
                                            <p:cond delay="0"/>
                                          </p:stCondLst>
                                        </p:cTn>
                                        <p:tgtEl>
                                          <p:spTgt spid="930818"/>
                                        </p:tgtEl>
                                        <p:attrNameLst>
                                          <p:attrName>style.visibility</p:attrName>
                                        </p:attrNameLst>
                                      </p:cBhvr>
                                      <p:to>
                                        <p:strVal val="visible"/>
                                      </p:to>
                                    </p:set>
                                    <p:anim calcmode="lin" valueType="num">
                                      <p:cBhvr>
                                        <p:cTn id="7" dur="500" fill="hold"/>
                                        <p:tgtEl>
                                          <p:spTgt spid="930818"/>
                                        </p:tgtEl>
                                        <p:attrNameLst>
                                          <p:attrName>ppt_w</p:attrName>
                                        </p:attrNameLst>
                                      </p:cBhvr>
                                      <p:tavLst>
                                        <p:tav tm="0">
                                          <p:val>
                                            <p:fltVal val="0"/>
                                          </p:val>
                                        </p:tav>
                                        <p:tav tm="100000">
                                          <p:val>
                                            <p:strVal val="#ppt_w"/>
                                          </p:val>
                                        </p:tav>
                                      </p:tavLst>
                                    </p:anim>
                                    <p:anim calcmode="lin" valueType="num">
                                      <p:cBhvr>
                                        <p:cTn id="8" dur="500" fill="hold"/>
                                        <p:tgtEl>
                                          <p:spTgt spid="93081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930822"/>
                                        </p:tgtEl>
                                        <p:attrNameLst>
                                          <p:attrName>style.visibility</p:attrName>
                                        </p:attrNameLst>
                                      </p:cBhvr>
                                      <p:to>
                                        <p:strVal val="visible"/>
                                      </p:to>
                                    </p:set>
                                  </p:childTnLst>
                                </p:cTn>
                              </p:par>
                            </p:childTnLst>
                          </p:cTn>
                        </p:par>
                        <p:par>
                          <p:cTn id="13" fill="hold">
                            <p:stCondLst>
                              <p:cond delay="500"/>
                            </p:stCondLst>
                            <p:childTnLst>
                              <p:par>
                                <p:cTn id="14" presetID="7" presetClass="entr" presetSubtype="8" fill="hold" nodeType="afterEffect">
                                  <p:stCondLst>
                                    <p:cond delay="0"/>
                                  </p:stCondLst>
                                  <p:childTnLst>
                                    <p:set>
                                      <p:cBhvr>
                                        <p:cTn id="15" dur="1" fill="hold">
                                          <p:stCondLst>
                                            <p:cond delay="0"/>
                                          </p:stCondLst>
                                        </p:cTn>
                                        <p:tgtEl>
                                          <p:spTgt spid="930823"/>
                                        </p:tgtEl>
                                        <p:attrNameLst>
                                          <p:attrName>style.visibility</p:attrName>
                                        </p:attrNameLst>
                                      </p:cBhvr>
                                      <p:to>
                                        <p:strVal val="visible"/>
                                      </p:to>
                                    </p:set>
                                    <p:anim calcmode="lin" valueType="num">
                                      <p:cBhvr additive="base">
                                        <p:cTn id="16" dur="5000" fill="hold"/>
                                        <p:tgtEl>
                                          <p:spTgt spid="930823"/>
                                        </p:tgtEl>
                                        <p:attrNameLst>
                                          <p:attrName>ppt_x</p:attrName>
                                        </p:attrNameLst>
                                      </p:cBhvr>
                                      <p:tavLst>
                                        <p:tav tm="0">
                                          <p:val>
                                            <p:strVal val="0-#ppt_w/2"/>
                                          </p:val>
                                        </p:tav>
                                        <p:tav tm="100000">
                                          <p:val>
                                            <p:strVal val="#ppt_x"/>
                                          </p:val>
                                        </p:tav>
                                      </p:tavLst>
                                    </p:anim>
                                    <p:anim calcmode="lin" valueType="num">
                                      <p:cBhvr additive="base">
                                        <p:cTn id="17" dur="5000" fill="hold"/>
                                        <p:tgtEl>
                                          <p:spTgt spid="9308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822"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Text Box 2"/>
          <p:cNvSpPr txBox="1">
            <a:spLocks noChangeArrowheads="1"/>
          </p:cNvSpPr>
          <p:nvPr/>
        </p:nvSpPr>
        <p:spPr bwMode="auto">
          <a:xfrm>
            <a:off x="1322552" y="151538"/>
            <a:ext cx="6498895" cy="58477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omic Sans MS" pitchFamily="66" charset="0"/>
                <a:ea typeface="+mn-ea"/>
                <a:cs typeface="Arial" charset="0"/>
              </a:rPr>
              <a:t>Effects accumulate in melted ice</a:t>
            </a:r>
          </a:p>
        </p:txBody>
      </p:sp>
      <p:sp>
        <p:nvSpPr>
          <p:cNvPr id="943111" name="Line 7"/>
          <p:cNvSpPr>
            <a:spLocks noChangeShapeType="1"/>
          </p:cNvSpPr>
          <p:nvPr/>
        </p:nvSpPr>
        <p:spPr bwMode="auto">
          <a:xfrm>
            <a:off x="0" y="762000"/>
            <a:ext cx="9144000" cy="0"/>
          </a:xfrm>
          <a:prstGeom prst="line">
            <a:avLst/>
          </a:prstGeom>
          <a:noFill/>
          <a:ln w="38100">
            <a:solidFill>
              <a:srgbClr val="FF000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66" charset="0"/>
              <a:ea typeface="+mn-ea"/>
              <a:cs typeface="Arial" charset="0"/>
            </a:endParaRPr>
          </a:p>
        </p:txBody>
      </p:sp>
      <p:pic>
        <p:nvPicPr>
          <p:cNvPr id="943113" name="Picture 9" descr="MuirGlacierAlask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28963" y="1143000"/>
            <a:ext cx="5786437" cy="2001838"/>
          </a:xfrm>
          <a:prstGeom prst="rect">
            <a:avLst/>
          </a:prstGeom>
          <a:noFill/>
        </p:spPr>
      </p:pic>
      <p:sp>
        <p:nvSpPr>
          <p:cNvPr id="943114" name="Text Box 10"/>
          <p:cNvSpPr txBox="1">
            <a:spLocks noChangeArrowheads="1"/>
          </p:cNvSpPr>
          <p:nvPr/>
        </p:nvSpPr>
        <p:spPr bwMode="auto">
          <a:xfrm>
            <a:off x="5715000" y="3184525"/>
            <a:ext cx="2971800" cy="396875"/>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00"/>
                </a:solidFill>
                <a:effectLst/>
                <a:uLnTx/>
                <a:uFillTx/>
                <a:latin typeface="Comic Sans MS" pitchFamily="66" charset="0"/>
                <a:ea typeface="+mn-ea"/>
                <a:cs typeface="Arial" charset="0"/>
              </a:rPr>
              <a:t>Muir Glacier,  Alaska</a:t>
            </a:r>
          </a:p>
        </p:txBody>
      </p:sp>
      <p:sp>
        <p:nvSpPr>
          <p:cNvPr id="11" name="Text Box 4"/>
          <p:cNvSpPr txBox="1">
            <a:spLocks noChangeArrowheads="1"/>
          </p:cNvSpPr>
          <p:nvPr/>
        </p:nvSpPr>
        <p:spPr bwMode="auto">
          <a:xfrm>
            <a:off x="152400" y="1216025"/>
            <a:ext cx="2667000" cy="1569660"/>
          </a:xfrm>
          <a:prstGeom prst="rect">
            <a:avLst/>
          </a:prstGeom>
          <a:noFill/>
          <a:ln w="38100">
            <a:solidFill>
              <a:srgbClr val="FF0000"/>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itchFamily="66" charset="0"/>
                <a:ea typeface="+mn-ea"/>
                <a:cs typeface="Arial" charset="0"/>
              </a:rPr>
              <a:t>Increased </a:t>
            </a:r>
            <a:r>
              <a:rPr kumimoji="0" lang="en-US" sz="2400" b="1" i="0" u="none" strike="noStrike" kern="1200" cap="none" spc="0" normalizeH="0" baseline="0" noProof="0" dirty="0">
                <a:ln>
                  <a:noFill/>
                </a:ln>
                <a:solidFill>
                  <a:srgbClr val="FFFFFF"/>
                </a:solidFill>
                <a:effectLst/>
                <a:uLnTx/>
                <a:uFillTx/>
                <a:latin typeface="Comic Sans MS" pitchFamily="66" charset="0"/>
                <a:ea typeface="+mn-ea"/>
                <a:cs typeface="Arial" charset="0"/>
                <a:hlinkClick r:id="rId3" action="ppaction://hlinkfile"/>
              </a:rPr>
              <a:t>Glacier</a:t>
            </a:r>
            <a:r>
              <a:rPr kumimoji="0" lang="en-US" sz="2400" b="1" i="0" u="none" strike="noStrike" kern="1200" cap="none" spc="0" normalizeH="0" baseline="0" noProof="0" dirty="0">
                <a:ln>
                  <a:noFill/>
                </a:ln>
                <a:solidFill>
                  <a:srgbClr val="FFFFFF"/>
                </a:solidFill>
                <a:effectLst/>
                <a:uLnTx/>
                <a:uFillTx/>
                <a:latin typeface="Comic Sans MS" pitchFamily="66" charset="0"/>
                <a:ea typeface="+mn-ea"/>
                <a:cs typeface="Arial" charset="0"/>
              </a:rPr>
              <a:t> retreat since the early 1990s</a:t>
            </a:r>
          </a:p>
        </p:txBody>
      </p:sp>
      <p:pic>
        <p:nvPicPr>
          <p:cNvPr id="12" name="Picture 11">
            <a:extLst>
              <a:ext uri="{FF2B5EF4-FFF2-40B4-BE49-F238E27FC236}">
                <a16:creationId xmlns:a16="http://schemas.microsoft.com/office/drawing/2014/main" id="{E03B6AA5-F1C3-344F-9E25-53634B6418C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29000" y="3810000"/>
            <a:ext cx="4644948" cy="2590800"/>
          </a:xfrm>
          <a:prstGeom prst="rect">
            <a:avLst/>
          </a:prstGeom>
        </p:spPr>
      </p:pic>
      <p:sp>
        <p:nvSpPr>
          <p:cNvPr id="13" name="Text Box 4">
            <a:extLst>
              <a:ext uri="{FF2B5EF4-FFF2-40B4-BE49-F238E27FC236}">
                <a16:creationId xmlns:a16="http://schemas.microsoft.com/office/drawing/2014/main" id="{F572C894-3AAC-9E4B-BACC-9D03A1735FC4}"/>
              </a:ext>
            </a:extLst>
          </p:cNvPr>
          <p:cNvSpPr txBox="1">
            <a:spLocks noChangeArrowheads="1"/>
          </p:cNvSpPr>
          <p:nvPr/>
        </p:nvSpPr>
        <p:spPr bwMode="auto">
          <a:xfrm>
            <a:off x="190500" y="3962400"/>
            <a:ext cx="2667000" cy="1200329"/>
          </a:xfrm>
          <a:prstGeom prst="rect">
            <a:avLst/>
          </a:prstGeom>
          <a:noFill/>
          <a:ln w="38100">
            <a:solidFill>
              <a:srgbClr val="FF0000"/>
            </a:solid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omic Sans MS" pitchFamily="66" charset="0"/>
                <a:ea typeface="+mn-ea"/>
                <a:cs typeface="Arial" charset="0"/>
              </a:rPr>
              <a:t>Arctic sea ice loss: over 40% in summer</a:t>
            </a:r>
          </a:p>
        </p:txBody>
      </p:sp>
      <p:cxnSp>
        <p:nvCxnSpPr>
          <p:cNvPr id="3" name="Straight Arrow Connector 2">
            <a:extLst>
              <a:ext uri="{FF2B5EF4-FFF2-40B4-BE49-F238E27FC236}">
                <a16:creationId xmlns:a16="http://schemas.microsoft.com/office/drawing/2014/main" id="{3C12A54E-68D3-9247-B7E9-6B1C78311272}"/>
              </a:ext>
            </a:extLst>
          </p:cNvPr>
          <p:cNvCxnSpPr/>
          <p:nvPr/>
        </p:nvCxnSpPr>
        <p:spPr bwMode="auto">
          <a:xfrm>
            <a:off x="4038600" y="4495800"/>
            <a:ext cx="3886200" cy="12192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577449554"/>
      </p:ext>
    </p:extLst>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21" name="WordArt 5"/>
          <p:cNvSpPr>
            <a:spLocks noChangeArrowheads="1" noChangeShapeType="1" noTextEdit="1"/>
          </p:cNvSpPr>
          <p:nvPr/>
        </p:nvSpPr>
        <p:spPr bwMode="auto">
          <a:xfrm>
            <a:off x="1544052" y="228600"/>
            <a:ext cx="5567948" cy="707189"/>
          </a:xfrm>
          <a:prstGeom prst="rect">
            <a:avLst/>
          </a:prstGeom>
        </p:spPr>
        <p:txBody>
          <a:bodyPr wrap="none" fromWordArt="1">
            <a:prstTxWarp prst="textPlain">
              <a:avLst>
                <a:gd name="adj" fmla="val 50000"/>
              </a:avLst>
            </a:prstTxWarp>
          </a:bodyPr>
          <a:lstStyle/>
          <a:p>
            <a:pPr algn="ctr"/>
            <a:r>
              <a:rPr lang="en-US" sz="5400" i="1" kern="10" dirty="0">
                <a:ln w="9525">
                  <a:noFill/>
                  <a:round/>
                  <a:headEnd/>
                  <a:tailEnd/>
                </a:ln>
                <a:gradFill rotWithShape="0">
                  <a:gsLst>
                    <a:gs pos="0">
                      <a:srgbClr val="FFFF00"/>
                    </a:gs>
                    <a:gs pos="100000">
                      <a:srgbClr val="FF9933"/>
                    </a:gs>
                  </a:gsLst>
                  <a:path path="rect">
                    <a:fillToRect l="50000" t="50000" r="50000" b="50000"/>
                  </a:path>
                </a:gradFill>
                <a:effectLst>
                  <a:outerShdw dist="50800" dir="2700000" algn="ctr" rotWithShape="0">
                    <a:schemeClr val="tx1"/>
                  </a:outerShdw>
                </a:effectLst>
                <a:latin typeface="Impact"/>
              </a:rPr>
              <a:t>Ocean Heat Content </a:t>
            </a:r>
          </a:p>
        </p:txBody>
      </p:sp>
      <p:sp>
        <p:nvSpPr>
          <p:cNvPr id="930824" name="Line 8"/>
          <p:cNvSpPr>
            <a:spLocks noChangeShapeType="1"/>
          </p:cNvSpPr>
          <p:nvPr/>
        </p:nvSpPr>
        <p:spPr bwMode="auto">
          <a:xfrm>
            <a:off x="0" y="1143000"/>
            <a:ext cx="9144000" cy="0"/>
          </a:xfrm>
          <a:prstGeom prst="line">
            <a:avLst/>
          </a:prstGeom>
          <a:noFill/>
          <a:ln w="38100">
            <a:solidFill>
              <a:srgbClr val="FF0000"/>
            </a:solidFill>
            <a:round/>
            <a:headEnd/>
            <a:tailEnd/>
          </a:ln>
          <a:effectLst/>
        </p:spPr>
        <p:txBody>
          <a:bodyPr/>
          <a:lstStyle/>
          <a:p>
            <a:endParaRPr lang="en-US"/>
          </a:p>
        </p:txBody>
      </p:sp>
      <p:sp>
        <p:nvSpPr>
          <p:cNvPr id="2" name="TextBox 1"/>
          <p:cNvSpPr txBox="1"/>
          <p:nvPr/>
        </p:nvSpPr>
        <p:spPr>
          <a:xfrm>
            <a:off x="7583424" y="208397"/>
            <a:ext cx="1560576" cy="830997"/>
          </a:xfrm>
          <a:prstGeom prst="rect">
            <a:avLst/>
          </a:prstGeom>
          <a:noFill/>
        </p:spPr>
        <p:txBody>
          <a:bodyPr wrap="square" rtlCol="0">
            <a:spAutoFit/>
          </a:bodyPr>
          <a:lstStyle/>
          <a:p>
            <a:r>
              <a:rPr lang="en-US" sz="1600" dirty="0">
                <a:solidFill>
                  <a:schemeClr val="bg1"/>
                </a:solidFill>
                <a:latin typeface="Arial" charset="0"/>
                <a:ea typeface="Arial" charset="0"/>
              </a:rPr>
              <a:t>Updated from</a:t>
            </a:r>
          </a:p>
          <a:p>
            <a:r>
              <a:rPr lang="en-US" sz="1600" dirty="0">
                <a:solidFill>
                  <a:schemeClr val="bg1"/>
                </a:solidFill>
                <a:latin typeface="Arial" charset="0"/>
                <a:ea typeface="Arial" charset="0"/>
              </a:rPr>
              <a:t>Cheng et al 2017</a:t>
            </a:r>
          </a:p>
        </p:txBody>
      </p:sp>
      <p:pic>
        <p:nvPicPr>
          <p:cNvPr id="5" name="Picture 4">
            <a:extLst>
              <a:ext uri="{FF2B5EF4-FFF2-40B4-BE49-F238E27FC236}">
                <a16:creationId xmlns:a16="http://schemas.microsoft.com/office/drawing/2014/main" id="{78433B69-E5DC-AA4E-B729-58833A1AB3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00" y="1831340"/>
            <a:ext cx="9180100" cy="4249420"/>
          </a:xfrm>
          <a:prstGeom prst="rect">
            <a:avLst/>
          </a:prstGeom>
        </p:spPr>
      </p:pic>
      <p:sp>
        <p:nvSpPr>
          <p:cNvPr id="6" name="TextBox 5">
            <a:extLst>
              <a:ext uri="{FF2B5EF4-FFF2-40B4-BE49-F238E27FC236}">
                <a16:creationId xmlns:a16="http://schemas.microsoft.com/office/drawing/2014/main" id="{DDCE5DDB-8595-2A43-911A-2AEAEA4C16E9}"/>
              </a:ext>
            </a:extLst>
          </p:cNvPr>
          <p:cNvSpPr txBox="1"/>
          <p:nvPr/>
        </p:nvSpPr>
        <p:spPr>
          <a:xfrm>
            <a:off x="6685047" y="6488668"/>
            <a:ext cx="1678665" cy="369332"/>
          </a:xfrm>
          <a:prstGeom prst="rect">
            <a:avLst/>
          </a:prstGeom>
          <a:noFill/>
        </p:spPr>
        <p:txBody>
          <a:bodyPr wrap="none" rtlCol="0">
            <a:spAutoFit/>
          </a:bodyPr>
          <a:lstStyle/>
          <a:p>
            <a:r>
              <a:rPr lang="en-US" sz="1800" dirty="0">
                <a:solidFill>
                  <a:schemeClr val="bg1"/>
                </a:solidFill>
              </a:rPr>
              <a:t>Through 2017</a:t>
            </a:r>
          </a:p>
        </p:txBody>
      </p:sp>
      <p:grpSp>
        <p:nvGrpSpPr>
          <p:cNvPr id="4" name="Group 3">
            <a:extLst>
              <a:ext uri="{FF2B5EF4-FFF2-40B4-BE49-F238E27FC236}">
                <a16:creationId xmlns:a16="http://schemas.microsoft.com/office/drawing/2014/main" id="{7D8ED9A7-1D1B-3444-8B5A-C1B7BC111EF8}"/>
              </a:ext>
            </a:extLst>
          </p:cNvPr>
          <p:cNvGrpSpPr/>
          <p:nvPr/>
        </p:nvGrpSpPr>
        <p:grpSpPr>
          <a:xfrm>
            <a:off x="884316" y="6224556"/>
            <a:ext cx="4385515" cy="505324"/>
            <a:chOff x="900359" y="5261809"/>
            <a:chExt cx="4385515" cy="505324"/>
          </a:xfrm>
        </p:grpSpPr>
        <p:pic>
          <p:nvPicPr>
            <p:cNvPr id="3" name="Picture 2">
              <a:extLst>
                <a:ext uri="{FF2B5EF4-FFF2-40B4-BE49-F238E27FC236}">
                  <a16:creationId xmlns:a16="http://schemas.microsoft.com/office/drawing/2014/main" id="{76871318-29BE-C340-9537-F9AECEB60E9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61346" y="5261809"/>
              <a:ext cx="417095" cy="497305"/>
            </a:xfrm>
            <a:prstGeom prst="rect">
              <a:avLst/>
            </a:prstGeom>
          </p:spPr>
        </p:pic>
        <p:pic>
          <p:nvPicPr>
            <p:cNvPr id="8" name="Picture 7">
              <a:extLst>
                <a:ext uri="{FF2B5EF4-FFF2-40B4-BE49-F238E27FC236}">
                  <a16:creationId xmlns:a16="http://schemas.microsoft.com/office/drawing/2014/main" id="{8CF59717-6BAA-E741-A41D-F0B31CEE11B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68779" y="5269828"/>
              <a:ext cx="417095" cy="497305"/>
            </a:xfrm>
            <a:prstGeom prst="rect">
              <a:avLst/>
            </a:prstGeom>
          </p:spPr>
        </p:pic>
        <p:pic>
          <p:nvPicPr>
            <p:cNvPr id="9" name="Picture 8">
              <a:extLst>
                <a:ext uri="{FF2B5EF4-FFF2-40B4-BE49-F238E27FC236}">
                  <a16:creationId xmlns:a16="http://schemas.microsoft.com/office/drawing/2014/main" id="{9C42C5E9-19AC-6B4F-91D4-BA263B2B5CA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00359" y="5261809"/>
              <a:ext cx="417095" cy="489286"/>
            </a:xfrm>
            <a:prstGeom prst="rect">
              <a:avLst/>
            </a:prstGeom>
          </p:spPr>
        </p:pic>
      </p:grpSp>
    </p:spTree>
    <p:extLst>
      <p:ext uri="{BB962C8B-B14F-4D97-AF65-F5344CB8AC3E}">
        <p14:creationId xmlns:p14="http://schemas.microsoft.com/office/powerpoint/2010/main" val="1015328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311" y="437182"/>
            <a:ext cx="7970313" cy="1143000"/>
          </a:xfrm>
          <a:effectLst>
            <a:outerShdw blurRad="50800" dist="38100" dir="2700000">
              <a:srgbClr val="000000">
                <a:alpha val="43000"/>
              </a:srgbClr>
            </a:outerShdw>
          </a:effectLst>
        </p:spPr>
        <p:txBody>
          <a:bodyPr/>
          <a:lstStyle/>
          <a:p>
            <a:r>
              <a:rPr lang="en-US" sz="3200" dirty="0">
                <a:solidFill>
                  <a:srgbClr val="FFFF00"/>
                </a:solidFill>
                <a:latin typeface="Comic Sans MS"/>
                <a:cs typeface="Comic Sans MS"/>
              </a:rPr>
              <a:t>A consequence of glacier melt and ocean heating: </a:t>
            </a:r>
            <a:r>
              <a:rPr lang="en-US" dirty="0">
                <a:solidFill>
                  <a:srgbClr val="FFFF00"/>
                </a:solidFill>
                <a:effectLst>
                  <a:outerShdw blurRad="50800" dist="50800" dir="5400000" algn="ctr" rotWithShape="0">
                    <a:schemeClr val="tx1"/>
                  </a:outerShdw>
                </a:effectLst>
                <a:latin typeface="Comic Sans MS"/>
                <a:cs typeface="Comic Sans MS"/>
              </a:rPr>
              <a:t>Sea Level Rise</a:t>
            </a:r>
          </a:p>
        </p:txBody>
      </p:sp>
      <p:grpSp>
        <p:nvGrpSpPr>
          <p:cNvPr id="10" name="Group 9"/>
          <p:cNvGrpSpPr/>
          <p:nvPr/>
        </p:nvGrpSpPr>
        <p:grpSpPr>
          <a:xfrm>
            <a:off x="8453344" y="2683374"/>
            <a:ext cx="512462" cy="3336426"/>
            <a:chOff x="8543971" y="2993571"/>
            <a:chExt cx="461665" cy="3120572"/>
          </a:xfrm>
        </p:grpSpPr>
        <p:sp>
          <p:nvSpPr>
            <p:cNvPr id="5" name="TextBox 4"/>
            <p:cNvSpPr txBox="1"/>
            <p:nvPr/>
          </p:nvSpPr>
          <p:spPr>
            <a:xfrm rot="16200000">
              <a:off x="8091714" y="4608286"/>
              <a:ext cx="1366179"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omic Sans MS" pitchFamily="66" charset="0"/>
                  <a:ea typeface="+mn-ea"/>
                  <a:cs typeface="Arial" charset="0"/>
                </a:rPr>
                <a:t>3 inches</a:t>
              </a:r>
            </a:p>
          </p:txBody>
        </p:sp>
        <p:cxnSp>
          <p:nvCxnSpPr>
            <p:cNvPr id="7" name="Straight Arrow Connector 6"/>
            <p:cNvCxnSpPr/>
            <p:nvPr/>
          </p:nvCxnSpPr>
          <p:spPr bwMode="auto">
            <a:xfrm>
              <a:off x="8926286" y="2993571"/>
              <a:ext cx="0" cy="3120572"/>
            </a:xfrm>
            <a:prstGeom prst="straightConnector1">
              <a:avLst/>
            </a:prstGeom>
            <a:solidFill>
              <a:schemeClr val="accent1"/>
            </a:solidFill>
            <a:ln w="76200" cap="flat" cmpd="tri" algn="ctr">
              <a:solidFill>
                <a:schemeClr val="bg1">
                  <a:lumMod val="85000"/>
                </a:schemeClr>
              </a:solidFill>
              <a:prstDash val="solid"/>
              <a:round/>
              <a:headEnd type="arrow"/>
              <a:tailEnd type="arrow"/>
            </a:ln>
            <a:effectLst/>
          </p:spPr>
        </p:cxnSp>
      </p:grpSp>
      <p:pic>
        <p:nvPicPr>
          <p:cNvPr id="3" name="Picture 2">
            <a:extLst>
              <a:ext uri="{FF2B5EF4-FFF2-40B4-BE49-F238E27FC236}">
                <a16:creationId xmlns:a16="http://schemas.microsoft.com/office/drawing/2014/main" id="{A13DCDAF-4020-834B-884E-56BDCDBC291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0269" y="1981201"/>
            <a:ext cx="7943871" cy="4798832"/>
          </a:xfrm>
          <a:prstGeom prst="rect">
            <a:avLst/>
          </a:prstGeom>
        </p:spPr>
      </p:pic>
    </p:spTree>
    <p:extLst>
      <p:ext uri="{BB962C8B-B14F-4D97-AF65-F5344CB8AC3E}">
        <p14:creationId xmlns:p14="http://schemas.microsoft.com/office/powerpoint/2010/main" val="14304925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1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p:tgtEl>
                                          <p:spTgt spid="10"/>
                                        </p:tgtEl>
                                        <p:attrNameLst>
                                          <p:attrName>ppt_y</p:attrName>
                                        </p:attrNameLst>
                                      </p:cBhvr>
                                      <p:tavLst>
                                        <p:tav tm="0">
                                          <p:val>
                                            <p:strVal val="#ppt_y+#ppt_h*1.125000"/>
                                          </p:val>
                                        </p:tav>
                                        <p:tav tm="100000">
                                          <p:val>
                                            <p:strVal val="#ppt_y"/>
                                          </p:val>
                                        </p:tav>
                                      </p:tavLst>
                                    </p:anim>
                                    <p:animEffect transition="in" filter="wipe(up)">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B5E28E-A1B6-564A-A237-D71629F9D8C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99762"/>
            <a:ext cx="9144000" cy="5588000"/>
          </a:xfrm>
          <a:prstGeom prst="rect">
            <a:avLst/>
          </a:prstGeom>
        </p:spPr>
      </p:pic>
      <p:sp>
        <p:nvSpPr>
          <p:cNvPr id="4" name="Rectangle 3"/>
          <p:cNvSpPr txBox="1">
            <a:spLocks noChangeArrowheads="1"/>
          </p:cNvSpPr>
          <p:nvPr/>
        </p:nvSpPr>
        <p:spPr>
          <a:xfrm>
            <a:off x="553453" y="469232"/>
            <a:ext cx="8229600" cy="942473"/>
          </a:xfrm>
          <a:prstGeom prst="rect">
            <a:avLst/>
          </a:prstGeom>
          <a:effectLst>
            <a:outerShdw blurRad="50800" dist="38100" dir="2700000">
              <a:srgbClr val="000000">
                <a:alpha val="43000"/>
              </a:srgbClr>
            </a:outerShdw>
          </a:effectLst>
        </p:spPr>
        <p:txBody>
          <a:bodyPr>
            <a:noAutofit/>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a:lstStyle>
          <a:p>
            <a:pPr marL="0" indent="0" algn="ctr" eaLnBrk="1" hangingPunct="1">
              <a:lnSpc>
                <a:spcPct val="90000"/>
              </a:lnSpc>
              <a:buNone/>
            </a:pPr>
            <a:r>
              <a:rPr lang="en-US" sz="4000" b="1" dirty="0">
                <a:solidFill>
                  <a:srgbClr val="FFFF00"/>
                </a:solidFill>
                <a:effectLst>
                  <a:outerShdw blurRad="50800" dist="50800" dir="5400000" algn="ctr" rotWithShape="0">
                    <a:schemeClr val="tx1"/>
                  </a:outerShdw>
                </a:effectLst>
                <a:latin typeface="Comic Sans MS" pitchFamily="66" charset="0"/>
              </a:rPr>
              <a:t>What about land?</a:t>
            </a:r>
          </a:p>
          <a:p>
            <a:pPr marL="0" indent="0" eaLnBrk="1" hangingPunct="1">
              <a:lnSpc>
                <a:spcPct val="90000"/>
              </a:lnSpc>
              <a:buNone/>
            </a:pPr>
            <a:endParaRPr lang="en-US" sz="3600" b="1" dirty="0">
              <a:solidFill>
                <a:srgbClr val="FFFF00"/>
              </a:solidFill>
              <a:effectLst>
                <a:outerShdw blurRad="50800" dist="50800" dir="5400000" algn="ctr" rotWithShape="0">
                  <a:schemeClr val="tx1"/>
                </a:outerShdw>
              </a:effectLst>
              <a:latin typeface="Comic Sans MS" pitchFamily="66" charset="0"/>
            </a:endParaRPr>
          </a:p>
        </p:txBody>
      </p:sp>
      <p:sp>
        <p:nvSpPr>
          <p:cNvPr id="2" name="TextBox 1">
            <a:extLst>
              <a:ext uri="{FF2B5EF4-FFF2-40B4-BE49-F238E27FC236}">
                <a16:creationId xmlns:a16="http://schemas.microsoft.com/office/drawing/2014/main" id="{614383B9-9B81-9B47-AC08-15CC6B3B8F08}"/>
              </a:ext>
            </a:extLst>
          </p:cNvPr>
          <p:cNvSpPr txBox="1"/>
          <p:nvPr/>
        </p:nvSpPr>
        <p:spPr>
          <a:xfrm>
            <a:off x="818147" y="1138989"/>
            <a:ext cx="6627135" cy="1754326"/>
          </a:xfrm>
          <a:prstGeom prst="rect">
            <a:avLst/>
          </a:prstGeom>
          <a:noFill/>
        </p:spPr>
        <p:txBody>
          <a:bodyPr wrap="none" rtlCol="0">
            <a:spAutoFit/>
          </a:bodyPr>
          <a:lstStyle/>
          <a:p>
            <a:r>
              <a:rPr lang="en-US" b="1" dirty="0">
                <a:solidFill>
                  <a:schemeClr val="bg1"/>
                </a:solidFill>
              </a:rPr>
              <a:t>If land is wet: heat goes into evaporation.</a:t>
            </a:r>
          </a:p>
          <a:p>
            <a:r>
              <a:rPr lang="en-US" b="1" dirty="0">
                <a:solidFill>
                  <a:schemeClr val="bg1"/>
                </a:solidFill>
              </a:rPr>
              <a:t>But in a drought, the heat accumulates.</a:t>
            </a:r>
          </a:p>
          <a:p>
            <a:pPr marL="342900" indent="-342900">
              <a:buFont typeface="Arial" panose="020B0604020202020204" pitchFamily="34" charset="0"/>
              <a:buChar char="•"/>
            </a:pPr>
            <a:r>
              <a:rPr lang="en-US" sz="3000" b="1" dirty="0">
                <a:solidFill>
                  <a:srgbClr val="FFFF00"/>
                </a:solidFill>
              </a:rPr>
              <a:t>Drying</a:t>
            </a:r>
          </a:p>
          <a:p>
            <a:pPr marL="342900" indent="-342900">
              <a:buFont typeface="Arial" panose="020B0604020202020204" pitchFamily="34" charset="0"/>
              <a:buChar char="•"/>
            </a:pPr>
            <a:r>
              <a:rPr lang="en-US" sz="3000" b="1" dirty="0">
                <a:solidFill>
                  <a:srgbClr val="FF0000"/>
                </a:solidFill>
              </a:rPr>
              <a:t>Heating</a:t>
            </a:r>
          </a:p>
        </p:txBody>
      </p:sp>
      <p:sp>
        <p:nvSpPr>
          <p:cNvPr id="3" name="TextBox 2">
            <a:extLst>
              <a:ext uri="{FF2B5EF4-FFF2-40B4-BE49-F238E27FC236}">
                <a16:creationId xmlns:a16="http://schemas.microsoft.com/office/drawing/2014/main" id="{236EA682-1F1E-AB47-9816-98944ED309F8}"/>
              </a:ext>
            </a:extLst>
          </p:cNvPr>
          <p:cNvSpPr txBox="1"/>
          <p:nvPr/>
        </p:nvSpPr>
        <p:spPr>
          <a:xfrm>
            <a:off x="431358" y="2953984"/>
            <a:ext cx="8712642" cy="3293209"/>
          </a:xfrm>
          <a:prstGeom prst="rect">
            <a:avLst/>
          </a:prstGeom>
          <a:noFill/>
        </p:spPr>
        <p:txBody>
          <a:bodyPr wrap="square" rtlCol="0">
            <a:spAutoFit/>
          </a:bodyPr>
          <a:lstStyle/>
          <a:p>
            <a:r>
              <a:rPr lang="en-US" dirty="0">
                <a:solidFill>
                  <a:schemeClr val="bg1"/>
                </a:solidFill>
                <a:effectLst>
                  <a:outerShdw blurRad="38100" dist="38100" dir="5400000" algn="ctr" rotWithShape="0">
                    <a:schemeClr val="tx1"/>
                  </a:outerShdw>
                </a:effectLst>
              </a:rPr>
              <a:t>1 W m</a:t>
            </a:r>
            <a:r>
              <a:rPr lang="en-US" baseline="30000" dirty="0">
                <a:solidFill>
                  <a:schemeClr val="bg1"/>
                </a:solidFill>
                <a:effectLst>
                  <a:outerShdw blurRad="38100" dist="38100" dir="5400000" algn="ctr" rotWithShape="0">
                    <a:schemeClr val="tx1"/>
                  </a:outerShdw>
                </a:effectLst>
              </a:rPr>
              <a:t>-2</a:t>
            </a:r>
            <a:r>
              <a:rPr lang="en-US" dirty="0">
                <a:solidFill>
                  <a:schemeClr val="bg1"/>
                </a:solidFill>
                <a:effectLst>
                  <a:outerShdw blurRad="38100" dist="38100" dir="5400000" algn="ctr" rotWithShape="0">
                    <a:schemeClr val="tx1"/>
                  </a:outerShdw>
                </a:effectLst>
              </a:rPr>
              <a:t> over a month, if accumulated, is equivalent to</a:t>
            </a:r>
          </a:p>
          <a:p>
            <a:r>
              <a:rPr lang="en-US" dirty="0">
                <a:solidFill>
                  <a:schemeClr val="bg1"/>
                </a:solidFill>
                <a:effectLst>
                  <a:outerShdw blurRad="38100" dist="38100" dir="5400000" algn="ctr" rotWithShape="0">
                    <a:schemeClr val="tx1"/>
                  </a:outerShdw>
                </a:effectLst>
              </a:rPr>
              <a:t>720 W m</a:t>
            </a:r>
            <a:r>
              <a:rPr lang="en-US" baseline="30000" dirty="0">
                <a:solidFill>
                  <a:schemeClr val="bg1"/>
                </a:solidFill>
                <a:effectLst>
                  <a:outerShdw blurRad="38100" dist="38100" dir="5400000" algn="ctr" rotWithShape="0">
                    <a:schemeClr val="tx1"/>
                  </a:outerShdw>
                </a:effectLst>
              </a:rPr>
              <a:t>-2</a:t>
            </a:r>
            <a:r>
              <a:rPr lang="en-US" dirty="0">
                <a:solidFill>
                  <a:schemeClr val="bg1"/>
                </a:solidFill>
                <a:effectLst>
                  <a:outerShdw blurRad="38100" dist="38100" dir="5400000" algn="ctr" rotWithShape="0">
                    <a:schemeClr val="tx1"/>
                  </a:outerShdw>
                </a:effectLst>
              </a:rPr>
              <a:t> over 1 hour.</a:t>
            </a:r>
          </a:p>
          <a:p>
            <a:endParaRPr lang="en-US" dirty="0">
              <a:solidFill>
                <a:schemeClr val="bg1"/>
              </a:solidFill>
              <a:effectLst>
                <a:outerShdw blurRad="38100" dist="38100" dir="5400000" algn="ctr" rotWithShape="0">
                  <a:schemeClr val="tx1"/>
                </a:outerShdw>
              </a:effectLst>
            </a:endParaRPr>
          </a:p>
          <a:p>
            <a:r>
              <a:rPr lang="en-US" dirty="0">
                <a:solidFill>
                  <a:schemeClr val="bg1"/>
                </a:solidFill>
                <a:effectLst>
                  <a:outerShdw blurRad="38100" dist="38100" dir="5400000" algn="ctr" rotWithShape="0">
                    <a:schemeClr val="tx1"/>
                  </a:outerShdw>
                </a:effectLst>
              </a:rPr>
              <a:t>720 W is equivalent to full power in a small microwave oven.</a:t>
            </a:r>
          </a:p>
          <a:p>
            <a:r>
              <a:rPr lang="en-US" dirty="0">
                <a:solidFill>
                  <a:schemeClr val="bg1"/>
                </a:solidFill>
                <a:effectLst>
                  <a:outerShdw blurRad="38100" dist="38100" dir="5400000" algn="ctr" rotWithShape="0">
                    <a:schemeClr val="tx1"/>
                  </a:outerShdw>
                </a:effectLst>
              </a:rPr>
              <a:t>1 m</a:t>
            </a:r>
            <a:r>
              <a:rPr lang="en-US" baseline="30000" dirty="0">
                <a:solidFill>
                  <a:schemeClr val="bg1"/>
                </a:solidFill>
                <a:effectLst>
                  <a:outerShdw blurRad="38100" dist="38100" dir="5400000" algn="ctr" rotWithShape="0">
                    <a:schemeClr val="tx1"/>
                  </a:outerShdw>
                </a:effectLst>
              </a:rPr>
              <a:t>2</a:t>
            </a:r>
            <a:r>
              <a:rPr lang="en-US" dirty="0">
                <a:solidFill>
                  <a:schemeClr val="bg1"/>
                </a:solidFill>
                <a:effectLst>
                  <a:outerShdw blurRad="38100" dist="38100" dir="5400000" algn="ctr" rotWithShape="0">
                    <a:schemeClr val="tx1"/>
                  </a:outerShdw>
                </a:effectLst>
              </a:rPr>
              <a:t> is 10 </a:t>
            </a:r>
            <a:r>
              <a:rPr lang="en-US" dirty="0" err="1">
                <a:solidFill>
                  <a:schemeClr val="bg1"/>
                </a:solidFill>
                <a:effectLst>
                  <a:outerShdw blurRad="38100" dist="38100" dir="5400000" algn="ctr" rotWithShape="0">
                    <a:schemeClr val="tx1"/>
                  </a:outerShdw>
                </a:effectLst>
              </a:rPr>
              <a:t>sq</a:t>
            </a:r>
            <a:r>
              <a:rPr lang="en-US" dirty="0">
                <a:solidFill>
                  <a:schemeClr val="bg1"/>
                </a:solidFill>
                <a:effectLst>
                  <a:outerShdw blurRad="38100" dist="38100" dir="5400000" algn="ctr" rotWithShape="0">
                    <a:schemeClr val="tx1"/>
                  </a:outerShdw>
                </a:effectLst>
              </a:rPr>
              <a:t> </a:t>
            </a:r>
            <a:r>
              <a:rPr lang="en-US" dirty="0" err="1">
                <a:solidFill>
                  <a:schemeClr val="bg1"/>
                </a:solidFill>
                <a:effectLst>
                  <a:outerShdw blurRad="38100" dist="38100" dir="5400000" algn="ctr" rotWithShape="0">
                    <a:schemeClr val="tx1"/>
                  </a:outerShdw>
                </a:effectLst>
              </a:rPr>
              <a:t>ft</a:t>
            </a:r>
            <a:endParaRPr lang="en-US" dirty="0">
              <a:solidFill>
                <a:schemeClr val="bg1"/>
              </a:solidFill>
              <a:effectLst>
                <a:outerShdw blurRad="38100" dist="38100" dir="5400000" algn="ctr" rotWithShape="0">
                  <a:schemeClr val="tx1"/>
                </a:outerShdw>
              </a:effectLst>
            </a:endParaRPr>
          </a:p>
          <a:p>
            <a:endParaRPr lang="en-US" dirty="0">
              <a:solidFill>
                <a:schemeClr val="bg1"/>
              </a:solidFill>
              <a:effectLst>
                <a:outerShdw blurRad="38100" dist="38100" dir="5400000" algn="ctr" rotWithShape="0">
                  <a:schemeClr val="tx1"/>
                </a:outerShdw>
              </a:effectLst>
            </a:endParaRPr>
          </a:p>
          <a:p>
            <a:r>
              <a:rPr lang="en-US" sz="3200" dirty="0">
                <a:solidFill>
                  <a:schemeClr val="bg1"/>
                </a:solidFill>
                <a:effectLst>
                  <a:outerShdw blurRad="38100" dist="38100" dir="5400000" algn="ctr" rotWithShape="0">
                    <a:schemeClr val="tx1"/>
                  </a:outerShdw>
                </a:effectLst>
              </a:rPr>
              <a:t>=&gt; </a:t>
            </a:r>
            <a:r>
              <a:rPr lang="en-US" sz="3200" dirty="0">
                <a:solidFill>
                  <a:srgbClr val="FFC000"/>
                </a:solidFill>
                <a:effectLst>
                  <a:outerShdw blurRad="38100" dist="38100" dir="5400000" algn="ctr" rotWithShape="0">
                    <a:schemeClr val="tx1"/>
                  </a:outerShdw>
                </a:effectLst>
              </a:rPr>
              <a:t>1 microwave oven at full power every 	square foot for 6 minutes:</a:t>
            </a:r>
          </a:p>
        </p:txBody>
      </p:sp>
      <p:sp>
        <p:nvSpPr>
          <p:cNvPr id="5" name="TextBox 4">
            <a:extLst>
              <a:ext uri="{FF2B5EF4-FFF2-40B4-BE49-F238E27FC236}">
                <a16:creationId xmlns:a16="http://schemas.microsoft.com/office/drawing/2014/main" id="{A2A5F2F6-9480-2044-9234-B36AD127A70F}"/>
              </a:ext>
            </a:extLst>
          </p:cNvPr>
          <p:cNvSpPr txBox="1"/>
          <p:nvPr/>
        </p:nvSpPr>
        <p:spPr>
          <a:xfrm>
            <a:off x="561476" y="6160170"/>
            <a:ext cx="6997428" cy="646331"/>
          </a:xfrm>
          <a:prstGeom prst="rect">
            <a:avLst/>
          </a:prstGeom>
          <a:noFill/>
        </p:spPr>
        <p:txBody>
          <a:bodyPr wrap="none" rtlCol="0">
            <a:spAutoFit/>
          </a:bodyPr>
          <a:lstStyle/>
          <a:p>
            <a:r>
              <a:rPr lang="en-US" sz="3600" b="1" dirty="0">
                <a:solidFill>
                  <a:srgbClr val="FF0000"/>
                </a:solidFill>
                <a:effectLst>
                  <a:outerShdw blurRad="38100" dist="38100" dir="5400000" algn="ctr" rotWithShape="0">
                    <a:schemeClr val="tx1"/>
                  </a:outerShdw>
                </a:effectLst>
              </a:rPr>
              <a:t>No wonder things catch on fire!</a:t>
            </a:r>
            <a:endParaRPr lang="en-US" sz="3600" dirty="0"/>
          </a:p>
        </p:txBody>
      </p:sp>
    </p:spTree>
    <p:extLst>
      <p:ext uri="{BB962C8B-B14F-4D97-AF65-F5344CB8AC3E}">
        <p14:creationId xmlns:p14="http://schemas.microsoft.com/office/powerpoint/2010/main" val="183576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1000" fill="hold"/>
                                        <p:tgtEl>
                                          <p:spTgt spid="5"/>
                                        </p:tgtEl>
                                        <p:attrNameLst>
                                          <p:attrName>ppt_x</p:attrName>
                                        </p:attrNameLst>
                                      </p:cBhvr>
                                      <p:tavLst>
                                        <p:tav tm="0">
                                          <p:val>
                                            <p:strVal val="#ppt_x"/>
                                          </p:val>
                                        </p:tav>
                                        <p:tav tm="100000">
                                          <p:val>
                                            <p:strVal val="#ppt_x"/>
                                          </p:val>
                                        </p:tav>
                                      </p:tavLst>
                                    </p:anim>
                                    <p:anim calcmode="lin" valueType="num">
                                      <p:cBhvr additive="base">
                                        <p:cTn id="21"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HC_SL_GMST_2months_trenda_lj.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 y="152400"/>
            <a:ext cx="7802880" cy="4358640"/>
          </a:xfrm>
          <a:prstGeom prst="rect">
            <a:avLst/>
          </a:prstGeom>
        </p:spPr>
      </p:pic>
      <p:pic>
        <p:nvPicPr>
          <p:cNvPr id="5" name="Picture 4" descr="Screen Shot 2017-03-10 at 8.18.07 PM.pn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79571" y="4511040"/>
            <a:ext cx="7561509" cy="2059951"/>
          </a:xfrm>
          <a:prstGeom prst="rect">
            <a:avLst/>
          </a:prstGeom>
        </p:spPr>
      </p:pic>
      <p:sp>
        <p:nvSpPr>
          <p:cNvPr id="3" name="TextBox 2"/>
          <p:cNvSpPr txBox="1"/>
          <p:nvPr/>
        </p:nvSpPr>
        <p:spPr>
          <a:xfrm>
            <a:off x="4418147" y="4958753"/>
            <a:ext cx="1059393" cy="338554"/>
          </a:xfrm>
          <a:prstGeom prst="rect">
            <a:avLst/>
          </a:prstGeom>
          <a:noFill/>
        </p:spPr>
        <p:txBody>
          <a:bodyPr wrap="none" rtlCol="0">
            <a:spAutoFit/>
          </a:bodyPr>
          <a:lstStyle/>
          <a:p>
            <a:r>
              <a:rPr lang="en-US" sz="1600" dirty="0" err="1">
                <a:latin typeface="Calibri" charset="0"/>
                <a:ea typeface="Calibri" charset="0"/>
                <a:cs typeface="Calibri" charset="0"/>
              </a:rPr>
              <a:t>detrended</a:t>
            </a:r>
            <a:endParaRPr lang="en-US" sz="1600" dirty="0">
              <a:latin typeface="Calibri" charset="0"/>
              <a:ea typeface="Calibri" charset="0"/>
              <a:cs typeface="Calibri" charset="0"/>
            </a:endParaRPr>
          </a:p>
        </p:txBody>
      </p:sp>
      <p:sp>
        <p:nvSpPr>
          <p:cNvPr id="4" name="TextBox 3"/>
          <p:cNvSpPr txBox="1"/>
          <p:nvPr/>
        </p:nvSpPr>
        <p:spPr>
          <a:xfrm>
            <a:off x="6657754" y="6570991"/>
            <a:ext cx="2316125" cy="338554"/>
          </a:xfrm>
          <a:prstGeom prst="rect">
            <a:avLst/>
          </a:prstGeom>
          <a:noFill/>
        </p:spPr>
        <p:txBody>
          <a:bodyPr wrap="square" rtlCol="0">
            <a:spAutoFit/>
          </a:bodyPr>
          <a:lstStyle/>
          <a:p>
            <a:r>
              <a:rPr lang="en-US" sz="1600" dirty="0">
                <a:solidFill>
                  <a:schemeClr val="bg1"/>
                </a:solidFill>
                <a:latin typeface="Arial" charset="0"/>
                <a:ea typeface="Arial" charset="0"/>
              </a:rPr>
              <a:t>Cheng et al. 2018, Eos</a:t>
            </a:r>
          </a:p>
        </p:txBody>
      </p:sp>
    </p:spTree>
    <p:extLst>
      <p:ext uri="{BB962C8B-B14F-4D97-AF65-F5344CB8AC3E}">
        <p14:creationId xmlns:p14="http://schemas.microsoft.com/office/powerpoint/2010/main" val="180994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457200" y="1143000"/>
            <a:ext cx="8229600" cy="2514600"/>
          </a:xfrm>
          <a:prstGeom prst="rect">
            <a:avLst/>
          </a:prstGeom>
          <a:effectLst>
            <a:outerShdw blurRad="50800" dist="38100" dir="2700000">
              <a:srgbClr val="000000">
                <a:alpha val="43000"/>
              </a:srgbClr>
            </a:outerShdw>
          </a:effectLst>
        </p:spPr>
        <p:txBody>
          <a:bodyPr>
            <a:noAutofit/>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a:lstStyle>
          <a:p>
            <a:pPr eaLnBrk="1" hangingPunct="1">
              <a:lnSpc>
                <a:spcPct val="90000"/>
              </a:lnSpc>
            </a:pPr>
            <a:r>
              <a:rPr lang="en-US" sz="4000" dirty="0">
                <a:solidFill>
                  <a:srgbClr val="FFFF00"/>
                </a:solidFill>
                <a:latin typeface="Comic Sans MS" pitchFamily="66" charset="0"/>
              </a:rPr>
              <a:t>Is it global warming?</a:t>
            </a:r>
          </a:p>
          <a:p>
            <a:pPr eaLnBrk="1" hangingPunct="1">
              <a:lnSpc>
                <a:spcPct val="90000"/>
              </a:lnSpc>
            </a:pPr>
            <a:r>
              <a:rPr lang="en-US" sz="4000" dirty="0">
                <a:solidFill>
                  <a:srgbClr val="FFFF00"/>
                </a:solidFill>
                <a:latin typeface="Comic Sans MS" pitchFamily="66" charset="0"/>
              </a:rPr>
              <a:t>Is it natural variability?</a:t>
            </a:r>
          </a:p>
          <a:p>
            <a:pPr eaLnBrk="1" hangingPunct="1">
              <a:lnSpc>
                <a:spcPct val="90000"/>
              </a:lnSpc>
              <a:buFontTx/>
              <a:buNone/>
            </a:pPr>
            <a:r>
              <a:rPr lang="en-US" dirty="0">
                <a:solidFill>
                  <a:schemeClr val="bg1"/>
                </a:solidFill>
                <a:latin typeface="Comic Sans MS" pitchFamily="66" charset="0"/>
              </a:rPr>
              <a:t>These are </a:t>
            </a:r>
            <a:r>
              <a:rPr lang="en-US" b="1" dirty="0">
                <a:solidFill>
                  <a:schemeClr val="bg1"/>
                </a:solidFill>
                <a:latin typeface="Comic Sans MS" pitchFamily="66" charset="0"/>
              </a:rPr>
              <a:t>not</a:t>
            </a:r>
            <a:r>
              <a:rPr lang="en-US" dirty="0">
                <a:solidFill>
                  <a:schemeClr val="bg1"/>
                </a:solidFill>
                <a:latin typeface="Comic Sans MS" pitchFamily="66" charset="0"/>
              </a:rPr>
              <a:t> the right questions: do not have answers.</a:t>
            </a:r>
          </a:p>
          <a:p>
            <a:pPr eaLnBrk="1" hangingPunct="1">
              <a:lnSpc>
                <a:spcPct val="90000"/>
              </a:lnSpc>
              <a:buFontTx/>
              <a:buNone/>
            </a:pPr>
            <a:endParaRPr lang="en-US" sz="3600" b="1" dirty="0">
              <a:solidFill>
                <a:schemeClr val="bg1"/>
              </a:solidFill>
              <a:latin typeface="Comic Sans MS" pitchFamily="66" charset="0"/>
            </a:endParaRPr>
          </a:p>
          <a:p>
            <a:pPr eaLnBrk="1" hangingPunct="1">
              <a:lnSpc>
                <a:spcPct val="90000"/>
              </a:lnSpc>
              <a:buFontTx/>
              <a:buNone/>
            </a:pPr>
            <a:r>
              <a:rPr lang="en-US" sz="3600" b="1" dirty="0">
                <a:solidFill>
                  <a:srgbClr val="FFFF00"/>
                </a:solidFill>
                <a:latin typeface="Comic Sans MS" pitchFamily="66" charset="0"/>
              </a:rPr>
              <a:t>Instead it is always a combination of both.</a:t>
            </a:r>
          </a:p>
          <a:p>
            <a:pPr eaLnBrk="1" hangingPunct="1">
              <a:lnSpc>
                <a:spcPct val="90000"/>
              </a:lnSpc>
            </a:pPr>
            <a:endParaRPr lang="en-US" sz="3600" b="1" dirty="0">
              <a:solidFill>
                <a:srgbClr val="FFFF00"/>
              </a:solidFill>
              <a:latin typeface="Comic Sans MS" pitchFamily="66" charset="0"/>
            </a:endParaRPr>
          </a:p>
        </p:txBody>
      </p:sp>
    </p:spTree>
    <p:extLst>
      <p:ext uri="{BB962C8B-B14F-4D97-AF65-F5344CB8AC3E}">
        <p14:creationId xmlns:p14="http://schemas.microsoft.com/office/powerpoint/2010/main" val="1664882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2" name="Rectangle 2"/>
          <p:cNvSpPr>
            <a:spLocks noGrp="1" noChangeArrowheads="1"/>
          </p:cNvSpPr>
          <p:nvPr>
            <p:ph type="title"/>
          </p:nvPr>
        </p:nvSpPr>
        <p:spPr>
          <a:xfrm>
            <a:off x="441960" y="257710"/>
            <a:ext cx="8229600" cy="1143000"/>
          </a:xfrm>
          <a:effectLst>
            <a:outerShdw dist="35921" dir="2700000" algn="ctr" rotWithShape="0">
              <a:schemeClr val="tx1"/>
            </a:outerShdw>
          </a:effectLst>
        </p:spPr>
        <p:txBody>
          <a:bodyPr/>
          <a:lstStyle/>
          <a:p>
            <a:pPr>
              <a:defRPr/>
            </a:pPr>
            <a:r>
              <a:rPr lang="en-US" dirty="0">
                <a:solidFill>
                  <a:srgbClr val="FFFF00"/>
                </a:solidFill>
                <a:effectLst>
                  <a:outerShdw blurRad="50800" dist="38100" dir="2700000">
                    <a:srgbClr val="000000">
                      <a:alpha val="43000"/>
                    </a:srgbClr>
                  </a:outerShdw>
                </a:effectLst>
                <a:latin typeface="Comic Sans MS" pitchFamily="66" charset="0"/>
              </a:rPr>
              <a:t>Attribution of climate change</a:t>
            </a:r>
          </a:p>
        </p:txBody>
      </p:sp>
      <p:sp>
        <p:nvSpPr>
          <p:cNvPr id="26627" name="Text Box 4"/>
          <p:cNvSpPr txBox="1">
            <a:spLocks noChangeArrowheads="1"/>
          </p:cNvSpPr>
          <p:nvPr/>
        </p:nvSpPr>
        <p:spPr bwMode="auto">
          <a:xfrm>
            <a:off x="308241" y="1469148"/>
            <a:ext cx="3624927" cy="5170646"/>
          </a:xfrm>
          <a:prstGeom prst="rect">
            <a:avLst/>
          </a:prstGeom>
          <a:noFill/>
          <a:ln w="9525">
            <a:noFill/>
            <a:miter lim="800000"/>
            <a:headEnd/>
            <a:tailEnd/>
          </a:ln>
        </p:spPr>
        <p:txBody>
          <a:bodyPr wrap="square">
            <a:spAutoFit/>
          </a:bodyPr>
          <a:lstStyle/>
          <a:p>
            <a:r>
              <a:rPr lang="en-US" b="1" dirty="0">
                <a:solidFill>
                  <a:schemeClr val="accent1">
                    <a:lumMod val="60000"/>
                    <a:lumOff val="40000"/>
                  </a:schemeClr>
                </a:solidFill>
                <a:effectLst>
                  <a:outerShdw blurRad="50800" dist="38100" dir="2700000">
                    <a:srgbClr val="000000">
                      <a:alpha val="43000"/>
                    </a:srgbClr>
                  </a:outerShdw>
                </a:effectLst>
                <a:latin typeface="Comic Sans MS"/>
                <a:cs typeface="Comic Sans MS"/>
              </a:rPr>
              <a:t>With climate models, scientists can play 	“God”.</a:t>
            </a:r>
          </a:p>
          <a:p>
            <a:endParaRPr lang="en-US" dirty="0">
              <a:solidFill>
                <a:srgbClr val="FFFFFF"/>
              </a:solidFill>
              <a:latin typeface="Comic Sans MS"/>
              <a:cs typeface="Comic Sans MS"/>
            </a:endParaRPr>
          </a:p>
          <a:p>
            <a:r>
              <a:rPr lang="en-US" dirty="0">
                <a:solidFill>
                  <a:srgbClr val="FFFFFF"/>
                </a:solidFill>
                <a:latin typeface="Comic Sans MS"/>
                <a:cs typeface="Comic Sans MS"/>
              </a:rPr>
              <a:t>We can run models with and without human influences and see what the difference is.</a:t>
            </a:r>
          </a:p>
          <a:p>
            <a:endParaRPr lang="en-US" dirty="0">
              <a:solidFill>
                <a:srgbClr val="FFFFFF"/>
              </a:solidFill>
              <a:latin typeface="Comic Sans MS"/>
              <a:cs typeface="Comic Sans MS"/>
            </a:endParaRPr>
          </a:p>
          <a:p>
            <a:r>
              <a:rPr lang="en-US" dirty="0">
                <a:solidFill>
                  <a:srgbClr val="FFFF00"/>
                </a:solidFill>
                <a:latin typeface="Comic Sans MS"/>
                <a:cs typeface="Comic Sans MS"/>
              </a:rPr>
              <a:t>Global surface temperature</a:t>
            </a:r>
          </a:p>
          <a:p>
            <a:endParaRPr lang="en-US" dirty="0">
              <a:solidFill>
                <a:srgbClr val="FFFFFF"/>
              </a:solidFill>
              <a:latin typeface="Comic Sans MS"/>
              <a:cs typeface="Comic Sans MS"/>
            </a:endParaRPr>
          </a:p>
          <a:p>
            <a:endParaRPr lang="en-US" dirty="0">
              <a:solidFill>
                <a:srgbClr val="FFFFFF"/>
              </a:solidFill>
              <a:latin typeface="Comic Sans MS"/>
              <a:cs typeface="Comic Sans MS"/>
            </a:endParaRPr>
          </a:p>
          <a:p>
            <a:r>
              <a:rPr lang="en-US" sz="1800" dirty="0">
                <a:solidFill>
                  <a:srgbClr val="FFFFFF"/>
                </a:solidFill>
                <a:latin typeface="Comic Sans MS"/>
                <a:cs typeface="Comic Sans MS"/>
              </a:rPr>
              <a:t>		IPCC 2013</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92339" y="1351404"/>
            <a:ext cx="5251661" cy="5506596"/>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09109" y="4216513"/>
            <a:ext cx="5251661" cy="2682925"/>
          </a:xfrm>
          <a:prstGeom prst="rect">
            <a:avLst/>
          </a:prstGeom>
        </p:spPr>
      </p:pic>
    </p:spTree>
    <p:extLst>
      <p:ext uri="{BB962C8B-B14F-4D97-AF65-F5344CB8AC3E}">
        <p14:creationId xmlns:p14="http://schemas.microsoft.com/office/powerpoint/2010/main" val="38561560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108" y="381000"/>
            <a:ext cx="8229600" cy="1143000"/>
          </a:xfrm>
          <a:effectLst>
            <a:outerShdw blurRad="50800" dist="38100" dir="2700000">
              <a:srgbClr val="000000">
                <a:alpha val="43000"/>
              </a:srgbClr>
            </a:outerShdw>
          </a:effectLst>
        </p:spPr>
        <p:txBody>
          <a:bodyPr/>
          <a:lstStyle/>
          <a:p>
            <a:r>
              <a:rPr lang="en-US" dirty="0">
                <a:effectLst>
                  <a:outerShdw blurRad="50800" dist="38100" dir="2700000" algn="tl" rotWithShape="0">
                    <a:srgbClr val="000000"/>
                  </a:outerShdw>
                </a:effectLst>
                <a:latin typeface="Comic Sans MS"/>
                <a:cs typeface="Comic Sans MS"/>
              </a:rPr>
              <a:t>Dynamics   vs   thermodynamics</a:t>
            </a:r>
          </a:p>
        </p:txBody>
      </p:sp>
      <p:sp>
        <p:nvSpPr>
          <p:cNvPr id="3" name="TextBox 2"/>
          <p:cNvSpPr txBox="1"/>
          <p:nvPr/>
        </p:nvSpPr>
        <p:spPr>
          <a:xfrm>
            <a:off x="838200" y="1615440"/>
            <a:ext cx="3352800" cy="1631216"/>
          </a:xfrm>
          <a:prstGeom prst="rect">
            <a:avLst/>
          </a:prstGeom>
          <a:noFill/>
          <a:ln w="38100" cmpd="sng">
            <a:solidFill>
              <a:srgbClr val="FF6600"/>
            </a:solidFill>
          </a:ln>
        </p:spPr>
        <p:txBody>
          <a:bodyPr wrap="square" rtlCol="0">
            <a:spAutoFit/>
          </a:bodyPr>
          <a:lstStyle/>
          <a:p>
            <a:r>
              <a:rPr lang="en-US" sz="2000" b="1" dirty="0">
                <a:solidFill>
                  <a:srgbClr val="FFFF00"/>
                </a:solidFill>
                <a:latin typeface="Comic Sans MS"/>
                <a:cs typeface="Comic Sans MS"/>
              </a:rPr>
              <a:t>Phenomena</a:t>
            </a:r>
            <a:r>
              <a:rPr lang="en-US" sz="2000" dirty="0">
                <a:solidFill>
                  <a:srgbClr val="FFFF00"/>
                </a:solidFill>
                <a:latin typeface="Comic Sans MS"/>
                <a:cs typeface="Comic Sans MS"/>
              </a:rPr>
              <a:t>:</a:t>
            </a:r>
          </a:p>
          <a:p>
            <a:r>
              <a:rPr lang="en-US" sz="2000" dirty="0">
                <a:solidFill>
                  <a:schemeClr val="bg1"/>
                </a:solidFill>
                <a:latin typeface="Comic Sans MS"/>
                <a:cs typeface="Comic Sans MS"/>
              </a:rPr>
              <a:t>Movement </a:t>
            </a:r>
          </a:p>
          <a:p>
            <a:r>
              <a:rPr lang="en-US" sz="2000" dirty="0">
                <a:solidFill>
                  <a:schemeClr val="bg1"/>
                </a:solidFill>
                <a:latin typeface="Comic Sans MS"/>
                <a:cs typeface="Comic Sans MS"/>
              </a:rPr>
              <a:t>Development</a:t>
            </a:r>
          </a:p>
          <a:p>
            <a:r>
              <a:rPr lang="en-US" sz="2000" dirty="0">
                <a:solidFill>
                  <a:schemeClr val="bg1"/>
                </a:solidFill>
                <a:latin typeface="Comic Sans MS"/>
                <a:cs typeface="Comic Sans MS"/>
              </a:rPr>
              <a:t>Chaotic (unpredictable)</a:t>
            </a:r>
          </a:p>
          <a:p>
            <a:r>
              <a:rPr lang="en-US" sz="2000" dirty="0">
                <a:solidFill>
                  <a:schemeClr val="bg1"/>
                </a:solidFill>
                <a:latin typeface="Comic Sans MS"/>
                <a:cs typeface="Comic Sans MS"/>
              </a:rPr>
              <a:t>Unique</a:t>
            </a:r>
          </a:p>
        </p:txBody>
      </p:sp>
      <p:sp>
        <p:nvSpPr>
          <p:cNvPr id="4" name="TextBox 3"/>
          <p:cNvSpPr txBox="1"/>
          <p:nvPr/>
        </p:nvSpPr>
        <p:spPr>
          <a:xfrm>
            <a:off x="4572000" y="1615440"/>
            <a:ext cx="3352800" cy="1631216"/>
          </a:xfrm>
          <a:prstGeom prst="rect">
            <a:avLst/>
          </a:prstGeom>
          <a:noFill/>
          <a:ln w="38100" cmpd="sng">
            <a:solidFill>
              <a:schemeClr val="accent1">
                <a:lumMod val="60000"/>
                <a:lumOff val="40000"/>
              </a:schemeClr>
            </a:solidFill>
          </a:ln>
        </p:spPr>
        <p:txBody>
          <a:bodyPr wrap="square" rtlCol="0">
            <a:spAutoFit/>
          </a:bodyPr>
          <a:lstStyle/>
          <a:p>
            <a:r>
              <a:rPr lang="en-US" sz="2000" b="1" dirty="0">
                <a:solidFill>
                  <a:srgbClr val="CCFFCC"/>
                </a:solidFill>
                <a:latin typeface="Comic Sans MS"/>
                <a:cs typeface="Comic Sans MS"/>
              </a:rPr>
              <a:t>Environment</a:t>
            </a:r>
            <a:r>
              <a:rPr lang="en-US" sz="2000" dirty="0">
                <a:solidFill>
                  <a:srgbClr val="CCFFCC"/>
                </a:solidFill>
                <a:latin typeface="Comic Sans MS"/>
                <a:cs typeface="Comic Sans MS"/>
              </a:rPr>
              <a:t>:</a:t>
            </a:r>
          </a:p>
          <a:p>
            <a:r>
              <a:rPr lang="en-US" sz="2000" dirty="0">
                <a:solidFill>
                  <a:schemeClr val="bg1"/>
                </a:solidFill>
                <a:latin typeface="Comic Sans MS"/>
                <a:cs typeface="Comic Sans MS"/>
              </a:rPr>
              <a:t>Temperature</a:t>
            </a:r>
          </a:p>
          <a:p>
            <a:r>
              <a:rPr lang="en-US" sz="2000" dirty="0">
                <a:solidFill>
                  <a:schemeClr val="bg1"/>
                </a:solidFill>
                <a:latin typeface="Comic Sans MS"/>
                <a:cs typeface="Comic Sans MS"/>
              </a:rPr>
              <a:t>Water vapor</a:t>
            </a:r>
          </a:p>
          <a:p>
            <a:r>
              <a:rPr lang="en-US" sz="2000" dirty="0">
                <a:solidFill>
                  <a:schemeClr val="bg1"/>
                </a:solidFill>
                <a:latin typeface="Comic Sans MS"/>
                <a:cs typeface="Comic Sans MS"/>
              </a:rPr>
              <a:t>Sea level</a:t>
            </a:r>
          </a:p>
          <a:p>
            <a:r>
              <a:rPr lang="en-US" sz="2000" dirty="0">
                <a:solidFill>
                  <a:schemeClr val="bg1"/>
                </a:solidFill>
                <a:latin typeface="Comic Sans MS"/>
                <a:cs typeface="Comic Sans MS"/>
              </a:rPr>
              <a:t>Robust (predictable)</a:t>
            </a:r>
          </a:p>
        </p:txBody>
      </p:sp>
      <p:sp>
        <p:nvSpPr>
          <p:cNvPr id="5" name="TextBox 4"/>
          <p:cNvSpPr txBox="1"/>
          <p:nvPr/>
        </p:nvSpPr>
        <p:spPr>
          <a:xfrm>
            <a:off x="914400" y="3901440"/>
            <a:ext cx="5774049" cy="1646605"/>
          </a:xfrm>
          <a:prstGeom prst="rect">
            <a:avLst/>
          </a:prstGeom>
          <a:noFill/>
          <a:ln w="38100" cmpd="sng">
            <a:solidFill>
              <a:srgbClr val="47FFD1"/>
            </a:solidFill>
          </a:ln>
        </p:spPr>
        <p:txBody>
          <a:bodyPr wrap="none" rtlCol="0">
            <a:spAutoFit/>
          </a:bodyPr>
          <a:lstStyle/>
          <a:p>
            <a:r>
              <a:rPr lang="en-US" sz="2100" dirty="0">
                <a:solidFill>
                  <a:srgbClr val="47FFD1"/>
                </a:solidFill>
                <a:latin typeface="Comic Sans MS"/>
                <a:cs typeface="Comic Sans MS"/>
              </a:rPr>
              <a:t>The environment for all storms has changed:</a:t>
            </a:r>
          </a:p>
          <a:p>
            <a:pPr marL="342900" indent="-342900">
              <a:buFont typeface="Arial"/>
              <a:buChar char="•"/>
            </a:pPr>
            <a:r>
              <a:rPr lang="en-US" sz="2000" dirty="0">
                <a:solidFill>
                  <a:srgbClr val="47FFD1"/>
                </a:solidFill>
                <a:latin typeface="Comic Sans MS"/>
                <a:cs typeface="Comic Sans MS"/>
              </a:rPr>
              <a:t>Warmer by &gt;1°F, </a:t>
            </a:r>
          </a:p>
          <a:p>
            <a:pPr marL="342900" indent="-342900">
              <a:buFont typeface="Arial"/>
              <a:buChar char="•"/>
            </a:pPr>
            <a:r>
              <a:rPr lang="en-US" sz="2000" dirty="0">
                <a:solidFill>
                  <a:srgbClr val="47FFD1"/>
                </a:solidFill>
                <a:latin typeface="Comic Sans MS"/>
                <a:cs typeface="Comic Sans MS"/>
              </a:rPr>
              <a:t>Moister by 5-10%</a:t>
            </a:r>
          </a:p>
          <a:p>
            <a:pPr marL="342900" indent="-342900">
              <a:buFont typeface="Arial"/>
              <a:buChar char="•"/>
            </a:pPr>
            <a:r>
              <a:rPr lang="en-US" sz="2000" dirty="0">
                <a:solidFill>
                  <a:srgbClr val="47FFD1"/>
                </a:solidFill>
                <a:latin typeface="Comic Sans MS"/>
                <a:cs typeface="Comic Sans MS"/>
              </a:rPr>
              <a:t>Ocean Heat Content is much higher</a:t>
            </a:r>
          </a:p>
          <a:p>
            <a:pPr marL="342900" indent="-342900">
              <a:buFont typeface="Arial"/>
              <a:buChar char="•"/>
            </a:pPr>
            <a:r>
              <a:rPr lang="en-US" sz="2000" dirty="0">
                <a:solidFill>
                  <a:srgbClr val="47FFD1"/>
                </a:solidFill>
                <a:latin typeface="Comic Sans MS"/>
                <a:cs typeface="Comic Sans MS"/>
              </a:rPr>
              <a:t>Sea level is higher by 19 cm</a:t>
            </a:r>
          </a:p>
        </p:txBody>
      </p:sp>
      <p:pic>
        <p:nvPicPr>
          <p:cNvPr id="9" name="Picture 8" descr="Fig.5v2_Trenberth_ch.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48250" y="4114800"/>
            <a:ext cx="2098040" cy="1371600"/>
          </a:xfrm>
          <a:prstGeom prst="rect">
            <a:avLst/>
          </a:prstGeom>
        </p:spPr>
      </p:pic>
      <p:pic>
        <p:nvPicPr>
          <p:cNvPr id="11" name="Picture 10" descr="sl_ns_global_23July1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58731" y="5562600"/>
            <a:ext cx="2085269" cy="914400"/>
          </a:xfrm>
          <a:prstGeom prst="rect">
            <a:avLst/>
          </a:prstGeom>
          <a:solidFill>
            <a:schemeClr val="bg1"/>
          </a:solidFill>
        </p:spPr>
      </p:pic>
      <p:sp>
        <p:nvSpPr>
          <p:cNvPr id="8" name="TextBox 7"/>
          <p:cNvSpPr txBox="1"/>
          <p:nvPr/>
        </p:nvSpPr>
        <p:spPr>
          <a:xfrm>
            <a:off x="685801" y="5730240"/>
            <a:ext cx="5867400" cy="1015663"/>
          </a:xfrm>
          <a:prstGeom prst="rect">
            <a:avLst/>
          </a:prstGeom>
          <a:noFill/>
        </p:spPr>
        <p:txBody>
          <a:bodyPr wrap="square" rtlCol="0">
            <a:spAutoFit/>
          </a:bodyPr>
          <a:lstStyle/>
          <a:p>
            <a:r>
              <a:rPr lang="en-US" sz="2000" dirty="0">
                <a:solidFill>
                  <a:srgbClr val="FF6600"/>
                </a:solidFill>
                <a:latin typeface="Comic Sans MS"/>
                <a:cs typeface="Comic Sans MS"/>
              </a:rPr>
              <a:t>Supported by the huge memory and thermal inertia of the oceans:  </a:t>
            </a:r>
          </a:p>
          <a:p>
            <a:r>
              <a:rPr lang="en-US" sz="2000" dirty="0">
                <a:solidFill>
                  <a:srgbClr val="FF6600"/>
                </a:solidFill>
                <a:latin typeface="Comic Sans MS"/>
                <a:cs typeface="Comic Sans MS"/>
              </a:rPr>
              <a:t>Ocean Heat Content</a:t>
            </a:r>
          </a:p>
        </p:txBody>
      </p:sp>
      <p:cxnSp>
        <p:nvCxnSpPr>
          <p:cNvPr id="7" name="Straight Arrow Connector 6"/>
          <p:cNvCxnSpPr/>
          <p:nvPr/>
        </p:nvCxnSpPr>
        <p:spPr bwMode="auto">
          <a:xfrm flipH="1">
            <a:off x="4648200" y="3215640"/>
            <a:ext cx="457200" cy="685800"/>
          </a:xfrm>
          <a:prstGeom prst="straightConnector1">
            <a:avLst/>
          </a:prstGeom>
          <a:solidFill>
            <a:schemeClr val="accent1"/>
          </a:solidFill>
          <a:ln w="9525" cap="flat" cmpd="sng" algn="ctr">
            <a:solidFill>
              <a:srgbClr val="00CC99"/>
            </a:solidFill>
            <a:prstDash val="solid"/>
            <a:round/>
            <a:headEnd type="none" w="med" len="med"/>
            <a:tailEnd type="arrow"/>
          </a:ln>
          <a:effectLst/>
        </p:spPr>
      </p:cxnSp>
    </p:spTree>
    <p:extLst>
      <p:ext uri="{BB962C8B-B14F-4D97-AF65-F5344CB8AC3E}">
        <p14:creationId xmlns:p14="http://schemas.microsoft.com/office/powerpoint/2010/main" val="2657244077"/>
      </p:ext>
    </p:extLst>
  </p:cSld>
  <p:clrMapOvr>
    <a:masterClrMapping/>
  </p:clrMapOvr>
  <mc:AlternateContent xmlns:mc="http://schemas.openxmlformats.org/markup-compatibility/2006" xmlns:p14="http://schemas.microsoft.com/office/powerpoint/2010/main">
    <mc:Choice Requires="p14">
      <p:transition spd="slow" p14:dur="900">
        <p:push dir="d"/>
      </p:transition>
    </mc:Choice>
    <mc:Fallback xmlns="">
      <p:transition xmlns:p14="http://schemas.microsoft.com/office/powerpoint/2010/main" spd="slow">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a:effectLst>
            <a:outerShdw blurRad="50800" dist="50800" dir="5400000" algn="ctr" rotWithShape="0">
              <a:schemeClr val="tx1"/>
            </a:outerShdw>
          </a:effectLst>
        </p:spPr>
        <p:txBody>
          <a:bodyPr/>
          <a:lstStyle/>
          <a:p>
            <a:r>
              <a:rPr lang="en-US" sz="3700" dirty="0">
                <a:latin typeface="Comic Sans MS" pitchFamily="66" charset="0"/>
              </a:rPr>
              <a:t>Warmer air holds more moisture</a:t>
            </a:r>
          </a:p>
        </p:txBody>
      </p:sp>
      <p:pic>
        <p:nvPicPr>
          <p:cNvPr id="70658" name="Picture 2" descr="http://www.montyenglish.co.uk/montyblog/wp-content/uploads/2012/05/rain-cloud-clip-ar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29400" y="1143000"/>
            <a:ext cx="2066925" cy="1755671"/>
          </a:xfrm>
          <a:prstGeom prst="rect">
            <a:avLst/>
          </a:prstGeom>
          <a:noFill/>
        </p:spPr>
      </p:pic>
      <p:sp>
        <p:nvSpPr>
          <p:cNvPr id="4" name="TextBox 3"/>
          <p:cNvSpPr txBox="1"/>
          <p:nvPr/>
        </p:nvSpPr>
        <p:spPr>
          <a:xfrm>
            <a:off x="879744" y="1217850"/>
            <a:ext cx="4423006" cy="707886"/>
          </a:xfrm>
          <a:prstGeom prst="rect">
            <a:avLst/>
          </a:prstGeom>
          <a:noFill/>
          <a:effectLst>
            <a:outerShdw blurRad="50800" dist="50800" dir="5400000" algn="ctr" rotWithShape="0">
              <a:schemeClr val="tx1"/>
            </a:outerShdw>
          </a:effectLst>
        </p:spPr>
        <p:txBody>
          <a:bodyPr wrap="none" rtlCol="0">
            <a:spAutoFit/>
          </a:bodyPr>
          <a:lstStyle/>
          <a:p>
            <a:pPr eaLnBrk="0" hangingPunct="0"/>
            <a:r>
              <a:rPr lang="en-US" sz="4000" b="1" dirty="0">
                <a:solidFill>
                  <a:srgbClr val="FFFFFF"/>
                </a:solidFill>
                <a:cs typeface="+mn-cs"/>
              </a:rPr>
              <a:t>7% per °C  </a:t>
            </a:r>
            <a:r>
              <a:rPr lang="en-US" b="1" dirty="0">
                <a:solidFill>
                  <a:srgbClr val="FFFFFF"/>
                </a:solidFill>
                <a:cs typeface="+mn-cs"/>
              </a:rPr>
              <a:t>=4% per </a:t>
            </a:r>
            <a:r>
              <a:rPr lang="en-US" b="1" dirty="0">
                <a:solidFill>
                  <a:srgbClr val="FFFFFF"/>
                </a:solidFill>
              </a:rPr>
              <a:t>°</a:t>
            </a:r>
            <a:r>
              <a:rPr lang="en-US" b="1" dirty="0">
                <a:solidFill>
                  <a:srgbClr val="FFFFFF"/>
                </a:solidFill>
                <a:cs typeface="+mn-cs"/>
              </a:rPr>
              <a:t>F</a:t>
            </a:r>
            <a:endParaRPr lang="en-US" sz="4000" b="1" dirty="0">
              <a:solidFill>
                <a:srgbClr val="FFFFFF"/>
              </a:solidFill>
              <a:cs typeface="+mn-cs"/>
            </a:endParaRPr>
          </a:p>
        </p:txBody>
      </p:sp>
      <p:sp>
        <p:nvSpPr>
          <p:cNvPr id="6" name="TextBox 5"/>
          <p:cNvSpPr txBox="1"/>
          <p:nvPr/>
        </p:nvSpPr>
        <p:spPr>
          <a:xfrm>
            <a:off x="228600" y="2057400"/>
            <a:ext cx="3193828" cy="3970318"/>
          </a:xfrm>
          <a:prstGeom prst="rect">
            <a:avLst/>
          </a:prstGeom>
          <a:solidFill>
            <a:schemeClr val="accent1">
              <a:lumMod val="75000"/>
            </a:schemeClr>
          </a:solidFill>
        </p:spPr>
        <p:txBody>
          <a:bodyPr wrap="none" rtlCol="0">
            <a:spAutoFit/>
          </a:bodyPr>
          <a:lstStyle/>
          <a:p>
            <a:pPr eaLnBrk="0" hangingPunct="0"/>
            <a:r>
              <a:rPr lang="en-US" sz="2800" b="1" dirty="0">
                <a:solidFill>
                  <a:srgbClr val="FF0000"/>
                </a:solidFill>
                <a:effectLst>
                  <a:outerShdw blurRad="50800" dist="38100" dir="2700000">
                    <a:srgbClr val="000000">
                      <a:alpha val="43000"/>
                    </a:srgbClr>
                  </a:outerShdw>
                </a:effectLst>
                <a:cs typeface="+mn-cs"/>
                <a:sym typeface="Symbol"/>
              </a:rPr>
              <a:t>Global warming</a:t>
            </a:r>
            <a:r>
              <a:rPr lang="en-US" sz="2800" b="1" dirty="0">
                <a:solidFill>
                  <a:srgbClr val="FF0000"/>
                </a:solidFill>
                <a:cs typeface="+mn-cs"/>
                <a:sym typeface="Symbol"/>
              </a:rPr>
              <a:t>=</a:t>
            </a:r>
          </a:p>
          <a:p>
            <a:pPr eaLnBrk="0" hangingPunct="0"/>
            <a:endParaRPr lang="en-US" sz="2800" b="1" dirty="0">
              <a:solidFill>
                <a:srgbClr val="FFFFFF"/>
              </a:solidFill>
              <a:cs typeface="+mn-cs"/>
              <a:sym typeface="Symbol"/>
            </a:endParaRPr>
          </a:p>
          <a:p>
            <a:pPr eaLnBrk="0" hangingPunct="0"/>
            <a:r>
              <a:rPr lang="en-US" sz="2800" b="1" dirty="0">
                <a:solidFill>
                  <a:srgbClr val="FFFFFF"/>
                </a:solidFill>
                <a:cs typeface="+mn-cs"/>
                <a:sym typeface="Symbol"/>
              </a:rPr>
              <a:t>More heat	</a:t>
            </a:r>
          </a:p>
          <a:p>
            <a:pPr eaLnBrk="0" hangingPunct="0"/>
            <a:r>
              <a:rPr lang="en-US" sz="2800" b="1" dirty="0">
                <a:solidFill>
                  <a:srgbClr val="FFFFFF"/>
                </a:solidFill>
                <a:cs typeface="+mn-cs"/>
                <a:sym typeface="Symbol"/>
              </a:rPr>
              <a:t>			</a:t>
            </a:r>
          </a:p>
          <a:p>
            <a:pPr eaLnBrk="0" hangingPunct="0"/>
            <a:r>
              <a:rPr lang="en-US" sz="2800" b="1" dirty="0">
                <a:solidFill>
                  <a:srgbClr val="FFFFFF"/>
                </a:solidFill>
                <a:cs typeface="+mn-cs"/>
                <a:sym typeface="Symbol"/>
              </a:rPr>
              <a:t>More drying</a:t>
            </a:r>
          </a:p>
          <a:p>
            <a:pPr eaLnBrk="0" hangingPunct="0"/>
            <a:r>
              <a:rPr lang="en-US" sz="2800" b="1" dirty="0">
                <a:solidFill>
                  <a:srgbClr val="FFFFFF"/>
                </a:solidFill>
                <a:cs typeface="+mn-cs"/>
                <a:sym typeface="Symbol"/>
              </a:rPr>
              <a:t>	</a:t>
            </a:r>
          </a:p>
          <a:p>
            <a:pPr eaLnBrk="0" hangingPunct="0"/>
            <a:r>
              <a:rPr lang="en-US" sz="2800" b="1" dirty="0">
                <a:solidFill>
                  <a:srgbClr val="FFFFFF"/>
                </a:solidFill>
                <a:cs typeface="+mn-cs"/>
                <a:sym typeface="Symbol"/>
              </a:rPr>
              <a:t>More evaporation</a:t>
            </a:r>
          </a:p>
          <a:p>
            <a:pPr eaLnBrk="0" hangingPunct="0"/>
            <a:r>
              <a:rPr lang="en-US" sz="2800" b="1" dirty="0">
                <a:solidFill>
                  <a:srgbClr val="FFFFFF"/>
                </a:solidFill>
                <a:cs typeface="+mn-cs"/>
                <a:sym typeface="Symbol"/>
              </a:rPr>
              <a:t>	</a:t>
            </a:r>
          </a:p>
          <a:p>
            <a:pPr eaLnBrk="0" hangingPunct="0"/>
            <a:r>
              <a:rPr lang="en-US" sz="2800" b="1" dirty="0">
                <a:solidFill>
                  <a:srgbClr val="FFFFFF"/>
                </a:solidFill>
                <a:cs typeface="+mn-cs"/>
                <a:sym typeface="Symbol"/>
              </a:rPr>
              <a:t>More moisture</a:t>
            </a:r>
            <a:endParaRPr lang="en-US" sz="2800" b="1" dirty="0">
              <a:solidFill>
                <a:srgbClr val="FFFFFF"/>
              </a:solidFill>
              <a:cs typeface="+mn-cs"/>
            </a:endParaRPr>
          </a:p>
        </p:txBody>
      </p:sp>
      <p:pic>
        <p:nvPicPr>
          <p:cNvPr id="70662" name="Picture 6" descr="http://4.bp.blogspot.com/-uIqa6awZj3Q/T_e4uCeHQFI/AAAAAAAABNQ/LbV093iDLCg/s1600/us-drought.jpg"/>
          <p:cNvPicPr>
            <a:picLocks noChangeAspect="1" noChangeArrowheads="1"/>
          </p:cNvPicPr>
          <p:nvPr/>
        </p:nvPicPr>
        <p:blipFill>
          <a:blip r:embed="rId3" cstate="print"/>
          <a:srcRect/>
          <a:stretch>
            <a:fillRect/>
          </a:stretch>
        </p:blipFill>
        <p:spPr bwMode="auto">
          <a:xfrm>
            <a:off x="5181600" y="4000500"/>
            <a:ext cx="3962400" cy="2857500"/>
          </a:xfrm>
          <a:prstGeom prst="rect">
            <a:avLst/>
          </a:prstGeom>
          <a:noFill/>
        </p:spPr>
      </p:pic>
      <p:grpSp>
        <p:nvGrpSpPr>
          <p:cNvPr id="13" name="Group 12"/>
          <p:cNvGrpSpPr/>
          <p:nvPr/>
        </p:nvGrpSpPr>
        <p:grpSpPr>
          <a:xfrm>
            <a:off x="2412866" y="2189593"/>
            <a:ext cx="6303106" cy="2576812"/>
            <a:chOff x="4719254" y="2189593"/>
            <a:chExt cx="3996718" cy="2576812"/>
          </a:xfrm>
        </p:grpSpPr>
        <p:sp>
          <p:nvSpPr>
            <p:cNvPr id="9" name="Circular Arrow 8"/>
            <p:cNvSpPr/>
            <p:nvPr/>
          </p:nvSpPr>
          <p:spPr bwMode="auto">
            <a:xfrm rot="1436243">
              <a:off x="4719254" y="3547205"/>
              <a:ext cx="2874719" cy="1219200"/>
            </a:xfrm>
            <a:prstGeom prst="circularArrow">
              <a:avLst>
                <a:gd name="adj1" fmla="val 7562"/>
                <a:gd name="adj2" fmla="val 1079800"/>
                <a:gd name="adj3" fmla="val 20784740"/>
                <a:gd name="adj4" fmla="val 11777051"/>
                <a:gd name="adj5" fmla="val 13503"/>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cs typeface="+mn-cs"/>
              </a:endParaRPr>
            </a:p>
          </p:txBody>
        </p:sp>
        <p:sp>
          <p:nvSpPr>
            <p:cNvPr id="10" name="Circular Arrow 9"/>
            <p:cNvSpPr/>
            <p:nvPr/>
          </p:nvSpPr>
          <p:spPr bwMode="auto">
            <a:xfrm rot="10306452" flipH="1">
              <a:off x="5180302" y="2189593"/>
              <a:ext cx="2394345" cy="1219200"/>
            </a:xfrm>
            <a:prstGeom prst="circularArrow">
              <a:avLst>
                <a:gd name="adj1" fmla="val 7517"/>
                <a:gd name="adj2" fmla="val 1162860"/>
                <a:gd name="adj3" fmla="val 20635143"/>
                <a:gd name="adj4" fmla="val 11404551"/>
                <a:gd name="adj5" fmla="val 13923"/>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cs typeface="+mn-cs"/>
              </a:endParaRPr>
            </a:p>
          </p:txBody>
        </p:sp>
        <p:sp>
          <p:nvSpPr>
            <p:cNvPr id="11" name="TextBox 10"/>
            <p:cNvSpPr txBox="1"/>
            <p:nvPr/>
          </p:nvSpPr>
          <p:spPr>
            <a:xfrm>
              <a:off x="6553200" y="3048000"/>
              <a:ext cx="2162772" cy="984885"/>
            </a:xfrm>
            <a:prstGeom prst="rect">
              <a:avLst/>
            </a:prstGeom>
            <a:noFill/>
          </p:spPr>
          <p:txBody>
            <a:bodyPr wrap="none" rtlCol="0">
              <a:spAutoFit/>
            </a:bodyPr>
            <a:lstStyle/>
            <a:p>
              <a:pPr eaLnBrk="0" hangingPunct="0"/>
              <a:r>
                <a:rPr lang="en-US" dirty="0">
                  <a:solidFill>
                    <a:srgbClr val="FFFFFF"/>
                  </a:solidFill>
                  <a:cs typeface="+mn-cs"/>
                </a:rPr>
                <a:t>More rain</a:t>
              </a:r>
            </a:p>
            <a:p>
              <a:pPr eaLnBrk="0" hangingPunct="0"/>
              <a:endParaRPr lang="en-US" sz="1000" dirty="0">
                <a:solidFill>
                  <a:srgbClr val="FFFFFF"/>
                </a:solidFill>
                <a:cs typeface="+mn-cs"/>
              </a:endParaRPr>
            </a:p>
            <a:p>
              <a:pPr eaLnBrk="0" hangingPunct="0"/>
              <a:r>
                <a:rPr lang="en-US" dirty="0">
                  <a:solidFill>
                    <a:srgbClr val="FFFFFF"/>
                  </a:solidFill>
                  <a:cs typeface="+mn-cs"/>
                </a:rPr>
                <a:t>More drought</a:t>
              </a:r>
            </a:p>
          </p:txBody>
        </p:sp>
      </p:grpSp>
    </p:spTree>
    <p:extLst>
      <p:ext uri="{BB962C8B-B14F-4D97-AF65-F5344CB8AC3E}">
        <p14:creationId xmlns:p14="http://schemas.microsoft.com/office/powerpoint/2010/main" val="5284441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22" presetClass="entr" presetSubtype="1" fill="hold" nodeType="afterEffect">
                                  <p:stCondLst>
                                    <p:cond delay="1000"/>
                                  </p:stCondLst>
                                  <p:childTnLst>
                                    <p:set>
                                      <p:cBhvr>
                                        <p:cTn id="15" dur="1" fill="hold">
                                          <p:stCondLst>
                                            <p:cond delay="0"/>
                                          </p:stCondLst>
                                        </p:cTn>
                                        <p:tgtEl>
                                          <p:spTgt spid="70662"/>
                                        </p:tgtEl>
                                        <p:attrNameLst>
                                          <p:attrName>style.visibility</p:attrName>
                                        </p:attrNameLst>
                                      </p:cBhvr>
                                      <p:to>
                                        <p:strVal val="visible"/>
                                      </p:to>
                                    </p:set>
                                    <p:animEffect transition="in" filter="wipe(up)">
                                      <p:cBhvr>
                                        <p:cTn id="16" dur="500"/>
                                        <p:tgtEl>
                                          <p:spTgt spid="70662"/>
                                        </p:tgtEl>
                                      </p:cBhvr>
                                    </p:animEffect>
                                  </p:childTnLst>
                                </p:cTn>
                              </p:par>
                            </p:childTnLst>
                          </p:cTn>
                        </p:par>
                        <p:par>
                          <p:cTn id="17" fill="hold">
                            <p:stCondLst>
                              <p:cond delay="2000"/>
                            </p:stCondLst>
                            <p:childTnLst>
                              <p:par>
                                <p:cTn id="18" presetID="22" presetClass="entr" presetSubtype="4" fill="hold" nodeType="afterEffect">
                                  <p:stCondLst>
                                    <p:cond delay="0"/>
                                  </p:stCondLst>
                                  <p:childTnLst>
                                    <p:set>
                                      <p:cBhvr>
                                        <p:cTn id="19" dur="1" fill="hold">
                                          <p:stCondLst>
                                            <p:cond delay="0"/>
                                          </p:stCondLst>
                                        </p:cTn>
                                        <p:tgtEl>
                                          <p:spTgt spid="70658"/>
                                        </p:tgtEl>
                                        <p:attrNameLst>
                                          <p:attrName>style.visibility</p:attrName>
                                        </p:attrNameLst>
                                      </p:cBhvr>
                                      <p:to>
                                        <p:strVal val="visible"/>
                                      </p:to>
                                    </p:set>
                                    <p:animEffect transition="in" filter="wipe(down)">
                                      <p:cBhvr>
                                        <p:cTn id="20" dur="500"/>
                                        <p:tgtEl>
                                          <p:spTgt spid="70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8153400" cy="1600200"/>
          </a:xfrm>
        </p:spPr>
        <p:txBody>
          <a:bodyPr/>
          <a:lstStyle/>
          <a:p>
            <a:r>
              <a:rPr lang="en-US" sz="4400" dirty="0">
                <a:solidFill>
                  <a:srgbClr val="FFFF00"/>
                </a:solidFill>
                <a:effectLst>
                  <a:outerShdw blurRad="50800" dist="38100" dir="2700000" algn="tl" rotWithShape="0">
                    <a:srgbClr val="000000"/>
                  </a:outerShdw>
                </a:effectLst>
                <a:latin typeface="Comic Sans MS"/>
                <a:cs typeface="Comic Sans MS"/>
              </a:rPr>
              <a:t>Climate change is happening:</a:t>
            </a:r>
            <a:br>
              <a:rPr lang="en-US" sz="4400" dirty="0">
                <a:solidFill>
                  <a:srgbClr val="FFFF00"/>
                </a:solidFill>
                <a:effectLst>
                  <a:outerShdw blurRad="50800" dist="38100" dir="2700000" algn="tl" rotWithShape="0">
                    <a:srgbClr val="000000"/>
                  </a:outerShdw>
                </a:effectLst>
                <a:latin typeface="Comic Sans MS"/>
                <a:cs typeface="Comic Sans MS"/>
              </a:rPr>
            </a:br>
            <a:r>
              <a:rPr lang="en-US" sz="4400" dirty="0">
                <a:effectLst>
                  <a:outerShdw blurRad="50800" dist="38100" dir="2700000" algn="tl" rotWithShape="0">
                    <a:srgbClr val="000000"/>
                  </a:outerShdw>
                </a:effectLst>
                <a:latin typeface="Comic Sans MS"/>
                <a:cs typeface="Comic Sans MS"/>
              </a:rPr>
              <a:t>It is due to humans</a:t>
            </a:r>
            <a:br>
              <a:rPr lang="en-US" sz="4400" dirty="0">
                <a:effectLst>
                  <a:outerShdw blurRad="50800" dist="38100" dir="2700000" algn="tl" rotWithShape="0">
                    <a:srgbClr val="000000"/>
                  </a:outerShdw>
                </a:effectLst>
                <a:latin typeface="Comic Sans MS"/>
                <a:cs typeface="Comic Sans MS"/>
              </a:rPr>
            </a:br>
            <a:endParaRPr lang="en-US" sz="4400" dirty="0">
              <a:effectLst>
                <a:outerShdw blurRad="50800" dist="38100" dir="2700000" algn="tl" rotWithShape="0">
                  <a:srgbClr val="000000"/>
                </a:outerShdw>
              </a:effectLst>
              <a:latin typeface="Comic Sans MS"/>
              <a:cs typeface="Comic Sans MS"/>
            </a:endParaRPr>
          </a:p>
        </p:txBody>
      </p:sp>
      <p:sp>
        <p:nvSpPr>
          <p:cNvPr id="4" name="TextBox 3"/>
          <p:cNvSpPr txBox="1"/>
          <p:nvPr/>
        </p:nvSpPr>
        <p:spPr>
          <a:xfrm>
            <a:off x="838200" y="5257800"/>
            <a:ext cx="7391400" cy="954107"/>
          </a:xfrm>
          <a:prstGeom prst="rect">
            <a:avLst/>
          </a:prstGeom>
          <a:noFill/>
        </p:spPr>
        <p:txBody>
          <a:bodyPr wrap="square" rtlCol="0">
            <a:spAutoFit/>
          </a:bodyPr>
          <a:lstStyle/>
          <a:p>
            <a:pPr algn="ctr"/>
            <a:r>
              <a:rPr lang="en-US" sz="2800" dirty="0">
                <a:solidFill>
                  <a:srgbClr val="FFFF00"/>
                </a:solidFill>
              </a:rPr>
              <a:t>What we do about this problem involves value systems and politics!</a:t>
            </a:r>
          </a:p>
        </p:txBody>
      </p:sp>
      <p:pic>
        <p:nvPicPr>
          <p:cNvPr id="5" name="Picture 3">
            <a:extLst>
              <a:ext uri="{FF2B5EF4-FFF2-40B4-BE49-F238E27FC236}">
                <a16:creationId xmlns:a16="http://schemas.microsoft.com/office/drawing/2014/main" id="{853F88FE-41D8-0745-A696-1A242CC763C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07867" y="1851206"/>
            <a:ext cx="2843090" cy="2274227"/>
          </a:xfrm>
          <a:prstGeom prst="rect">
            <a:avLst/>
          </a:prstGeom>
          <a:noFill/>
          <a:ln w="9525">
            <a:noFill/>
            <a:miter lim="800000"/>
            <a:headEnd/>
            <a:tailEnd/>
          </a:ln>
        </p:spPr>
      </p:pic>
      <p:pic>
        <p:nvPicPr>
          <p:cNvPr id="6" name="Picture 5" descr="http://www.zmescience.com/wp-content/uploads/2011/03/coal-plant.jpg">
            <a:extLst>
              <a:ext uri="{FF2B5EF4-FFF2-40B4-BE49-F238E27FC236}">
                <a16:creationId xmlns:a16="http://schemas.microsoft.com/office/drawing/2014/main" id="{B7CB5517-AEAA-1147-91BC-F477FC667E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865126"/>
            <a:ext cx="3286601" cy="2260307"/>
          </a:xfrm>
          <a:prstGeom prst="rect">
            <a:avLst/>
          </a:prstGeom>
          <a:noFill/>
          <a:ln w="9525">
            <a:noFill/>
            <a:miter lim="800000"/>
            <a:headEnd/>
            <a:tailEnd/>
          </a:ln>
        </p:spPr>
      </p:pic>
      <p:pic>
        <p:nvPicPr>
          <p:cNvPr id="7" name="Picture 6">
            <a:extLst>
              <a:ext uri="{FF2B5EF4-FFF2-40B4-BE49-F238E27FC236}">
                <a16:creationId xmlns:a16="http://schemas.microsoft.com/office/drawing/2014/main" id="{98DD785C-47A8-8A41-A763-C654C47BE2B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82855" y="1851206"/>
            <a:ext cx="2907131" cy="2274227"/>
          </a:xfrm>
          <a:prstGeom prst="rect">
            <a:avLst/>
          </a:prstGeom>
          <a:noFill/>
          <a:ln w="9525">
            <a:noFill/>
            <a:miter lim="800000"/>
            <a:headEnd/>
            <a:tailEnd/>
          </a:ln>
        </p:spPr>
      </p:pic>
    </p:spTree>
    <p:extLst>
      <p:ext uri="{BB962C8B-B14F-4D97-AF65-F5344CB8AC3E}">
        <p14:creationId xmlns:p14="http://schemas.microsoft.com/office/powerpoint/2010/main" val="88178993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xmlns:p14="http://schemas.microsoft.com/office/powerpoint/2010/main" spd="slow">
        <p:spli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30000">
              <a:srgbClr val="0000FF"/>
            </a:gs>
            <a:gs pos="100000">
              <a:schemeClr val="accent2">
                <a:lumMod val="50000"/>
              </a:schemeClr>
            </a:gs>
            <a:gs pos="77000">
              <a:schemeClr val="accent2">
                <a:lumMod val="50000"/>
              </a:schemeClr>
            </a:gs>
          </a:gsLst>
          <a:lin ang="5400000" scaled="0"/>
          <a:tileRect/>
        </a:gradFill>
        <a:effectLst/>
      </p:bgPr>
    </p:bg>
    <p:spTree>
      <p:nvGrpSpPr>
        <p:cNvPr id="1" name=""/>
        <p:cNvGrpSpPr/>
        <p:nvPr/>
      </p:nvGrpSpPr>
      <p:grpSpPr>
        <a:xfrm>
          <a:off x="0" y="0"/>
          <a:ext cx="0" cy="0"/>
          <a:chOff x="0" y="0"/>
          <a:chExt cx="0" cy="0"/>
        </a:xfrm>
      </p:grpSpPr>
      <p:sp>
        <p:nvSpPr>
          <p:cNvPr id="7" name="Cloud 6"/>
          <p:cNvSpPr/>
          <p:nvPr/>
        </p:nvSpPr>
        <p:spPr bwMode="auto">
          <a:xfrm>
            <a:off x="6125764" y="4911066"/>
            <a:ext cx="2005080" cy="1253366"/>
          </a:xfrm>
          <a:prstGeom prst="cloud">
            <a:avLst/>
          </a:prstGeom>
          <a:noFill/>
          <a:ln w="12700" cap="flat" cmpd="sng" algn="ctr">
            <a:solidFill>
              <a:schemeClr val="bg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endParaRPr>
          </a:p>
        </p:txBody>
      </p:sp>
      <p:sp>
        <p:nvSpPr>
          <p:cNvPr id="3" name="TextBox 2"/>
          <p:cNvSpPr txBox="1"/>
          <p:nvPr/>
        </p:nvSpPr>
        <p:spPr>
          <a:xfrm>
            <a:off x="484561" y="467923"/>
            <a:ext cx="5115854" cy="3921073"/>
          </a:xfrm>
          <a:prstGeom prst="rect">
            <a:avLst/>
          </a:prstGeom>
          <a:noFill/>
        </p:spPr>
        <p:txBody>
          <a:bodyPr wrap="none" rtlCol="0">
            <a:spAutoFit/>
          </a:bodyPr>
          <a:lstStyle/>
          <a:p>
            <a:pPr eaLnBrk="0" hangingPunct="0">
              <a:lnSpc>
                <a:spcPct val="120000"/>
              </a:lnSpc>
            </a:pPr>
            <a:r>
              <a:rPr lang="en-US" sz="3600" b="1" dirty="0">
                <a:solidFill>
                  <a:srgbClr val="FF0000"/>
                </a:solidFill>
                <a:effectLst>
                  <a:outerShdw blurRad="50800" dist="38100" dir="2700000" algn="tl" rotWithShape="0">
                    <a:srgbClr val="000000"/>
                  </a:outerShdw>
                </a:effectLst>
              </a:rPr>
              <a:t>Take a parcel of air:</a:t>
            </a:r>
          </a:p>
          <a:p>
            <a:pPr eaLnBrk="0" hangingPunct="0">
              <a:lnSpc>
                <a:spcPct val="120000"/>
              </a:lnSpc>
            </a:pPr>
            <a:endParaRPr lang="en-US" sz="2800" dirty="0">
              <a:solidFill>
                <a:srgbClr val="FFFFFF"/>
              </a:solidFill>
            </a:endParaRPr>
          </a:p>
          <a:p>
            <a:pPr eaLnBrk="0" hangingPunct="0">
              <a:lnSpc>
                <a:spcPct val="120000"/>
              </a:lnSpc>
            </a:pPr>
            <a:r>
              <a:rPr lang="en-US" dirty="0">
                <a:solidFill>
                  <a:srgbClr val="FFFFFF"/>
                </a:solidFill>
              </a:rPr>
              <a:t>When it rises </a:t>
            </a:r>
          </a:p>
          <a:p>
            <a:pPr eaLnBrk="0" hangingPunct="0">
              <a:lnSpc>
                <a:spcPct val="120000"/>
              </a:lnSpc>
            </a:pPr>
            <a:r>
              <a:rPr lang="en-US" dirty="0">
                <a:solidFill>
                  <a:srgbClr val="FFFFFF"/>
                </a:solidFill>
              </a:rPr>
              <a:t>(for whatever reason), </a:t>
            </a:r>
          </a:p>
          <a:p>
            <a:pPr eaLnBrk="0" hangingPunct="0">
              <a:lnSpc>
                <a:spcPct val="120000"/>
              </a:lnSpc>
            </a:pPr>
            <a:r>
              <a:rPr lang="en-US" dirty="0">
                <a:solidFill>
                  <a:srgbClr val="FFFFFF"/>
                </a:solidFill>
              </a:rPr>
              <a:t>it expands and cools, </a:t>
            </a:r>
          </a:p>
          <a:p>
            <a:pPr eaLnBrk="0" hangingPunct="0">
              <a:lnSpc>
                <a:spcPct val="120000"/>
              </a:lnSpc>
            </a:pPr>
            <a:r>
              <a:rPr lang="en-US" dirty="0">
                <a:solidFill>
                  <a:srgbClr val="FFFFFF"/>
                </a:solidFill>
              </a:rPr>
              <a:t>and any moisture in it condenses </a:t>
            </a:r>
          </a:p>
          <a:p>
            <a:pPr eaLnBrk="0" hangingPunct="0">
              <a:lnSpc>
                <a:spcPct val="120000"/>
              </a:lnSpc>
            </a:pPr>
            <a:r>
              <a:rPr lang="en-US" dirty="0">
                <a:solidFill>
                  <a:srgbClr val="FFFFFF"/>
                </a:solidFill>
              </a:rPr>
              <a:t>and forms a cloud,</a:t>
            </a:r>
          </a:p>
          <a:p>
            <a:pPr eaLnBrk="0" hangingPunct="0">
              <a:lnSpc>
                <a:spcPct val="120000"/>
              </a:lnSpc>
            </a:pPr>
            <a:r>
              <a:rPr lang="en-US" dirty="0">
                <a:solidFill>
                  <a:srgbClr val="FFFFFF"/>
                </a:solidFill>
              </a:rPr>
              <a:t>and then it rains the moisture out.</a:t>
            </a:r>
          </a:p>
        </p:txBody>
      </p:sp>
      <p:sp>
        <p:nvSpPr>
          <p:cNvPr id="5" name="Cloud 4"/>
          <p:cNvSpPr/>
          <p:nvPr/>
        </p:nvSpPr>
        <p:spPr bwMode="auto">
          <a:xfrm>
            <a:off x="6098785" y="4891305"/>
            <a:ext cx="2005080" cy="1253366"/>
          </a:xfrm>
          <a:prstGeom prst="cloud">
            <a:avLst/>
          </a:prstGeom>
          <a:gradFill flip="none" rotWithShape="1">
            <a:gsLst>
              <a:gs pos="0">
                <a:schemeClr val="accent3">
                  <a:lumMod val="85000"/>
                </a:schemeClr>
              </a:gs>
              <a:gs pos="100000">
                <a:srgbClr val="000000"/>
              </a:gs>
              <a:gs pos="43000">
                <a:schemeClr val="accent3">
                  <a:lumMod val="85000"/>
                </a:schemeClr>
              </a:gs>
            </a:gsLst>
            <a:path path="circle">
              <a:fillToRect l="100000" b="100000"/>
            </a:path>
            <a:tileRect t="-100000" r="-100000"/>
          </a:gradFill>
          <a:ln w="12700" cap="flat" cmpd="sng" algn="ctr">
            <a:solidFill>
              <a:schemeClr val="bg1"/>
            </a:solidFill>
            <a:prstDash val="solid"/>
            <a:round/>
            <a:headEnd type="none" w="med" len="med"/>
            <a:tailEnd type="none" w="med" len="med"/>
          </a:ln>
          <a:effectLst>
            <a:outerShdw blurRad="50800" dist="38100" dir="2700000" algn="tl"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endParaRPr>
          </a:p>
        </p:txBody>
      </p:sp>
      <p:pic>
        <p:nvPicPr>
          <p:cNvPr id="6" name="Picture 5" descr="1327341659_lightning_caught_on_camera.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81252" y="0"/>
            <a:ext cx="3562748" cy="6858000"/>
          </a:xfrm>
          <a:prstGeom prst="rect">
            <a:avLst/>
          </a:prstGeom>
        </p:spPr>
      </p:pic>
    </p:spTree>
    <p:extLst>
      <p:ext uri="{BB962C8B-B14F-4D97-AF65-F5344CB8AC3E}">
        <p14:creationId xmlns:p14="http://schemas.microsoft.com/office/powerpoint/2010/main" val="122069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2"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0"/>
                            </p:stCondLst>
                            <p:childTnLst>
                              <p:par>
                                <p:cTn id="10" presetID="0" presetClass="path" presetSubtype="0" accel="50000" decel="50000" fill="hold" grpId="0" nodeType="afterEffect">
                                  <p:stCondLst>
                                    <p:cond delay="0"/>
                                  </p:stCondLst>
                                  <p:childTnLst>
                                    <p:animMotion origin="layout" path="M 0.00191 -0.05839 L 0.00017 -0.47313 " pathEditMode="relative" rAng="0" ptsTypes="AA">
                                      <p:cBhvr>
                                        <p:cTn id="11" dur="3000" fill="hold"/>
                                        <p:tgtEl>
                                          <p:spTgt spid="5"/>
                                        </p:tgtEl>
                                        <p:attrNameLst>
                                          <p:attrName>ppt_x</p:attrName>
                                          <p:attrName>ppt_y</p:attrName>
                                        </p:attrNameLst>
                                      </p:cBhvr>
                                      <p:rCtr x="-87" y="-20737"/>
                                    </p:animMotion>
                                  </p:childTnLst>
                                </p:cTn>
                              </p:par>
                              <p:par>
                                <p:cTn id="12" presetID="6" presetClass="emph" presetSubtype="0" fill="hold" grpId="1" nodeType="withEffect">
                                  <p:stCondLst>
                                    <p:cond delay="0"/>
                                  </p:stCondLst>
                                  <p:childTnLst>
                                    <p:animScale>
                                      <p:cBhvr>
                                        <p:cTn id="13" dur="2000" fill="hold"/>
                                        <p:tgtEl>
                                          <p:spTgt spid="5"/>
                                        </p:tgtEl>
                                      </p:cBhvr>
                                      <p:by x="150000" y="150000"/>
                                    </p:animScale>
                                  </p:childTnLst>
                                </p:cTn>
                              </p:par>
                            </p:childTnLst>
                          </p:cTn>
                        </p:par>
                        <p:par>
                          <p:cTn id="14" fill="hold">
                            <p:stCondLst>
                              <p:cond delay="3000"/>
                            </p:stCondLst>
                            <p:childTnLst>
                              <p:par>
                                <p:cTn id="15" presetID="37"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anim calcmode="lin" valueType="num">
                                      <p:cBhvr>
                                        <p:cTn id="18" dur="2000" fill="hold"/>
                                        <p:tgtEl>
                                          <p:spTgt spid="6"/>
                                        </p:tgtEl>
                                        <p:attrNameLst>
                                          <p:attrName>ppt_x</p:attrName>
                                        </p:attrNameLst>
                                      </p:cBhvr>
                                      <p:tavLst>
                                        <p:tav tm="0">
                                          <p:val>
                                            <p:strVal val="#ppt_x"/>
                                          </p:val>
                                        </p:tav>
                                        <p:tav tm="100000">
                                          <p:val>
                                            <p:strVal val="#ppt_x"/>
                                          </p:val>
                                        </p:tav>
                                      </p:tavLst>
                                    </p:anim>
                                    <p:anim calcmode="lin" valueType="num">
                                      <p:cBhvr>
                                        <p:cTn id="19" dur="1800" decel="100000" fill="hold"/>
                                        <p:tgtEl>
                                          <p:spTgt spid="6"/>
                                        </p:tgtEl>
                                        <p:attrNameLst>
                                          <p:attrName>ppt_y</p:attrName>
                                        </p:attrNameLst>
                                      </p:cBhvr>
                                      <p:tavLst>
                                        <p:tav tm="0">
                                          <p:val>
                                            <p:strVal val="#ppt_y+1"/>
                                          </p:val>
                                        </p:tav>
                                        <p:tav tm="100000">
                                          <p:val>
                                            <p:strVal val="#ppt_y-.03"/>
                                          </p:val>
                                        </p:tav>
                                      </p:tavLst>
                                    </p:anim>
                                    <p:anim calcmode="lin" valueType="num">
                                      <p:cBhvr>
                                        <p:cTn id="20" dur="200" accel="100000" fill="hold">
                                          <p:stCondLst>
                                            <p:cond delay="18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5" grpId="1" animBg="1"/>
      <p:bldP spid="5"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C:\Users\trenbert\Desktop\ppt\Gifs\dancin-in-the-rain-31000.gif"/>
          <p:cNvPicPr>
            <a:picLocks noChangeAspect="1" noChangeArrowheads="1"/>
          </p:cNvPicPr>
          <p:nvPr/>
        </p:nvPicPr>
        <p:blipFill>
          <a:blip r:embed="rId2" cstate="print"/>
          <a:srcRect/>
          <a:stretch>
            <a:fillRect/>
          </a:stretch>
        </p:blipFill>
        <p:spPr bwMode="auto">
          <a:xfrm>
            <a:off x="0" y="-31625"/>
            <a:ext cx="9144000" cy="6967728"/>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orm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40754" y="1523633"/>
            <a:ext cx="5652261" cy="3765819"/>
          </a:xfrm>
          <a:prstGeom prst="rect">
            <a:avLst/>
          </a:prstGeom>
        </p:spPr>
      </p:pic>
      <p:sp>
        <p:nvSpPr>
          <p:cNvPr id="3" name="Text Box 3"/>
          <p:cNvSpPr txBox="1">
            <a:spLocks noChangeArrowheads="1"/>
          </p:cNvSpPr>
          <p:nvPr/>
        </p:nvSpPr>
        <p:spPr bwMode="auto">
          <a:xfrm>
            <a:off x="436563" y="90615"/>
            <a:ext cx="8504237" cy="1077218"/>
          </a:xfrm>
          <a:prstGeom prst="rect">
            <a:avLst/>
          </a:prstGeom>
          <a:noFill/>
          <a:ln w="12700">
            <a:noFill/>
            <a:miter lim="800000"/>
            <a:headEnd type="none" w="sm" len="sm"/>
            <a:tailEnd type="none" w="sm" len="sm"/>
          </a:ln>
          <a:effectLst>
            <a:outerShdw blurRad="12700" dist="38100" dir="2700000" algn="ctr" rotWithShape="0">
              <a:schemeClr val="tx1"/>
            </a:outerShdw>
          </a:effectLst>
        </p:spPr>
        <p:txBody>
          <a:bodyPr>
            <a:spAutoFit/>
          </a:bodyPr>
          <a:lstStyle/>
          <a:p>
            <a:pPr marL="457200" indent="-341313" eaLnBrk="0" hangingPunct="0">
              <a:defRPr/>
            </a:pPr>
            <a:r>
              <a:rPr lang="en-US" sz="3200" b="1" dirty="0">
                <a:solidFill>
                  <a:srgbClr val="FC0128"/>
                </a:solidFill>
                <a:effectLst>
                  <a:outerShdw blurRad="50800" dist="38100" dir="2700000" algn="tl" rotWithShape="0">
                    <a:srgbClr val="000000"/>
                  </a:outerShdw>
                </a:effectLst>
                <a:cs typeface="+mn-cs"/>
              </a:rPr>
              <a:t>Most precipitation comes from moisture convergence by weather systems</a:t>
            </a:r>
          </a:p>
        </p:txBody>
      </p:sp>
      <p:sp>
        <p:nvSpPr>
          <p:cNvPr id="8" name="TextBox 7"/>
          <p:cNvSpPr txBox="1"/>
          <p:nvPr/>
        </p:nvSpPr>
        <p:spPr>
          <a:xfrm>
            <a:off x="436098" y="2039815"/>
            <a:ext cx="2433712" cy="1938992"/>
          </a:xfrm>
          <a:prstGeom prst="rect">
            <a:avLst/>
          </a:prstGeom>
          <a:noFill/>
        </p:spPr>
        <p:txBody>
          <a:bodyPr wrap="square" rtlCol="0">
            <a:spAutoFit/>
          </a:bodyPr>
          <a:lstStyle/>
          <a:p>
            <a:pPr eaLnBrk="0" hangingPunct="0"/>
            <a:r>
              <a:rPr lang="en-US" b="1" dirty="0">
                <a:solidFill>
                  <a:srgbClr val="FFFFFF"/>
                </a:solidFill>
                <a:cs typeface="+mn-cs"/>
              </a:rPr>
              <a:t>Low level winds bring in moisture from afar</a:t>
            </a:r>
          </a:p>
          <a:p>
            <a:pPr eaLnBrk="0" hangingPunct="0"/>
            <a:endParaRPr lang="en-US" dirty="0">
              <a:solidFill>
                <a:srgbClr val="000000"/>
              </a:solidFill>
              <a:cs typeface="+mn-cs"/>
            </a:endParaRPr>
          </a:p>
        </p:txBody>
      </p:sp>
      <p:sp>
        <p:nvSpPr>
          <p:cNvPr id="9" name="TextBox 8"/>
          <p:cNvSpPr txBox="1"/>
          <p:nvPr/>
        </p:nvSpPr>
        <p:spPr>
          <a:xfrm>
            <a:off x="1008993" y="6022428"/>
            <a:ext cx="7168950" cy="584775"/>
          </a:xfrm>
          <a:prstGeom prst="rect">
            <a:avLst/>
          </a:prstGeom>
          <a:noFill/>
        </p:spPr>
        <p:txBody>
          <a:bodyPr wrap="none" rtlCol="0">
            <a:spAutoFit/>
          </a:bodyPr>
          <a:lstStyle/>
          <a:p>
            <a:pPr eaLnBrk="0" hangingPunct="0"/>
            <a:r>
              <a:rPr lang="en-US" sz="3200" b="1" dirty="0">
                <a:solidFill>
                  <a:srgbClr val="FF0000"/>
                </a:solidFill>
                <a:cs typeface="+mn-cs"/>
              </a:rPr>
              <a:t>More moisture means heavier rains</a:t>
            </a:r>
          </a:p>
        </p:txBody>
      </p:sp>
      <p:cxnSp>
        <p:nvCxnSpPr>
          <p:cNvPr id="6" name="Curved Connector 5"/>
          <p:cNvCxnSpPr/>
          <p:nvPr/>
        </p:nvCxnSpPr>
        <p:spPr bwMode="auto">
          <a:xfrm flipV="1">
            <a:off x="3200400" y="4038600"/>
            <a:ext cx="2057400" cy="685800"/>
          </a:xfrm>
          <a:prstGeom prst="curvedConnector3">
            <a:avLst>
              <a:gd name="adj1" fmla="val 99383"/>
            </a:avLst>
          </a:prstGeom>
          <a:solidFill>
            <a:schemeClr val="accent1"/>
          </a:solidFill>
          <a:ln w="57150" cap="flat" cmpd="sng" algn="ctr">
            <a:solidFill>
              <a:srgbClr val="FF0000"/>
            </a:solidFill>
            <a:prstDash val="solid"/>
            <a:round/>
            <a:headEnd type="none" w="med" len="med"/>
            <a:tailEnd type="arrow"/>
          </a:ln>
          <a:effectLst/>
        </p:spPr>
      </p:cxnSp>
      <p:cxnSp>
        <p:nvCxnSpPr>
          <p:cNvPr id="13" name="Curved Connector 12"/>
          <p:cNvCxnSpPr/>
          <p:nvPr/>
        </p:nvCxnSpPr>
        <p:spPr bwMode="auto">
          <a:xfrm rot="10800000">
            <a:off x="6096000" y="4114800"/>
            <a:ext cx="1981200" cy="838200"/>
          </a:xfrm>
          <a:prstGeom prst="curvedConnector3">
            <a:avLst>
              <a:gd name="adj1" fmla="val 99933"/>
            </a:avLst>
          </a:prstGeom>
          <a:solidFill>
            <a:schemeClr val="accent1"/>
          </a:solidFill>
          <a:ln w="57150" cap="flat" cmpd="sng" algn="ctr">
            <a:solidFill>
              <a:srgbClr val="FF0000"/>
            </a:solidFill>
            <a:prstDash val="solid"/>
            <a:round/>
            <a:headEnd type="none" w="med" len="med"/>
            <a:tailEnd type="stealth" w="lg" len="lg"/>
          </a:ln>
          <a:effectLst/>
        </p:spPr>
      </p:cxnSp>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8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8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57288"/>
            <a:ext cx="9144000" cy="5659032"/>
          </a:xfrm>
          <a:prstGeom prst="rect">
            <a:avLst/>
          </a:prstGeom>
        </p:spPr>
      </p:pic>
      <p:sp>
        <p:nvSpPr>
          <p:cNvPr id="2" name="Title 1"/>
          <p:cNvSpPr>
            <a:spLocks noGrp="1"/>
          </p:cNvSpPr>
          <p:nvPr>
            <p:ph type="title"/>
          </p:nvPr>
        </p:nvSpPr>
        <p:spPr>
          <a:xfrm>
            <a:off x="457200" y="-3550"/>
            <a:ext cx="7772400" cy="917950"/>
          </a:xfrm>
          <a:effectLst>
            <a:outerShdw blurRad="50800" dist="50800" dir="5400000" algn="ctr" rotWithShape="0">
              <a:schemeClr val="tx1"/>
            </a:outerShdw>
          </a:effectLst>
        </p:spPr>
        <p:txBody>
          <a:bodyPr/>
          <a:lstStyle/>
          <a:p>
            <a:r>
              <a:rPr lang="en-US" dirty="0">
                <a:effectLst>
                  <a:outerShdw blurRad="50800" dist="101600" dir="2700000" algn="tl" rotWithShape="0">
                    <a:srgbClr val="000000"/>
                  </a:outerShdw>
                </a:effectLst>
                <a:latin typeface="Myriad Pro" charset="0"/>
                <a:ea typeface="Myriad Pro" charset="0"/>
                <a:cs typeface="Myriad Pro" charset="0"/>
              </a:rPr>
              <a:t>Mountains and climate change</a:t>
            </a:r>
          </a:p>
        </p:txBody>
      </p:sp>
      <p:sp>
        <p:nvSpPr>
          <p:cNvPr id="4" name="TextBox 3"/>
          <p:cNvSpPr txBox="1"/>
          <p:nvPr/>
        </p:nvSpPr>
        <p:spPr>
          <a:xfrm>
            <a:off x="0" y="1255097"/>
            <a:ext cx="9025196" cy="5504071"/>
          </a:xfrm>
          <a:prstGeom prst="rect">
            <a:avLst/>
          </a:prstGeom>
          <a:noFill/>
        </p:spPr>
        <p:txBody>
          <a:bodyPr wrap="square" rtlCol="0">
            <a:spAutoFit/>
          </a:bodyPr>
          <a:lstStyle/>
          <a:p>
            <a:pPr marL="342900" indent="-342900" eaLnBrk="0" hangingPunct="0">
              <a:spcAft>
                <a:spcPts val="400"/>
              </a:spcAft>
              <a:buFont typeface="Arial"/>
              <a:buChar char="•"/>
            </a:pPr>
            <a:r>
              <a:rPr lang="en-US" sz="2700" b="1" dirty="0">
                <a:solidFill>
                  <a:srgbClr val="FF0000"/>
                </a:solidFill>
                <a:effectLst>
                  <a:outerShdw blurRad="38100" dist="101600" dir="2700000" algn="tl" rotWithShape="0">
                    <a:schemeClr val="tx1"/>
                  </a:outerShdw>
                </a:effectLst>
                <a:latin typeface="Myriad Pro" charset="0"/>
                <a:ea typeface="Myriad Pro" charset="0"/>
                <a:cs typeface="Myriad Pro" charset="0"/>
              </a:rPr>
              <a:t>Continental climate: strong seasons continue</a:t>
            </a:r>
          </a:p>
          <a:p>
            <a:pPr marL="342900" indent="-342900" eaLnBrk="0" hangingPunct="0">
              <a:spcAft>
                <a:spcPts val="400"/>
              </a:spcAft>
              <a:buFont typeface="Arial"/>
              <a:buChar char="•"/>
            </a:pPr>
            <a:r>
              <a:rPr lang="en-US" sz="2700" b="1" dirty="0">
                <a:solidFill>
                  <a:srgbClr val="FF0000"/>
                </a:solidFill>
                <a:effectLst>
                  <a:outerShdw blurRad="38100" dist="101600" dir="2700000" algn="tl" rotWithShape="0">
                    <a:schemeClr val="tx1"/>
                  </a:outerShdw>
                </a:effectLst>
                <a:latin typeface="Myriad Pro" charset="0"/>
                <a:ea typeface="Myriad Pro" charset="0"/>
                <a:cs typeface="Myriad Pro" charset="0"/>
              </a:rPr>
              <a:t>Snow falls if temperature below about 35°F</a:t>
            </a:r>
          </a:p>
          <a:p>
            <a:pPr marL="800100" lvl="1" indent="-342900" eaLnBrk="0" hangingPunct="0">
              <a:spcAft>
                <a:spcPts val="400"/>
              </a:spcAft>
              <a:buFont typeface="Arial"/>
              <a:buChar char="•"/>
            </a:pPr>
            <a:r>
              <a:rPr lang="en-US" b="1" dirty="0">
                <a:solidFill>
                  <a:srgbClr val="FF0000"/>
                </a:solidFill>
                <a:effectLst>
                  <a:outerShdw blurRad="38100" dist="101600" dir="2700000" algn="tl" rotWithShape="0">
                    <a:schemeClr val="tx1"/>
                  </a:outerShdw>
                </a:effectLst>
                <a:latin typeface="Myriad Pro" charset="0"/>
                <a:ea typeface="Myriad Pro" charset="0"/>
                <a:cs typeface="Myriad Pro" charset="0"/>
              </a:rPr>
              <a:t>Greatest amounts 28-32°F</a:t>
            </a:r>
          </a:p>
          <a:p>
            <a:pPr marL="800100" lvl="1" indent="-342900" eaLnBrk="0" hangingPunct="0">
              <a:spcAft>
                <a:spcPts val="400"/>
              </a:spcAft>
              <a:buFont typeface="Arial"/>
              <a:buChar char="•"/>
            </a:pPr>
            <a:r>
              <a:rPr lang="en-US" b="1" dirty="0">
                <a:solidFill>
                  <a:srgbClr val="FF0000"/>
                </a:solidFill>
                <a:effectLst>
                  <a:outerShdw blurRad="38100" dist="101600" dir="2700000" algn="tl" rotWithShape="0">
                    <a:schemeClr val="tx1"/>
                  </a:outerShdw>
                </a:effectLst>
                <a:latin typeface="Myriad Pro" charset="0"/>
                <a:ea typeface="Myriad Pro" charset="0"/>
                <a:cs typeface="Myriad Pro" charset="0"/>
              </a:rPr>
              <a:t>“Too cold to snow”: freeze dried air</a:t>
            </a:r>
          </a:p>
          <a:p>
            <a:pPr marL="342900" indent="-342900" eaLnBrk="0" hangingPunct="0">
              <a:spcAft>
                <a:spcPts val="400"/>
              </a:spcAft>
              <a:buFont typeface="Arial"/>
              <a:buChar char="•"/>
            </a:pPr>
            <a:r>
              <a:rPr lang="en-US" sz="2700" b="1" dirty="0">
                <a:solidFill>
                  <a:srgbClr val="FF0000"/>
                </a:solidFill>
                <a:effectLst>
                  <a:outerShdw blurRad="38100" dist="101600" dir="2700000" algn="tl" rotWithShape="0">
                    <a:schemeClr val="tx1"/>
                  </a:outerShdw>
                </a:effectLst>
                <a:latin typeface="Myriad Pro" charset="0"/>
                <a:ea typeface="Myriad Pro" charset="0"/>
                <a:cs typeface="Myriad Pro" charset="0"/>
              </a:rPr>
              <a:t>So more snow is a result of a warming climate </a:t>
            </a:r>
          </a:p>
          <a:p>
            <a:pPr marL="800100" lvl="1" indent="-342900" eaLnBrk="0" hangingPunct="0">
              <a:spcAft>
                <a:spcPts val="400"/>
              </a:spcAft>
              <a:buFont typeface="Arial"/>
              <a:buChar char="•"/>
            </a:pPr>
            <a:r>
              <a:rPr lang="en-US" b="1" dirty="0">
                <a:solidFill>
                  <a:srgbClr val="FF0000"/>
                </a:solidFill>
                <a:effectLst>
                  <a:outerShdw blurRad="38100" dist="101600" dir="2700000" algn="tl" rotWithShape="0">
                    <a:schemeClr val="tx1"/>
                  </a:outerShdw>
                </a:effectLst>
                <a:latin typeface="Myriad Pro" charset="0"/>
                <a:ea typeface="Myriad Pro" charset="0"/>
                <a:cs typeface="Myriad Pro" charset="0"/>
              </a:rPr>
              <a:t>unless it is so warm it turns to rain.</a:t>
            </a:r>
          </a:p>
          <a:p>
            <a:pPr marL="342900" indent="-342900" eaLnBrk="0" hangingPunct="0">
              <a:spcAft>
                <a:spcPts val="400"/>
              </a:spcAft>
              <a:buFont typeface="Arial"/>
              <a:buChar char="•"/>
            </a:pPr>
            <a:r>
              <a:rPr lang="en-US" sz="2700" b="1" dirty="0">
                <a:solidFill>
                  <a:srgbClr val="FF0000"/>
                </a:solidFill>
                <a:effectLst>
                  <a:outerShdw blurRad="38100" dist="101600" dir="2700000" algn="tl" rotWithShape="0">
                    <a:schemeClr val="tx1"/>
                  </a:outerShdw>
                </a:effectLst>
                <a:latin typeface="Myriad Pro" charset="0"/>
                <a:ea typeface="Myriad Pro" charset="0"/>
                <a:cs typeface="Myriad Pro" charset="0"/>
              </a:rPr>
              <a:t>Glaciers retreat: amplifies changes </a:t>
            </a:r>
            <a:r>
              <a:rPr lang="en-US" b="1" dirty="0">
                <a:solidFill>
                  <a:srgbClr val="FF0000"/>
                </a:solidFill>
                <a:effectLst>
                  <a:outerShdw blurRad="38100" dist="101600" dir="2700000" algn="tl" rotWithShape="0">
                    <a:schemeClr val="tx1"/>
                  </a:outerShdw>
                </a:effectLst>
                <a:latin typeface="Myriad Pro" charset="0"/>
                <a:ea typeface="Myriad Pro" charset="0"/>
                <a:cs typeface="Myriad Pro" charset="0"/>
              </a:rPr>
              <a:t>(snow feedback)</a:t>
            </a:r>
            <a:endParaRPr lang="en-US" sz="2700" b="1" dirty="0">
              <a:solidFill>
                <a:srgbClr val="FF0000"/>
              </a:solidFill>
              <a:effectLst>
                <a:outerShdw blurRad="38100" dist="101600" dir="2700000" algn="tl" rotWithShape="0">
                  <a:schemeClr val="tx1"/>
                </a:outerShdw>
              </a:effectLst>
              <a:latin typeface="Myriad Pro" charset="0"/>
              <a:ea typeface="Myriad Pro" charset="0"/>
              <a:cs typeface="Myriad Pro" charset="0"/>
            </a:endParaRPr>
          </a:p>
          <a:p>
            <a:pPr marL="342900" indent="-342900" eaLnBrk="0" hangingPunct="0">
              <a:spcAft>
                <a:spcPts val="400"/>
              </a:spcAft>
              <a:buFont typeface="Arial"/>
              <a:buChar char="•"/>
            </a:pPr>
            <a:r>
              <a:rPr lang="en-US" sz="2700" b="1" dirty="0">
                <a:solidFill>
                  <a:srgbClr val="FF0000"/>
                </a:solidFill>
                <a:effectLst>
                  <a:outerShdw blurRad="38100" dist="101600" dir="2700000" algn="tl" rotWithShape="0">
                    <a:schemeClr val="tx1"/>
                  </a:outerShdw>
                </a:effectLst>
                <a:latin typeface="Myriad Pro" charset="0"/>
                <a:ea typeface="Myriad Pro" charset="0"/>
                <a:cs typeface="Myriad Pro" charset="0"/>
              </a:rPr>
              <a:t>More snow in mid-winter</a:t>
            </a:r>
          </a:p>
          <a:p>
            <a:pPr marL="342900" indent="-342900" eaLnBrk="0" hangingPunct="0">
              <a:spcAft>
                <a:spcPts val="400"/>
              </a:spcAft>
              <a:buFont typeface="Arial"/>
              <a:buChar char="•"/>
            </a:pPr>
            <a:r>
              <a:rPr lang="en-US" sz="2700" b="1" dirty="0">
                <a:solidFill>
                  <a:srgbClr val="FF0000"/>
                </a:solidFill>
                <a:effectLst>
                  <a:outerShdw blurRad="38100" dist="101600" dir="2700000" algn="tl" rotWithShape="0">
                    <a:schemeClr val="tx1"/>
                  </a:outerShdw>
                </a:effectLst>
                <a:latin typeface="Myriad Pro" charset="0"/>
                <a:ea typeface="Myriad Pro" charset="0"/>
                <a:cs typeface="Myriad Pro" charset="0"/>
              </a:rPr>
              <a:t>Snow melt sooner, runoff earlier: Less snowpack</a:t>
            </a:r>
          </a:p>
          <a:p>
            <a:pPr marL="342900" indent="-342900" eaLnBrk="0" hangingPunct="0">
              <a:spcAft>
                <a:spcPts val="400"/>
              </a:spcAft>
              <a:buFont typeface="Arial"/>
              <a:buChar char="•"/>
            </a:pPr>
            <a:r>
              <a:rPr lang="en-US" sz="2700" b="1" dirty="0">
                <a:solidFill>
                  <a:srgbClr val="FF0000"/>
                </a:solidFill>
                <a:effectLst>
                  <a:outerShdw blurRad="38100" dist="101600" dir="2700000" algn="tl" rotWithShape="0">
                    <a:schemeClr val="tx1"/>
                  </a:outerShdw>
                </a:effectLst>
                <a:latin typeface="Myriad Pro" charset="0"/>
                <a:ea typeface="Myriad Pro" charset="0"/>
                <a:cs typeface="Myriad Pro" charset="0"/>
              </a:rPr>
              <a:t>Prospects for less water in summer</a:t>
            </a:r>
          </a:p>
          <a:p>
            <a:pPr marL="342900" indent="-342900" eaLnBrk="0" hangingPunct="0">
              <a:spcAft>
                <a:spcPts val="400"/>
              </a:spcAft>
              <a:buFont typeface="Arial"/>
              <a:buChar char="•"/>
            </a:pPr>
            <a:r>
              <a:rPr lang="en-US" sz="2700" b="1" dirty="0">
                <a:solidFill>
                  <a:srgbClr val="FF0000"/>
                </a:solidFill>
                <a:effectLst>
                  <a:outerShdw blurRad="38100" dist="101600" dir="2700000" algn="tl" rotWithShape="0">
                    <a:schemeClr val="tx1"/>
                  </a:outerShdw>
                </a:effectLst>
                <a:latin typeface="Myriad Pro" charset="0"/>
                <a:ea typeface="Myriad Pro" charset="0"/>
                <a:cs typeface="Myriad Pro" charset="0"/>
              </a:rPr>
              <a:t>Greater risk of drought, heat waves, wild fires</a:t>
            </a:r>
          </a:p>
          <a:p>
            <a:pPr marL="342900" indent="-342900" eaLnBrk="0" hangingPunct="0">
              <a:spcAft>
                <a:spcPts val="400"/>
              </a:spcAft>
              <a:buFont typeface="Arial"/>
              <a:buChar char="•"/>
            </a:pPr>
            <a:r>
              <a:rPr lang="en-US" sz="2700" b="1" dirty="0">
                <a:solidFill>
                  <a:srgbClr val="FF0000"/>
                </a:solidFill>
                <a:effectLst>
                  <a:outerShdw blurRad="38100" dist="101600" dir="2700000" algn="tl" rotWithShape="0">
                    <a:schemeClr val="tx1"/>
                  </a:outerShdw>
                </a:effectLst>
                <a:latin typeface="Myriad Pro" charset="0"/>
                <a:ea typeface="Myriad Pro" charset="0"/>
                <a:cs typeface="Myriad Pro" charset="0"/>
              </a:rPr>
              <a:t>Expansion of pests (Like bark beetle)</a:t>
            </a:r>
          </a:p>
        </p:txBody>
      </p:sp>
      <p:sp>
        <p:nvSpPr>
          <p:cNvPr id="6" name="TextBox 5"/>
          <p:cNvSpPr txBox="1"/>
          <p:nvPr/>
        </p:nvSpPr>
        <p:spPr>
          <a:xfrm>
            <a:off x="7035800" y="6488668"/>
            <a:ext cx="1300356" cy="338554"/>
          </a:xfrm>
          <a:prstGeom prst="rect">
            <a:avLst/>
          </a:prstGeom>
          <a:noFill/>
        </p:spPr>
        <p:txBody>
          <a:bodyPr wrap="none" rtlCol="0">
            <a:spAutoFit/>
          </a:bodyPr>
          <a:lstStyle/>
          <a:p>
            <a:pPr eaLnBrk="0" hangingPunct="0"/>
            <a:r>
              <a:rPr lang="en-US" sz="1600" dirty="0" err="1">
                <a:solidFill>
                  <a:srgbClr val="3333CC">
                    <a:lumMod val="60000"/>
                    <a:lumOff val="40000"/>
                  </a:srgbClr>
                </a:solidFill>
                <a:cs typeface="+mn-cs"/>
              </a:rPr>
              <a:t>Imgpot.com</a:t>
            </a:r>
            <a:endParaRPr lang="en-US" sz="1600" dirty="0">
              <a:solidFill>
                <a:srgbClr val="3333CC">
                  <a:lumMod val="60000"/>
                  <a:lumOff val="40000"/>
                </a:srgbClr>
              </a:solidFill>
              <a:cs typeface="+mn-cs"/>
            </a:endParaRPr>
          </a:p>
        </p:txBody>
      </p:sp>
    </p:spTree>
    <p:extLst>
      <p:ext uri="{BB962C8B-B14F-4D97-AF65-F5344CB8AC3E}">
        <p14:creationId xmlns:p14="http://schemas.microsoft.com/office/powerpoint/2010/main" val="7382914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1000"/>
                                        <p:tgtEl>
                                          <p:spTgt spid="4">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up)">
                                      <p:cBhvr>
                                        <p:cTn id="15" dur="1000"/>
                                        <p:tgtEl>
                                          <p:spTgt spid="4">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up)">
                                      <p:cBhvr>
                                        <p:cTn id="18" dur="10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up)">
                                      <p:cBhvr>
                                        <p:cTn id="23" dur="1000"/>
                                        <p:tgtEl>
                                          <p:spTgt spid="4">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wipe(up)">
                                      <p:cBhvr>
                                        <p:cTn id="26" dur="1000"/>
                                        <p:tgtEl>
                                          <p:spTgt spid="4">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wipe(up)">
                                      <p:cBhvr>
                                        <p:cTn id="31" dur="1000"/>
                                        <p:tgtEl>
                                          <p:spTgt spid="4">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wipe(up)">
                                      <p:cBhvr>
                                        <p:cTn id="36" dur="1000"/>
                                        <p:tgtEl>
                                          <p:spTgt spid="4">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Effect transition="in" filter="wipe(up)">
                                      <p:cBhvr>
                                        <p:cTn id="41" dur="1000"/>
                                        <p:tgtEl>
                                          <p:spTgt spid="4">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4">
                                            <p:txEl>
                                              <p:pRg st="9" end="9"/>
                                            </p:txEl>
                                          </p:spTgt>
                                        </p:tgtEl>
                                        <p:attrNameLst>
                                          <p:attrName>style.visibility</p:attrName>
                                        </p:attrNameLst>
                                      </p:cBhvr>
                                      <p:to>
                                        <p:strVal val="visible"/>
                                      </p:to>
                                    </p:set>
                                    <p:animEffect transition="in" filter="wipe(up)">
                                      <p:cBhvr>
                                        <p:cTn id="46" dur="1000"/>
                                        <p:tgtEl>
                                          <p:spTgt spid="4">
                                            <p:txEl>
                                              <p:pRg st="9" end="9"/>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4">
                                            <p:txEl>
                                              <p:pRg st="10" end="10"/>
                                            </p:txEl>
                                          </p:spTgt>
                                        </p:tgtEl>
                                        <p:attrNameLst>
                                          <p:attrName>style.visibility</p:attrName>
                                        </p:attrNameLst>
                                      </p:cBhvr>
                                      <p:to>
                                        <p:strVal val="visible"/>
                                      </p:to>
                                    </p:set>
                                    <p:animEffect transition="in" filter="wipe(up)">
                                      <p:cBhvr>
                                        <p:cTn id="51" dur="1000"/>
                                        <p:tgtEl>
                                          <p:spTgt spid="4">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4">
                                            <p:txEl>
                                              <p:pRg st="11" end="11"/>
                                            </p:txEl>
                                          </p:spTgt>
                                        </p:tgtEl>
                                        <p:attrNameLst>
                                          <p:attrName>style.visibility</p:attrName>
                                        </p:attrNameLst>
                                      </p:cBhvr>
                                      <p:to>
                                        <p:strVal val="visible"/>
                                      </p:to>
                                    </p:set>
                                    <p:animEffect transition="in" filter="wipe(up)">
                                      <p:cBhvr>
                                        <p:cTn id="56" dur="10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772400" cy="996576"/>
          </a:xfrm>
        </p:spPr>
        <p:txBody>
          <a:bodyPr/>
          <a:lstStyle/>
          <a:p>
            <a:r>
              <a:rPr lang="en-US" dirty="0">
                <a:effectLst>
                  <a:outerShdw blurRad="50800" dist="38100" dir="2700000" algn="tl" rotWithShape="0">
                    <a:srgbClr val="000000"/>
                  </a:outerShdw>
                </a:effectLst>
                <a:latin typeface="Myriad Pro"/>
                <a:cs typeface="Myriad Pro"/>
              </a:rPr>
              <a:t>Jonas: East coast snow storm</a:t>
            </a:r>
            <a:br>
              <a:rPr lang="en-US" dirty="0">
                <a:effectLst>
                  <a:outerShdw blurRad="50800" dist="38100" dir="2700000" algn="tl" rotWithShape="0">
                    <a:srgbClr val="000000"/>
                  </a:outerShdw>
                </a:effectLst>
                <a:latin typeface="Myriad Pro"/>
                <a:cs typeface="Myriad Pro"/>
              </a:rPr>
            </a:br>
            <a:r>
              <a:rPr lang="en-US" sz="2000" dirty="0">
                <a:effectLst>
                  <a:outerShdw blurRad="50800" dist="38100" dir="2700000" algn="tl" rotWithShape="0">
                    <a:srgbClr val="000000"/>
                  </a:outerShdw>
                </a:effectLst>
                <a:latin typeface="Myriad Pro"/>
                <a:cs typeface="Myriad Pro"/>
              </a:rPr>
              <a:t>        </a:t>
            </a:r>
            <a:r>
              <a:rPr lang="en-US" sz="2400" dirty="0">
                <a:effectLst>
                  <a:outerShdw blurRad="50800" dist="38100" dir="2700000" algn="tl" rotWithShape="0">
                    <a:srgbClr val="000000"/>
                  </a:outerShdw>
                </a:effectLst>
                <a:latin typeface="Myriad Pro"/>
                <a:cs typeface="Myriad Pro"/>
              </a:rPr>
              <a:t>Jan 22-23 2016</a:t>
            </a:r>
          </a:p>
        </p:txBody>
      </p:sp>
      <p:pic>
        <p:nvPicPr>
          <p:cNvPr id="4" name="Picture 3" descr="IMG_3114.JPG"/>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990600"/>
            <a:ext cx="2973049" cy="3962400"/>
          </a:xfrm>
          <a:prstGeom prst="rect">
            <a:avLst/>
          </a:prstGeom>
        </p:spPr>
      </p:pic>
      <p:pic>
        <p:nvPicPr>
          <p:cNvPr id="5" name="Picture 4" descr="IMG_3104.JPG"/>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
                    </a14:imgEffect>
                  </a14:imgLayer>
                </a14:imgProps>
              </a:ext>
              <a:ext uri="{28A0092B-C50C-407E-A947-70E740481C1C}">
                <a14:useLocalDpi xmlns:a14="http://schemas.microsoft.com/office/drawing/2010/main"/>
              </a:ext>
            </a:extLst>
          </a:blip>
          <a:stretch>
            <a:fillRect/>
          </a:stretch>
        </p:blipFill>
        <p:spPr>
          <a:xfrm>
            <a:off x="0" y="4572000"/>
            <a:ext cx="3048000" cy="2286000"/>
          </a:xfrm>
          <a:prstGeom prst="rect">
            <a:avLst/>
          </a:prstGeom>
        </p:spPr>
      </p:pic>
      <p:pic>
        <p:nvPicPr>
          <p:cNvPr id="6" name="Picture 5" descr="snow_BrooklynJan16MoeenaDas.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71800" y="4528671"/>
            <a:ext cx="2362200" cy="2362200"/>
          </a:xfrm>
          <a:prstGeom prst="rect">
            <a:avLst/>
          </a:prstGeom>
        </p:spPr>
      </p:pic>
      <p:pic>
        <p:nvPicPr>
          <p:cNvPr id="8" name="Picture 7" descr="Ecoast_StormJan22.gi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27331" y="609600"/>
            <a:ext cx="3706210" cy="3200400"/>
          </a:xfrm>
          <a:prstGeom prst="rect">
            <a:avLst/>
          </a:prstGeom>
        </p:spPr>
      </p:pic>
      <p:pic>
        <p:nvPicPr>
          <p:cNvPr id="9" name="Picture 8" descr="stormfri-goes-12216.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34000" y="3733800"/>
            <a:ext cx="3789082" cy="3157568"/>
          </a:xfrm>
          <a:prstGeom prst="rect">
            <a:avLst/>
          </a:prstGeom>
        </p:spPr>
      </p:pic>
      <p:pic>
        <p:nvPicPr>
          <p:cNvPr id="10" name="Picture 9" descr="panda.gi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95600" y="2061450"/>
            <a:ext cx="2679700" cy="2510550"/>
          </a:xfrm>
          <a:prstGeom prst="rect">
            <a:avLst/>
          </a:prstGeom>
        </p:spPr>
      </p:pic>
    </p:spTree>
    <p:extLst>
      <p:ext uri="{BB962C8B-B14F-4D97-AF65-F5344CB8AC3E}">
        <p14:creationId xmlns:p14="http://schemas.microsoft.com/office/powerpoint/2010/main" val="14217290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now_cover_trends.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12149" y="988412"/>
            <a:ext cx="7501254" cy="4978819"/>
          </a:xfrm>
          <a:prstGeom prst="rect">
            <a:avLst/>
          </a:prstGeom>
        </p:spPr>
      </p:pic>
      <p:sp>
        <p:nvSpPr>
          <p:cNvPr id="6" name="TextBox 5"/>
          <p:cNvSpPr txBox="1"/>
          <p:nvPr/>
        </p:nvSpPr>
        <p:spPr>
          <a:xfrm>
            <a:off x="6218083" y="6488668"/>
            <a:ext cx="2298338" cy="369332"/>
          </a:xfrm>
          <a:prstGeom prst="rect">
            <a:avLst/>
          </a:prstGeom>
          <a:noFill/>
        </p:spPr>
        <p:txBody>
          <a:bodyPr wrap="none" rtlCol="0">
            <a:spAutoFit/>
          </a:bodyPr>
          <a:lstStyle/>
          <a:p>
            <a:pPr eaLnBrk="0" hangingPunct="0"/>
            <a:r>
              <a:rPr lang="en-US" sz="1800" dirty="0">
                <a:solidFill>
                  <a:srgbClr val="3333CC">
                    <a:lumMod val="60000"/>
                    <a:lumOff val="40000"/>
                  </a:srgbClr>
                </a:solidFill>
                <a:cs typeface="+mn-cs"/>
              </a:rPr>
              <a:t>27 Jan 2015 NOAA</a:t>
            </a:r>
          </a:p>
        </p:txBody>
      </p:sp>
      <p:sp>
        <p:nvSpPr>
          <p:cNvPr id="2" name="TextBox 1"/>
          <p:cNvSpPr txBox="1"/>
          <p:nvPr/>
        </p:nvSpPr>
        <p:spPr>
          <a:xfrm>
            <a:off x="412345" y="258909"/>
            <a:ext cx="8272016" cy="584776"/>
          </a:xfrm>
          <a:prstGeom prst="rect">
            <a:avLst/>
          </a:prstGeom>
          <a:noFill/>
        </p:spPr>
        <p:txBody>
          <a:bodyPr wrap="none" rtlCol="0">
            <a:spAutoFit/>
          </a:bodyPr>
          <a:lstStyle/>
          <a:p>
            <a:r>
              <a:rPr lang="en-US" sz="3200" b="1" dirty="0">
                <a:solidFill>
                  <a:srgbClr val="FFFF00"/>
                </a:solidFill>
                <a:effectLst>
                  <a:outerShdw blurRad="50800" dist="38100" dir="2700000" algn="tl" rotWithShape="0">
                    <a:srgbClr val="000000"/>
                  </a:outerShdw>
                </a:effectLst>
              </a:rPr>
              <a:t>Northern Hemisphere snow cover extent</a:t>
            </a:r>
          </a:p>
        </p:txBody>
      </p:sp>
      <p:pic>
        <p:nvPicPr>
          <p:cNvPr id="8" name="Picture 7" descr="snow_cover_trends.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2616" y="5905584"/>
            <a:ext cx="7530787" cy="551537"/>
          </a:xfrm>
          <a:prstGeom prst="rect">
            <a:avLst/>
          </a:prstGeom>
        </p:spPr>
      </p:pic>
    </p:spTree>
    <p:extLst>
      <p:ext uri="{BB962C8B-B14F-4D97-AF65-F5344CB8AC3E}">
        <p14:creationId xmlns:p14="http://schemas.microsoft.com/office/powerpoint/2010/main" val="247042870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US_precip_2016_annual.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62" y="3594462"/>
            <a:ext cx="6285239" cy="3155918"/>
          </a:xfrm>
          <a:prstGeom prst="rect">
            <a:avLst/>
          </a:prstGeom>
        </p:spPr>
      </p:pic>
      <p:pic>
        <p:nvPicPr>
          <p:cNvPr id="8" name="Picture 7" descr="US_T__2016_annual.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16753"/>
            <a:ext cx="6306764" cy="3134663"/>
          </a:xfrm>
          <a:prstGeom prst="rect">
            <a:avLst/>
          </a:prstGeom>
        </p:spPr>
      </p:pic>
      <p:sp>
        <p:nvSpPr>
          <p:cNvPr id="7" name="TextBox 6"/>
          <p:cNvSpPr txBox="1"/>
          <p:nvPr/>
        </p:nvSpPr>
        <p:spPr>
          <a:xfrm>
            <a:off x="6391004" y="156118"/>
            <a:ext cx="2752996" cy="3970318"/>
          </a:xfrm>
          <a:prstGeom prst="rect">
            <a:avLst/>
          </a:prstGeom>
          <a:noFill/>
        </p:spPr>
        <p:txBody>
          <a:bodyPr wrap="square" rtlCol="0">
            <a:spAutoFit/>
          </a:bodyPr>
          <a:lstStyle/>
          <a:p>
            <a:pPr eaLnBrk="0" hangingPunct="0"/>
            <a:r>
              <a:rPr lang="en-US" sz="2800" b="1" dirty="0">
                <a:solidFill>
                  <a:srgbClr val="FFFF00"/>
                </a:solidFill>
                <a:effectLst>
                  <a:outerShdw blurRad="50800" dist="38100" dir="2700000">
                    <a:srgbClr val="000000">
                      <a:alpha val="43000"/>
                    </a:srgbClr>
                  </a:outerShdw>
                </a:effectLst>
              </a:rPr>
              <a:t>US  48 contiguous States</a:t>
            </a:r>
          </a:p>
          <a:p>
            <a:pPr eaLnBrk="0" hangingPunct="0"/>
            <a:r>
              <a:rPr lang="en-US" dirty="0">
                <a:solidFill>
                  <a:srgbClr val="FFFFFF"/>
                </a:solidFill>
              </a:rPr>
              <a:t>Temperature: annual</a:t>
            </a:r>
          </a:p>
          <a:p>
            <a:pPr eaLnBrk="0" hangingPunct="0"/>
            <a:endParaRPr lang="en-US" dirty="0">
              <a:solidFill>
                <a:srgbClr val="FFFFFF"/>
              </a:solidFill>
            </a:endParaRPr>
          </a:p>
          <a:p>
            <a:pPr eaLnBrk="0" hangingPunct="0"/>
            <a:r>
              <a:rPr lang="en-US" dirty="0">
                <a:solidFill>
                  <a:srgbClr val="FFFFFF"/>
                </a:solidFill>
              </a:rPr>
              <a:t>Precipitation:</a:t>
            </a:r>
          </a:p>
          <a:p>
            <a:pPr eaLnBrk="0" hangingPunct="0"/>
            <a:r>
              <a:rPr lang="en-US" dirty="0">
                <a:solidFill>
                  <a:srgbClr val="FFFFFF"/>
                </a:solidFill>
              </a:rPr>
              <a:t>Annual</a:t>
            </a:r>
          </a:p>
          <a:p>
            <a:pPr eaLnBrk="0" hangingPunct="0"/>
            <a:endParaRPr lang="en-US" dirty="0">
              <a:solidFill>
                <a:srgbClr val="FFFFFF"/>
              </a:solidFill>
            </a:endParaRPr>
          </a:p>
          <a:p>
            <a:pPr eaLnBrk="0" hangingPunct="0"/>
            <a:r>
              <a:rPr lang="en-US" dirty="0">
                <a:solidFill>
                  <a:srgbClr val="FFFFFF"/>
                </a:solidFill>
              </a:rPr>
              <a:t>Thru 2016, </a:t>
            </a:r>
            <a:endParaRPr lang="en-US" sz="1600" dirty="0">
              <a:solidFill>
                <a:srgbClr val="FFFFFF"/>
              </a:solidFill>
            </a:endParaRPr>
          </a:p>
        </p:txBody>
      </p:sp>
      <p:sp>
        <p:nvSpPr>
          <p:cNvPr id="9" name="TextBox 8"/>
          <p:cNvSpPr txBox="1"/>
          <p:nvPr/>
        </p:nvSpPr>
        <p:spPr>
          <a:xfrm>
            <a:off x="411480" y="426720"/>
            <a:ext cx="1226292" cy="3539431"/>
          </a:xfrm>
          <a:prstGeom prst="rect">
            <a:avLst/>
          </a:prstGeom>
          <a:noFill/>
        </p:spPr>
        <p:txBody>
          <a:bodyPr wrap="none" rtlCol="0">
            <a:spAutoFit/>
          </a:bodyPr>
          <a:lstStyle/>
          <a:p>
            <a:pPr eaLnBrk="0" hangingPunct="0"/>
            <a:r>
              <a:rPr lang="en-US" sz="2800" b="1" dirty="0">
                <a:solidFill>
                  <a:srgbClr val="FF0000"/>
                </a:solidFill>
              </a:rPr>
              <a:t>Temp</a:t>
            </a:r>
          </a:p>
          <a:p>
            <a:pPr eaLnBrk="0" hangingPunct="0"/>
            <a:endParaRPr lang="en-US" sz="2800" b="1" dirty="0">
              <a:solidFill>
                <a:srgbClr val="FF0000"/>
              </a:solidFill>
            </a:endParaRPr>
          </a:p>
          <a:p>
            <a:pPr eaLnBrk="0" hangingPunct="0"/>
            <a:endParaRPr lang="en-US" sz="2800" b="1" dirty="0">
              <a:solidFill>
                <a:srgbClr val="FF0000"/>
              </a:solidFill>
            </a:endParaRPr>
          </a:p>
          <a:p>
            <a:pPr eaLnBrk="0" hangingPunct="0"/>
            <a:endParaRPr lang="en-US" sz="2800" b="1" dirty="0">
              <a:solidFill>
                <a:srgbClr val="FF0000"/>
              </a:solidFill>
            </a:endParaRPr>
          </a:p>
          <a:p>
            <a:pPr eaLnBrk="0" hangingPunct="0"/>
            <a:endParaRPr lang="en-US" sz="2800" b="1" dirty="0">
              <a:solidFill>
                <a:srgbClr val="FF0000"/>
              </a:solidFill>
            </a:endParaRPr>
          </a:p>
          <a:p>
            <a:pPr eaLnBrk="0" hangingPunct="0"/>
            <a:endParaRPr lang="en-US" sz="2800" b="1" dirty="0">
              <a:solidFill>
                <a:srgbClr val="FF0000"/>
              </a:solidFill>
            </a:endParaRPr>
          </a:p>
          <a:p>
            <a:pPr eaLnBrk="0" hangingPunct="0"/>
            <a:endParaRPr lang="en-US" sz="2800" b="1" dirty="0">
              <a:solidFill>
                <a:srgbClr val="FF0000"/>
              </a:solidFill>
            </a:endParaRPr>
          </a:p>
          <a:p>
            <a:pPr eaLnBrk="0" hangingPunct="0"/>
            <a:r>
              <a:rPr lang="en-US" sz="2800" b="1" dirty="0" err="1">
                <a:solidFill>
                  <a:srgbClr val="FF0000"/>
                </a:solidFill>
              </a:rPr>
              <a:t>Precip</a:t>
            </a:r>
            <a:endParaRPr lang="en-US" sz="2800" b="1" dirty="0">
              <a:solidFill>
                <a:srgbClr val="FF0000"/>
              </a:solidFill>
            </a:endParaRPr>
          </a:p>
        </p:txBody>
      </p:sp>
      <p:cxnSp>
        <p:nvCxnSpPr>
          <p:cNvPr id="16" name="Elbow Connector 15"/>
          <p:cNvCxnSpPr/>
          <p:nvPr/>
        </p:nvCxnSpPr>
        <p:spPr bwMode="auto">
          <a:xfrm flipV="1">
            <a:off x="381000" y="4993506"/>
            <a:ext cx="5549080" cy="471370"/>
          </a:xfrm>
          <a:prstGeom prst="bentConnector3">
            <a:avLst>
              <a:gd name="adj1" fmla="val 61637"/>
            </a:avLst>
          </a:prstGeom>
          <a:solidFill>
            <a:schemeClr val="accent1"/>
          </a:solidFill>
          <a:ln w="38100" cap="flat" cmpd="sng" algn="ctr">
            <a:solidFill>
              <a:srgbClr val="C00000"/>
            </a:solidFill>
            <a:prstDash val="solid"/>
            <a:round/>
            <a:headEnd type="none" w="med" len="med"/>
            <a:tailEnd type="none" w="med" len="med"/>
          </a:ln>
          <a:effectLst/>
        </p:spPr>
      </p:cxnSp>
      <p:grpSp>
        <p:nvGrpSpPr>
          <p:cNvPr id="2" name="Group 14"/>
          <p:cNvGrpSpPr>
            <a:grpSpLocks/>
          </p:cNvGrpSpPr>
          <p:nvPr/>
        </p:nvGrpSpPr>
        <p:grpSpPr bwMode="auto">
          <a:xfrm>
            <a:off x="1686456" y="860425"/>
            <a:ext cx="6653992" cy="5978525"/>
            <a:chOff x="1206" y="110"/>
            <a:chExt cx="4225" cy="3766"/>
          </a:xfrm>
        </p:grpSpPr>
        <p:sp>
          <p:nvSpPr>
            <p:cNvPr id="10" name="Oval 9"/>
            <p:cNvSpPr>
              <a:spLocks noChangeArrowheads="1"/>
            </p:cNvSpPr>
            <p:nvPr/>
          </p:nvSpPr>
          <p:spPr bwMode="auto">
            <a:xfrm>
              <a:off x="1206" y="110"/>
              <a:ext cx="624" cy="3696"/>
            </a:xfrm>
            <a:prstGeom prst="ellipse">
              <a:avLst/>
            </a:prstGeom>
            <a:noFill/>
            <a:ln w="57150">
              <a:solidFill>
                <a:srgbClr val="0000FF"/>
              </a:solidFill>
              <a:round/>
              <a:headEnd/>
              <a:tailEnd/>
            </a:ln>
          </p:spPr>
          <p:txBody>
            <a:bodyPr wrap="none" anchor="ctr"/>
            <a:lstStyle/>
            <a:p>
              <a:pPr eaLnBrk="0" hangingPunct="0"/>
              <a:endParaRPr lang="en-US">
                <a:solidFill>
                  <a:srgbClr val="000000"/>
                </a:solidFill>
              </a:endParaRPr>
            </a:p>
          </p:txBody>
        </p:sp>
        <p:sp>
          <p:nvSpPr>
            <p:cNvPr id="11" name="Text Box 10"/>
            <p:cNvSpPr txBox="1">
              <a:spLocks noChangeArrowheads="1"/>
            </p:cNvSpPr>
            <p:nvPr/>
          </p:nvSpPr>
          <p:spPr bwMode="auto">
            <a:xfrm>
              <a:off x="4224" y="3120"/>
              <a:ext cx="1207" cy="756"/>
            </a:xfrm>
            <a:prstGeom prst="rect">
              <a:avLst/>
            </a:prstGeom>
            <a:solidFill>
              <a:schemeClr val="bg1"/>
            </a:solidFill>
            <a:ln w="9525">
              <a:noFill/>
              <a:miter lim="800000"/>
              <a:headEnd/>
              <a:tailEnd/>
            </a:ln>
          </p:spPr>
          <p:txBody>
            <a:bodyPr wrap="none">
              <a:spAutoFit/>
            </a:bodyPr>
            <a:lstStyle/>
            <a:p>
              <a:pPr eaLnBrk="0" hangingPunct="0"/>
              <a:r>
                <a:rPr lang="en-US" dirty="0">
                  <a:solidFill>
                    <a:srgbClr val="0000FF"/>
                  </a:solidFill>
                </a:rPr>
                <a:t>1930s:</a:t>
              </a:r>
            </a:p>
            <a:p>
              <a:pPr eaLnBrk="0" hangingPunct="0"/>
              <a:r>
                <a:rPr lang="en-US" dirty="0">
                  <a:solidFill>
                    <a:srgbClr val="0000FF"/>
                  </a:solidFill>
                </a:rPr>
                <a:t>Hot and dry</a:t>
              </a:r>
            </a:p>
            <a:p>
              <a:pPr eaLnBrk="0" hangingPunct="0"/>
              <a:r>
                <a:rPr lang="en-US" dirty="0">
                  <a:solidFill>
                    <a:srgbClr val="0000FF"/>
                  </a:solidFill>
                </a:rPr>
                <a:t>“Dust Bowl”</a:t>
              </a:r>
            </a:p>
          </p:txBody>
        </p:sp>
      </p:grpSp>
      <p:grpSp>
        <p:nvGrpSpPr>
          <p:cNvPr id="3" name="Group 5"/>
          <p:cNvGrpSpPr>
            <a:grpSpLocks/>
          </p:cNvGrpSpPr>
          <p:nvPr/>
        </p:nvGrpSpPr>
        <p:grpSpPr bwMode="auto">
          <a:xfrm>
            <a:off x="3733800" y="4038600"/>
            <a:ext cx="4508500" cy="1752600"/>
            <a:chOff x="2688" y="576"/>
            <a:chExt cx="2840" cy="672"/>
          </a:xfrm>
        </p:grpSpPr>
        <p:sp>
          <p:nvSpPr>
            <p:cNvPr id="15" name="Oval 6"/>
            <p:cNvSpPr>
              <a:spLocks noChangeArrowheads="1"/>
            </p:cNvSpPr>
            <p:nvPr/>
          </p:nvSpPr>
          <p:spPr bwMode="auto">
            <a:xfrm>
              <a:off x="2688" y="576"/>
              <a:ext cx="1488" cy="672"/>
            </a:xfrm>
            <a:prstGeom prst="ellipse">
              <a:avLst/>
            </a:prstGeom>
            <a:noFill/>
            <a:ln w="57150">
              <a:solidFill>
                <a:srgbClr val="FF3300"/>
              </a:solidFill>
              <a:round/>
              <a:headEnd/>
              <a:tailEnd/>
            </a:ln>
          </p:spPr>
          <p:txBody>
            <a:bodyPr wrap="none" anchor="ctr"/>
            <a:lstStyle/>
            <a:p>
              <a:pPr eaLnBrk="0" hangingPunct="0"/>
              <a:endParaRPr lang="en-US">
                <a:solidFill>
                  <a:srgbClr val="000000"/>
                </a:solidFill>
              </a:endParaRPr>
            </a:p>
          </p:txBody>
        </p:sp>
        <p:sp>
          <p:nvSpPr>
            <p:cNvPr id="17" name="Text Box 7"/>
            <p:cNvSpPr txBox="1">
              <a:spLocks noChangeArrowheads="1"/>
            </p:cNvSpPr>
            <p:nvPr/>
          </p:nvSpPr>
          <p:spPr bwMode="auto">
            <a:xfrm>
              <a:off x="4262" y="653"/>
              <a:ext cx="1266" cy="288"/>
            </a:xfrm>
            <a:prstGeom prst="rect">
              <a:avLst/>
            </a:prstGeom>
            <a:solidFill>
              <a:schemeClr val="bg1"/>
            </a:solidFill>
            <a:ln w="9525">
              <a:noFill/>
              <a:miter lim="800000"/>
              <a:headEnd/>
              <a:tailEnd/>
            </a:ln>
          </p:spPr>
          <p:txBody>
            <a:bodyPr wrap="none">
              <a:spAutoFit/>
            </a:bodyPr>
            <a:lstStyle/>
            <a:p>
              <a:pPr eaLnBrk="0" hangingPunct="0"/>
              <a:r>
                <a:rPr lang="en-US" dirty="0">
                  <a:solidFill>
                    <a:srgbClr val="FF3300"/>
                  </a:solidFill>
                </a:rPr>
                <a:t>Much wetter</a:t>
              </a:r>
            </a:p>
          </p:txBody>
        </p:sp>
      </p:grpSp>
      <p:grpSp>
        <p:nvGrpSpPr>
          <p:cNvPr id="4" name="Group 20"/>
          <p:cNvGrpSpPr/>
          <p:nvPr/>
        </p:nvGrpSpPr>
        <p:grpSpPr>
          <a:xfrm>
            <a:off x="5498028" y="609600"/>
            <a:ext cx="3188772" cy="5867400"/>
            <a:chOff x="5498028" y="838200"/>
            <a:chExt cx="3188772" cy="5867400"/>
          </a:xfrm>
        </p:grpSpPr>
        <p:sp>
          <p:nvSpPr>
            <p:cNvPr id="19" name="Oval 18"/>
            <p:cNvSpPr>
              <a:spLocks noChangeArrowheads="1"/>
            </p:cNvSpPr>
            <p:nvPr/>
          </p:nvSpPr>
          <p:spPr bwMode="auto">
            <a:xfrm>
              <a:off x="5498028" y="838200"/>
              <a:ext cx="434236" cy="5867400"/>
            </a:xfrm>
            <a:prstGeom prst="ellipse">
              <a:avLst/>
            </a:prstGeom>
            <a:noFill/>
            <a:ln w="57150">
              <a:solidFill>
                <a:srgbClr val="FF0000"/>
              </a:solidFill>
              <a:round/>
              <a:headEnd/>
              <a:tailEnd/>
            </a:ln>
          </p:spPr>
          <p:txBody>
            <a:bodyPr wrap="none" anchor="ctr"/>
            <a:lstStyle/>
            <a:p>
              <a:pPr eaLnBrk="0" hangingPunct="0"/>
              <a:endParaRPr lang="en-US">
                <a:solidFill>
                  <a:srgbClr val="000000"/>
                </a:solidFill>
              </a:endParaRPr>
            </a:p>
          </p:txBody>
        </p:sp>
        <p:sp>
          <p:nvSpPr>
            <p:cNvPr id="20" name="Text Box 10"/>
            <p:cNvSpPr txBox="1">
              <a:spLocks noChangeArrowheads="1"/>
            </p:cNvSpPr>
            <p:nvPr/>
          </p:nvSpPr>
          <p:spPr bwMode="auto">
            <a:xfrm>
              <a:off x="6400800" y="4876800"/>
              <a:ext cx="2286000" cy="830997"/>
            </a:xfrm>
            <a:prstGeom prst="rect">
              <a:avLst/>
            </a:prstGeom>
            <a:solidFill>
              <a:schemeClr val="bg1"/>
            </a:solidFill>
            <a:ln w="9525">
              <a:noFill/>
              <a:miter lim="800000"/>
              <a:headEnd/>
              <a:tailEnd/>
            </a:ln>
          </p:spPr>
          <p:txBody>
            <a:bodyPr wrap="square">
              <a:spAutoFit/>
            </a:bodyPr>
            <a:lstStyle/>
            <a:p>
              <a:pPr eaLnBrk="0" hangingPunct="0"/>
              <a:r>
                <a:rPr lang="en-US" dirty="0">
                  <a:solidFill>
                    <a:srgbClr val="0000FF"/>
                  </a:solidFill>
                </a:rPr>
                <a:t>2012:</a:t>
              </a:r>
            </a:p>
            <a:p>
              <a:pPr eaLnBrk="0" hangingPunct="0"/>
              <a:r>
                <a:rPr lang="en-US" dirty="0">
                  <a:solidFill>
                    <a:srgbClr val="0000FF"/>
                  </a:solidFill>
                </a:rPr>
                <a:t>V hot and dry</a:t>
              </a:r>
            </a:p>
          </p:txBody>
        </p:sp>
      </p:grpSp>
      <p:sp>
        <p:nvSpPr>
          <p:cNvPr id="6" name="TextBox 5">
            <a:extLst>
              <a:ext uri="{FF2B5EF4-FFF2-40B4-BE49-F238E27FC236}">
                <a16:creationId xmlns:a16="http://schemas.microsoft.com/office/drawing/2014/main" id="{1CF674FE-AFF2-5A44-AAC4-4DD8F9287307}"/>
              </a:ext>
            </a:extLst>
          </p:cNvPr>
          <p:cNvSpPr txBox="1"/>
          <p:nvPr/>
        </p:nvSpPr>
        <p:spPr>
          <a:xfrm>
            <a:off x="5760720" y="4480560"/>
            <a:ext cx="348172" cy="461665"/>
          </a:xfrm>
          <a:prstGeom prst="rect">
            <a:avLst/>
          </a:prstGeom>
          <a:noFill/>
        </p:spPr>
        <p:txBody>
          <a:bodyPr wrap="none" rtlCol="0">
            <a:spAutoFit/>
          </a:bodyPr>
          <a:lstStyle/>
          <a:p>
            <a:r>
              <a:rPr lang="en-US" dirty="0">
                <a:solidFill>
                  <a:srgbClr val="92D050"/>
                </a:solidFill>
              </a:rPr>
              <a:t>*</a:t>
            </a:r>
          </a:p>
        </p:txBody>
      </p:sp>
    </p:spTree>
    <p:extLst>
      <p:ext uri="{BB962C8B-B14F-4D97-AF65-F5344CB8AC3E}">
        <p14:creationId xmlns:p14="http://schemas.microsoft.com/office/powerpoint/2010/main" val="2210034670"/>
      </p:ext>
    </p:extLst>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par>
                                <p:cTn id="13" presetID="2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xit" presetSubtype="16" fill="hold" nodeType="clickEffect">
                                  <p:stCondLst>
                                    <p:cond delay="0"/>
                                  </p:stCondLst>
                                  <p:childTnLst>
                                    <p:animEffect transition="out" filter="box(in)">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4" presetClass="exit" presetSubtype="16" fill="hold" nodeType="withEffect">
                                  <p:stCondLst>
                                    <p:cond delay="0"/>
                                  </p:stCondLst>
                                  <p:childTnLst>
                                    <p:animEffect transition="out" filter="box(in)">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ox(in)">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435684"/>
            <a:ext cx="5725836" cy="3328736"/>
          </a:xfrm>
          <a:prstGeom prst="rect">
            <a:avLst/>
          </a:prstGeom>
        </p:spPr>
      </p:pic>
      <p:pic>
        <p:nvPicPr>
          <p:cNvPr id="4" name="Picture 3"/>
          <p:cNvPicPr>
            <a:picLocks noChangeAspect="1"/>
          </p:cNvPicPr>
          <p:nvPr/>
        </p:nvPicPr>
        <p:blipFill>
          <a:blip r:embed="rId3"/>
          <a:stretch>
            <a:fillRect/>
          </a:stretch>
        </p:blipFill>
        <p:spPr>
          <a:xfrm>
            <a:off x="0" y="0"/>
            <a:ext cx="8953500" cy="3683000"/>
          </a:xfrm>
          <a:prstGeom prst="rect">
            <a:avLst/>
          </a:prstGeom>
        </p:spPr>
      </p:pic>
      <p:sp>
        <p:nvSpPr>
          <p:cNvPr id="5" name="TextBox 4"/>
          <p:cNvSpPr txBox="1"/>
          <p:nvPr/>
        </p:nvSpPr>
        <p:spPr>
          <a:xfrm>
            <a:off x="5725836" y="4170075"/>
            <a:ext cx="3418164" cy="1631216"/>
          </a:xfrm>
          <a:prstGeom prst="rect">
            <a:avLst/>
          </a:prstGeom>
          <a:noFill/>
        </p:spPr>
        <p:txBody>
          <a:bodyPr wrap="square" rtlCol="0">
            <a:spAutoFit/>
          </a:bodyPr>
          <a:lstStyle/>
          <a:p>
            <a:r>
              <a:rPr lang="en-US" sz="2000" b="1" dirty="0">
                <a:solidFill>
                  <a:srgbClr val="FFC000"/>
                </a:solidFill>
              </a:rPr>
              <a:t>1981-2015 vs 1901-60</a:t>
            </a:r>
          </a:p>
          <a:p>
            <a:r>
              <a:rPr lang="en-US" sz="2000" dirty="0">
                <a:solidFill>
                  <a:srgbClr val="FFFFFF"/>
                </a:solidFill>
              </a:rPr>
              <a:t>Or 1925-1960 Alaska</a:t>
            </a:r>
          </a:p>
          <a:p>
            <a:endParaRPr lang="en-US" sz="2000" dirty="0">
              <a:solidFill>
                <a:srgbClr val="FFFFFF"/>
              </a:solidFill>
            </a:endParaRPr>
          </a:p>
          <a:p>
            <a:r>
              <a:rPr lang="en-US" sz="2000" dirty="0">
                <a:solidFill>
                  <a:srgbClr val="FFFFFF"/>
                </a:solidFill>
              </a:rPr>
              <a:t>% diff in top 20% of daily precipitation</a:t>
            </a:r>
          </a:p>
        </p:txBody>
      </p:sp>
      <p:sp>
        <p:nvSpPr>
          <p:cNvPr id="6" name="TextBox 5">
            <a:extLst>
              <a:ext uri="{FF2B5EF4-FFF2-40B4-BE49-F238E27FC236}">
                <a16:creationId xmlns:a16="http://schemas.microsoft.com/office/drawing/2014/main" id="{BC2873BF-72CC-634C-8279-6C2218308F4D}"/>
              </a:ext>
            </a:extLst>
          </p:cNvPr>
          <p:cNvSpPr txBox="1"/>
          <p:nvPr/>
        </p:nvSpPr>
        <p:spPr>
          <a:xfrm>
            <a:off x="6033853" y="6155339"/>
            <a:ext cx="2629246" cy="707886"/>
          </a:xfrm>
          <a:prstGeom prst="rect">
            <a:avLst/>
          </a:prstGeom>
          <a:noFill/>
        </p:spPr>
        <p:txBody>
          <a:bodyPr wrap="none" rtlCol="0">
            <a:spAutoFit/>
          </a:bodyPr>
          <a:lstStyle/>
          <a:p>
            <a:r>
              <a:rPr lang="en-US" sz="2000" dirty="0">
                <a:solidFill>
                  <a:schemeClr val="accent1">
                    <a:lumMod val="60000"/>
                    <a:lumOff val="40000"/>
                  </a:schemeClr>
                </a:solidFill>
              </a:rPr>
              <a:t>National assessment</a:t>
            </a:r>
          </a:p>
          <a:p>
            <a:r>
              <a:rPr lang="en-US" sz="2000" dirty="0">
                <a:solidFill>
                  <a:schemeClr val="accent1">
                    <a:lumMod val="60000"/>
                    <a:lumOff val="40000"/>
                  </a:schemeClr>
                </a:solidFill>
              </a:rPr>
              <a:t>USGCRP 2017</a:t>
            </a:r>
          </a:p>
        </p:txBody>
      </p:sp>
    </p:spTree>
    <p:extLst>
      <p:ext uri="{BB962C8B-B14F-4D97-AF65-F5344CB8AC3E}">
        <p14:creationId xmlns:p14="http://schemas.microsoft.com/office/powerpoint/2010/main" val="272454766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85800" y="228600"/>
            <a:ext cx="7772400" cy="762000"/>
          </a:xfrm>
          <a:solidFill>
            <a:schemeClr val="accent1"/>
          </a:solidFill>
          <a:effectLst>
            <a:outerShdw dist="35921" dir="2700000" algn="ctr" rotWithShape="0">
              <a:schemeClr val="tx1"/>
            </a:outerShdw>
          </a:effectLst>
        </p:spPr>
        <p:txBody>
          <a:bodyPr/>
          <a:lstStyle/>
          <a:p>
            <a:pPr eaLnBrk="1" hangingPunct="1">
              <a:defRPr/>
            </a:pPr>
            <a:r>
              <a:rPr lang="en-US" sz="4000" dirty="0">
                <a:solidFill>
                  <a:srgbClr val="FF0000"/>
                </a:solidFill>
                <a:effectLst>
                  <a:outerShdw blurRad="38100" dist="38100" dir="2700000" algn="tl">
                    <a:srgbClr val="000000"/>
                  </a:outerShdw>
                </a:effectLst>
                <a:latin typeface="Comic Sans MS" pitchFamily="66" charset="0"/>
              </a:rPr>
              <a:t>Changes in extremes</a:t>
            </a:r>
          </a:p>
        </p:txBody>
      </p:sp>
      <p:sp>
        <p:nvSpPr>
          <p:cNvPr id="16387" name="Rectangle 3"/>
          <p:cNvSpPr>
            <a:spLocks noGrp="1" noChangeArrowheads="1"/>
          </p:cNvSpPr>
          <p:nvPr>
            <p:ph idx="1"/>
          </p:nvPr>
        </p:nvSpPr>
        <p:spPr>
          <a:xfrm>
            <a:off x="533400" y="1143000"/>
            <a:ext cx="7772400" cy="4114800"/>
          </a:xfrm>
          <a:effectLst>
            <a:outerShdw blurRad="38100" dist="38100" dir="2700000" algn="tl" rotWithShape="0">
              <a:prstClr val="black">
                <a:alpha val="40000"/>
              </a:prstClr>
            </a:outerShdw>
          </a:effectLst>
        </p:spPr>
        <p:txBody>
          <a:bodyPr/>
          <a:lstStyle/>
          <a:p>
            <a:pPr eaLnBrk="1" hangingPunct="1">
              <a:lnSpc>
                <a:spcPct val="90000"/>
              </a:lnSpc>
              <a:spcAft>
                <a:spcPct val="10000"/>
              </a:spcAft>
              <a:buFont typeface="Wingdings" pitchFamily="2" charset="2"/>
              <a:buNone/>
            </a:pPr>
            <a:r>
              <a:rPr lang="en-US" sz="2800" b="1" dirty="0">
                <a:solidFill>
                  <a:schemeClr val="bg1"/>
                </a:solidFill>
                <a:latin typeface="Comic Sans MS" pitchFamily="66" charset="0"/>
              </a:rPr>
              <a:t>Matter most for society and human health</a:t>
            </a:r>
          </a:p>
          <a:p>
            <a:pPr eaLnBrk="1" hangingPunct="1">
              <a:lnSpc>
                <a:spcPct val="90000"/>
              </a:lnSpc>
              <a:spcAft>
                <a:spcPct val="10000"/>
              </a:spcAft>
              <a:buFont typeface="Wingdings" pitchFamily="2" charset="2"/>
              <a:buNone/>
            </a:pPr>
            <a:endParaRPr lang="en-US" sz="1000" b="1" dirty="0">
              <a:solidFill>
                <a:schemeClr val="bg1"/>
              </a:solidFill>
              <a:latin typeface="Comic Sans MS" pitchFamily="66" charset="0"/>
            </a:endParaRPr>
          </a:p>
          <a:p>
            <a:pPr eaLnBrk="1" hangingPunct="1">
              <a:lnSpc>
                <a:spcPct val="90000"/>
              </a:lnSpc>
              <a:buFont typeface="Wingdings" pitchFamily="2" charset="2"/>
              <a:buNone/>
            </a:pPr>
            <a:r>
              <a:rPr lang="en-US" sz="2800" dirty="0">
                <a:solidFill>
                  <a:srgbClr val="FFFF00"/>
                </a:solidFill>
                <a:latin typeface="Comic Sans MS" pitchFamily="66" charset="0"/>
              </a:rPr>
              <a:t>With a warming climate:</a:t>
            </a:r>
          </a:p>
          <a:p>
            <a:pPr lvl="1" eaLnBrk="1" hangingPunct="1">
              <a:lnSpc>
                <a:spcPct val="90000"/>
              </a:lnSpc>
              <a:buFont typeface="Wingdings" pitchFamily="2" charset="2"/>
              <a:buChar char="S"/>
            </a:pPr>
            <a:r>
              <a:rPr lang="en-US" sz="2400" dirty="0">
                <a:solidFill>
                  <a:schemeClr val="bg1"/>
                </a:solidFill>
                <a:latin typeface="Comic Sans MS" pitchFamily="66" charset="0"/>
              </a:rPr>
              <a:t> More high temperatures, heat waves </a:t>
            </a:r>
          </a:p>
          <a:p>
            <a:pPr lvl="1" eaLnBrk="1" hangingPunct="1">
              <a:lnSpc>
                <a:spcPct val="90000"/>
              </a:lnSpc>
              <a:buFont typeface="Wingdings" pitchFamily="2" charset="2"/>
              <a:buChar char="S"/>
            </a:pPr>
            <a:r>
              <a:rPr lang="en-US" sz="2400" dirty="0">
                <a:solidFill>
                  <a:schemeClr val="bg1"/>
                </a:solidFill>
                <a:latin typeface="Comic Sans MS" pitchFamily="66" charset="0"/>
              </a:rPr>
              <a:t> Wild fires and other consequences</a:t>
            </a:r>
          </a:p>
          <a:p>
            <a:pPr lvl="1" eaLnBrk="1" hangingPunct="1">
              <a:lnSpc>
                <a:spcPct val="90000"/>
              </a:lnSpc>
              <a:buFont typeface="Wingdings" pitchFamily="2" charset="2"/>
              <a:buChar char="S"/>
            </a:pPr>
            <a:r>
              <a:rPr lang="en-US" sz="2400" dirty="0">
                <a:solidFill>
                  <a:schemeClr val="bg1"/>
                </a:solidFill>
                <a:latin typeface="Comic Sans MS" pitchFamily="66" charset="0"/>
              </a:rPr>
              <a:t> Fewer cold extremes.</a:t>
            </a:r>
          </a:p>
          <a:p>
            <a:pPr eaLnBrk="1" hangingPunct="1">
              <a:lnSpc>
                <a:spcPct val="90000"/>
              </a:lnSpc>
              <a:buFont typeface="Wingdings" pitchFamily="2" charset="2"/>
              <a:buChar char="S"/>
            </a:pPr>
            <a:r>
              <a:rPr lang="en-US" sz="2800" dirty="0">
                <a:solidFill>
                  <a:schemeClr val="bg1"/>
                </a:solidFill>
                <a:latin typeface="Comic Sans MS" pitchFamily="66" charset="0"/>
              </a:rPr>
              <a:t>More extremes in hydrological cycle:</a:t>
            </a:r>
          </a:p>
          <a:p>
            <a:pPr lvl="1" eaLnBrk="1" hangingPunct="1">
              <a:lnSpc>
                <a:spcPct val="90000"/>
              </a:lnSpc>
              <a:buFont typeface="Wingdings" pitchFamily="2" charset="2"/>
              <a:buChar char="S"/>
            </a:pPr>
            <a:r>
              <a:rPr lang="en-US" sz="2400" dirty="0">
                <a:solidFill>
                  <a:schemeClr val="bg1"/>
                </a:solidFill>
                <a:latin typeface="Comic Sans MS" pitchFamily="66" charset="0"/>
              </a:rPr>
              <a:t>More intense precipitation</a:t>
            </a:r>
          </a:p>
          <a:p>
            <a:pPr lvl="1" eaLnBrk="1" hangingPunct="1">
              <a:lnSpc>
                <a:spcPct val="90000"/>
              </a:lnSpc>
              <a:buFont typeface="Wingdings" pitchFamily="2" charset="2"/>
              <a:buChar char="S"/>
            </a:pPr>
            <a:r>
              <a:rPr lang="en-US" sz="2400" dirty="0">
                <a:solidFill>
                  <a:schemeClr val="bg1"/>
                </a:solidFill>
                <a:latin typeface="Comic Sans MS" pitchFamily="66" charset="0"/>
              </a:rPr>
              <a:t>Longer dry spells </a:t>
            </a:r>
          </a:p>
          <a:p>
            <a:pPr lvl="1" eaLnBrk="1" hangingPunct="1">
              <a:lnSpc>
                <a:spcPct val="90000"/>
              </a:lnSpc>
              <a:buFont typeface="Wingdings" pitchFamily="2" charset="2"/>
              <a:buChar char="S"/>
            </a:pPr>
            <a:endParaRPr lang="en-US" sz="2400" dirty="0">
              <a:solidFill>
                <a:schemeClr val="bg1"/>
              </a:solidFill>
              <a:latin typeface="Comic Sans MS" pitchFamily="66" charset="0"/>
            </a:endParaRPr>
          </a:p>
          <a:p>
            <a:pPr lvl="1" eaLnBrk="1" hangingPunct="1">
              <a:lnSpc>
                <a:spcPct val="90000"/>
              </a:lnSpc>
              <a:buFont typeface="Wingdings" pitchFamily="2" charset="2"/>
              <a:buChar char="S"/>
            </a:pPr>
            <a:r>
              <a:rPr lang="en-US" sz="2400" dirty="0">
                <a:solidFill>
                  <a:schemeClr val="bg1"/>
                </a:solidFill>
                <a:latin typeface="Comic Sans MS" pitchFamily="66" charset="0"/>
              </a:rPr>
              <a:t>Increased risk of flooding and drought</a:t>
            </a:r>
          </a:p>
          <a:p>
            <a:pPr lvl="1" eaLnBrk="1" hangingPunct="1">
              <a:lnSpc>
                <a:spcPct val="90000"/>
              </a:lnSpc>
              <a:buFont typeface="Wingdings" pitchFamily="2" charset="2"/>
              <a:buChar char="S"/>
            </a:pPr>
            <a:r>
              <a:rPr lang="en-US" sz="2400" dirty="0">
                <a:solidFill>
                  <a:schemeClr val="bg1"/>
                </a:solidFill>
                <a:latin typeface="Comic Sans MS" pitchFamily="66" charset="0"/>
              </a:rPr>
              <a:t>More intense storms, hurricanes, tornadoes</a:t>
            </a:r>
          </a:p>
        </p:txBody>
      </p:sp>
      <p:pic>
        <p:nvPicPr>
          <p:cNvPr id="16388" name="Picture 4" descr="wea0017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1828800"/>
            <a:ext cx="2133600" cy="1412875"/>
          </a:xfrm>
          <a:prstGeom prst="rect">
            <a:avLst/>
          </a:prstGeom>
          <a:noFill/>
          <a:ln w="9525">
            <a:solidFill>
              <a:srgbClr val="CC0000"/>
            </a:solidFill>
            <a:miter lim="800000"/>
            <a:headEnd/>
            <a:tailEnd/>
          </a:ln>
        </p:spPr>
      </p:pic>
      <p:pic>
        <p:nvPicPr>
          <p:cNvPr id="16389" name="Picture 5" descr="FLkralupy"/>
          <p:cNvPicPr>
            <a:picLocks noChangeAspect="1" noChangeArrowheads="1"/>
          </p:cNvPicPr>
          <p:nvPr/>
        </p:nvPicPr>
        <p:blipFill>
          <a:blip r:embed="rId3" cstate="email">
            <a:lum bright="-6000"/>
            <a:extLst>
              <a:ext uri="{28A0092B-C50C-407E-A947-70E740481C1C}">
                <a14:useLocalDpi xmlns:a14="http://schemas.microsoft.com/office/drawing/2010/main"/>
              </a:ext>
            </a:extLst>
          </a:blip>
          <a:srcRect/>
          <a:stretch>
            <a:fillRect/>
          </a:stretch>
        </p:blipFill>
        <p:spPr bwMode="auto">
          <a:xfrm>
            <a:off x="6970889" y="4114800"/>
            <a:ext cx="2209800" cy="1422400"/>
          </a:xfrm>
          <a:prstGeom prst="rect">
            <a:avLst/>
          </a:prstGeom>
          <a:noFill/>
          <a:ln w="9525">
            <a:solidFill>
              <a:srgbClr val="CC0000"/>
            </a:solidFill>
            <a:miter lim="800000"/>
            <a:headEnd/>
            <a:tailEnd/>
          </a:ln>
        </p:spPr>
      </p:pic>
      <p:sp>
        <p:nvSpPr>
          <p:cNvPr id="8" name="Right Arrow 7"/>
          <p:cNvSpPr/>
          <p:nvPr/>
        </p:nvSpPr>
        <p:spPr bwMode="auto">
          <a:xfrm rot="5400000">
            <a:off x="3754013" y="4704188"/>
            <a:ext cx="444208"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endParaRPr>
          </a:p>
        </p:txBody>
      </p:sp>
      <p:sp>
        <p:nvSpPr>
          <p:cNvPr id="9" name="Right Arrow 8"/>
          <p:cNvSpPr/>
          <p:nvPr/>
        </p:nvSpPr>
        <p:spPr bwMode="auto">
          <a:xfrm rot="5400000">
            <a:off x="3792112" y="5961488"/>
            <a:ext cx="368008" cy="48463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endParaRPr>
          </a:p>
        </p:txBody>
      </p:sp>
      <p:sp>
        <p:nvSpPr>
          <p:cNvPr id="10" name="TextBox 9"/>
          <p:cNvSpPr txBox="1"/>
          <p:nvPr/>
        </p:nvSpPr>
        <p:spPr>
          <a:xfrm>
            <a:off x="533400" y="6172200"/>
            <a:ext cx="7847421" cy="584776"/>
          </a:xfrm>
          <a:prstGeom prst="rect">
            <a:avLst/>
          </a:prstGeom>
          <a:noFill/>
        </p:spPr>
        <p:txBody>
          <a:bodyPr wrap="none" rtlCol="0">
            <a:spAutoFit/>
          </a:bodyPr>
          <a:lstStyle/>
          <a:p>
            <a:r>
              <a:rPr lang="en-US" sz="3200" b="1" dirty="0">
                <a:solidFill>
                  <a:srgbClr val="FF0000"/>
                </a:solidFill>
                <a:effectLst>
                  <a:outerShdw blurRad="38100" dist="38100" dir="2700000" algn="tl">
                    <a:srgbClr val="000000">
                      <a:alpha val="43137"/>
                    </a:srgbClr>
                  </a:outerShdw>
                </a:effectLst>
              </a:rPr>
              <a:t>Major challenges for a water manager</a:t>
            </a:r>
            <a:endParaRPr lang="en-US" dirty="0">
              <a:solidFill>
                <a:srgbClr val="000000"/>
              </a:solidFill>
            </a:endParaRP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2500"/>
                            </p:stCondLst>
                            <p:childTnLst>
                              <p:par>
                                <p:cTn id="13" presetID="22" presetClass="entr" presetSubtype="1" fill="hold" grpId="0" nodeType="after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533F9-DE21-AD40-904E-030B44D7D14D}"/>
              </a:ext>
            </a:extLst>
          </p:cNvPr>
          <p:cNvSpPr>
            <a:spLocks noGrp="1"/>
          </p:cNvSpPr>
          <p:nvPr>
            <p:ph type="title"/>
          </p:nvPr>
        </p:nvSpPr>
        <p:spPr>
          <a:xfrm>
            <a:off x="830179" y="1941095"/>
            <a:ext cx="7772400" cy="1143000"/>
          </a:xfrm>
        </p:spPr>
        <p:txBody>
          <a:bodyPr/>
          <a:lstStyle/>
          <a:p>
            <a:r>
              <a:rPr lang="en-US" dirty="0">
                <a:effectLst>
                  <a:outerShdw blurRad="50800" dist="50800" dir="5400000" algn="ctr" rotWithShape="0">
                    <a:schemeClr val="tx1"/>
                  </a:outerShdw>
                </a:effectLst>
                <a:latin typeface="Myriad Pro" panose="020B0503030403020204" pitchFamily="34" charset="0"/>
              </a:rPr>
              <a:t>Recent extremes in Colorado</a:t>
            </a:r>
          </a:p>
        </p:txBody>
      </p:sp>
    </p:spTree>
    <p:extLst>
      <p:ext uri="{BB962C8B-B14F-4D97-AF65-F5344CB8AC3E}">
        <p14:creationId xmlns:p14="http://schemas.microsoft.com/office/powerpoint/2010/main" val="1904183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4093" y="574634"/>
            <a:ext cx="8558212" cy="5211806"/>
          </a:xfrm>
          <a:prstGeom prst="rect">
            <a:avLst/>
          </a:prstGeom>
        </p:spPr>
      </p:pic>
      <p:sp>
        <p:nvSpPr>
          <p:cNvPr id="966659" name="Text Box 3"/>
          <p:cNvSpPr txBox="1">
            <a:spLocks noChangeArrowheads="1"/>
          </p:cNvSpPr>
          <p:nvPr/>
        </p:nvSpPr>
        <p:spPr bwMode="auto">
          <a:xfrm>
            <a:off x="914400" y="5988050"/>
            <a:ext cx="7254875" cy="641350"/>
          </a:xfrm>
          <a:prstGeom prst="rect">
            <a:avLst/>
          </a:prstGeom>
          <a:noFill/>
          <a:ln w="9525">
            <a:noFill/>
            <a:miter lim="800000"/>
            <a:headEnd/>
            <a:tailEnd/>
          </a:ln>
          <a:effectLst/>
        </p:spPr>
        <p:txBody>
          <a:bodyPr>
            <a:spAutoFit/>
          </a:bodyPr>
          <a:lstStyle/>
          <a:p>
            <a:r>
              <a:rPr lang="en-US" sz="1800">
                <a:solidFill>
                  <a:srgbClr val="FFFFFF"/>
                </a:solidFill>
              </a:rPr>
              <a:t>Data from Climate Monitoring and Diagnostics Lab., NOAA. Data prior to 1974 from C. Keeling, Scripps Inst. Oceanogr.</a:t>
            </a:r>
          </a:p>
        </p:txBody>
      </p:sp>
      <p:sp>
        <p:nvSpPr>
          <p:cNvPr id="966660" name="Text Box 4"/>
          <p:cNvSpPr txBox="1">
            <a:spLocks noChangeArrowheads="1"/>
          </p:cNvSpPr>
          <p:nvPr/>
        </p:nvSpPr>
        <p:spPr bwMode="auto">
          <a:xfrm>
            <a:off x="914400" y="28685"/>
            <a:ext cx="7373938" cy="1836400"/>
          </a:xfrm>
          <a:prstGeom prst="rect">
            <a:avLst/>
          </a:prstGeom>
          <a:noFill/>
          <a:ln w="9525">
            <a:noFill/>
            <a:miter lim="800000"/>
            <a:headEnd/>
            <a:tailEnd/>
          </a:ln>
          <a:effectLst>
            <a:outerShdw dist="53882" dir="2700000" algn="ctr" rotWithShape="0">
              <a:schemeClr val="tx1"/>
            </a:outerShdw>
          </a:effectLst>
        </p:spPr>
        <p:txBody>
          <a:bodyPr>
            <a:spAutoFit/>
          </a:bodyPr>
          <a:lstStyle/>
          <a:p>
            <a:pPr algn="ctr"/>
            <a:r>
              <a:rPr lang="en-US" sz="2800" b="1" dirty="0">
                <a:solidFill>
                  <a:srgbClr val="FFFF00"/>
                </a:solidFill>
                <a:effectLst>
                  <a:outerShdw blurRad="38100" dist="38100" dir="2700000" algn="tl">
                    <a:srgbClr val="000000"/>
                  </a:outerShdw>
                </a:effectLst>
              </a:rPr>
              <a:t>Changing atmospheric composition: CO</a:t>
            </a:r>
            <a:r>
              <a:rPr lang="en-US" sz="2800" b="1" baseline="-25000" dirty="0">
                <a:solidFill>
                  <a:srgbClr val="FFFF00"/>
                </a:solidFill>
                <a:effectLst>
                  <a:outerShdw blurRad="38100" dist="38100" dir="2700000" algn="tl">
                    <a:srgbClr val="000000"/>
                  </a:outerShdw>
                </a:effectLst>
              </a:rPr>
              <a:t>2</a:t>
            </a:r>
          </a:p>
          <a:p>
            <a:pPr algn="ctr"/>
            <a:endParaRPr lang="en-US" sz="3200" b="1" baseline="-25000" dirty="0">
              <a:solidFill>
                <a:srgbClr val="FF0000"/>
              </a:solidFill>
              <a:effectLst>
                <a:outerShdw blurRad="38100" dist="38100" dir="2700000" algn="tl">
                  <a:srgbClr val="000000"/>
                </a:outerShdw>
              </a:effectLst>
            </a:endParaRPr>
          </a:p>
          <a:p>
            <a:pPr algn="ctr"/>
            <a:endParaRPr lang="en-US" sz="3200" b="1" baseline="-25000" dirty="0">
              <a:solidFill>
                <a:srgbClr val="FF0000"/>
              </a:solidFill>
              <a:effectLst>
                <a:outerShdw blurRad="38100" dist="38100" dir="2700000" algn="tl">
                  <a:srgbClr val="000000"/>
                </a:outerShdw>
              </a:effectLst>
            </a:endParaRPr>
          </a:p>
          <a:p>
            <a:pPr algn="ctr"/>
            <a:endParaRPr lang="en-US" sz="3200" b="1" baseline="-25000" dirty="0">
              <a:solidFill>
                <a:srgbClr val="FF0000"/>
              </a:solidFill>
              <a:effectLst>
                <a:outerShdw blurRad="38100" dist="38100" dir="2700000" algn="tl">
                  <a:srgbClr val="000000"/>
                </a:outerShdw>
              </a:effectLst>
            </a:endParaRPr>
          </a:p>
          <a:p>
            <a:pPr algn="ctr"/>
            <a:r>
              <a:rPr lang="en-US" sz="3200" b="1" baseline="-25000" dirty="0">
                <a:solidFill>
                  <a:srgbClr val="FF0000"/>
                </a:solidFill>
                <a:effectLst>
                  <a:outerShdw blurRad="38100" dist="38100" dir="2700000" algn="tl">
                    <a:srgbClr val="000000"/>
                  </a:outerShdw>
                </a:effectLst>
              </a:rPr>
              <a:t>Mauna Loa, Hawaii       </a:t>
            </a:r>
            <a:endParaRPr lang="en-US" sz="3200" dirty="0">
              <a:solidFill>
                <a:srgbClr val="000000"/>
              </a:solidFill>
            </a:endParaRPr>
          </a:p>
        </p:txBody>
      </p:sp>
      <p:sp>
        <p:nvSpPr>
          <p:cNvPr id="966661" name="Line 5"/>
          <p:cNvSpPr>
            <a:spLocks noChangeShapeType="1"/>
          </p:cNvSpPr>
          <p:nvPr/>
        </p:nvSpPr>
        <p:spPr bwMode="auto">
          <a:xfrm flipV="1">
            <a:off x="1752600" y="3124200"/>
            <a:ext cx="6553200" cy="1981200"/>
          </a:xfrm>
          <a:prstGeom prst="line">
            <a:avLst/>
          </a:prstGeom>
          <a:noFill/>
          <a:ln w="57150">
            <a:solidFill>
              <a:srgbClr val="FF7F89"/>
            </a:solidFill>
            <a:round/>
            <a:headEnd/>
            <a:tailEnd type="triangle" w="lg" len="lg"/>
          </a:ln>
          <a:effectLst/>
        </p:spPr>
        <p:txBody>
          <a:bodyPr/>
          <a:lstStyle/>
          <a:p>
            <a:endParaRPr lang="en-US">
              <a:solidFill>
                <a:srgbClr val="000000"/>
              </a:solidFill>
            </a:endParaRPr>
          </a:p>
        </p:txBody>
      </p:sp>
      <p:sp>
        <p:nvSpPr>
          <p:cNvPr id="966662" name="Line 6"/>
          <p:cNvSpPr>
            <a:spLocks noChangeShapeType="1"/>
          </p:cNvSpPr>
          <p:nvPr/>
        </p:nvSpPr>
        <p:spPr bwMode="auto">
          <a:xfrm flipV="1">
            <a:off x="3352800" y="2362200"/>
            <a:ext cx="5029200" cy="2209800"/>
          </a:xfrm>
          <a:prstGeom prst="line">
            <a:avLst/>
          </a:prstGeom>
          <a:noFill/>
          <a:ln w="57150">
            <a:solidFill>
              <a:srgbClr val="FF5860"/>
            </a:solidFill>
            <a:round/>
            <a:headEnd/>
            <a:tailEnd type="triangle" w="lg" len="lg"/>
          </a:ln>
          <a:effectLst/>
        </p:spPr>
        <p:txBody>
          <a:bodyPr/>
          <a:lstStyle/>
          <a:p>
            <a:endParaRPr lang="en-US">
              <a:solidFill>
                <a:srgbClr val="000000"/>
              </a:solidFill>
            </a:endParaRPr>
          </a:p>
        </p:txBody>
      </p:sp>
      <p:sp>
        <p:nvSpPr>
          <p:cNvPr id="966663" name="Line 7"/>
          <p:cNvSpPr>
            <a:spLocks noChangeShapeType="1"/>
          </p:cNvSpPr>
          <p:nvPr/>
        </p:nvSpPr>
        <p:spPr bwMode="auto">
          <a:xfrm flipV="1">
            <a:off x="4800600" y="1728716"/>
            <a:ext cx="3810000" cy="2133600"/>
          </a:xfrm>
          <a:prstGeom prst="line">
            <a:avLst/>
          </a:prstGeom>
          <a:noFill/>
          <a:ln w="57150">
            <a:solidFill>
              <a:srgbClr val="FF423F"/>
            </a:solidFill>
            <a:round/>
            <a:headEnd/>
            <a:tailEnd type="triangle" w="lg" len="lg"/>
          </a:ln>
          <a:effectLst/>
        </p:spPr>
        <p:txBody>
          <a:bodyPr/>
          <a:lstStyle/>
          <a:p>
            <a:endParaRPr lang="en-US">
              <a:solidFill>
                <a:srgbClr val="000000"/>
              </a:solidFill>
            </a:endParaRPr>
          </a:p>
        </p:txBody>
      </p:sp>
      <p:sp>
        <p:nvSpPr>
          <p:cNvPr id="966664" name="Line 8"/>
          <p:cNvSpPr>
            <a:spLocks noChangeShapeType="1"/>
          </p:cNvSpPr>
          <p:nvPr/>
        </p:nvSpPr>
        <p:spPr bwMode="auto">
          <a:xfrm flipV="1">
            <a:off x="6581776" y="1218912"/>
            <a:ext cx="2362200" cy="1676400"/>
          </a:xfrm>
          <a:prstGeom prst="line">
            <a:avLst/>
          </a:prstGeom>
          <a:noFill/>
          <a:ln w="76200">
            <a:solidFill>
              <a:srgbClr val="FF0000"/>
            </a:solidFill>
            <a:round/>
            <a:headEnd/>
            <a:tailEnd type="triangle" w="lg" len="lg"/>
          </a:ln>
          <a:effectLst/>
        </p:spPr>
        <p:txBody>
          <a:bodyPr/>
          <a:lstStyle/>
          <a:p>
            <a:endParaRPr lang="en-US">
              <a:solidFill>
                <a:srgbClr val="000000"/>
              </a:solidFill>
            </a:endParaRPr>
          </a:p>
        </p:txBody>
      </p:sp>
      <p:sp>
        <p:nvSpPr>
          <p:cNvPr id="966665" name="Text Box 9"/>
          <p:cNvSpPr txBox="1">
            <a:spLocks noChangeArrowheads="1"/>
          </p:cNvSpPr>
          <p:nvPr/>
        </p:nvSpPr>
        <p:spPr bwMode="auto">
          <a:xfrm>
            <a:off x="5165725" y="4103688"/>
            <a:ext cx="2660650" cy="519112"/>
          </a:xfrm>
          <a:prstGeom prst="rect">
            <a:avLst/>
          </a:prstGeom>
          <a:noFill/>
          <a:ln w="9525">
            <a:noFill/>
            <a:miter lim="800000"/>
            <a:headEnd/>
            <a:tailEnd/>
          </a:ln>
          <a:effectLst/>
        </p:spPr>
        <p:txBody>
          <a:bodyPr wrap="none">
            <a:spAutoFit/>
          </a:bodyPr>
          <a:lstStyle/>
          <a:p>
            <a:r>
              <a:rPr lang="en-US" sz="2800" dirty="0">
                <a:solidFill>
                  <a:srgbClr val="0000FF"/>
                </a:solidFill>
                <a:latin typeface="Arial" charset="0"/>
              </a:rPr>
              <a:t>Rate increasing</a:t>
            </a:r>
          </a:p>
        </p:txBody>
      </p:sp>
    </p:spTree>
    <p:extLst>
      <p:ext uri="{BB962C8B-B14F-4D97-AF65-F5344CB8AC3E}">
        <p14:creationId xmlns:p14="http://schemas.microsoft.com/office/powerpoint/2010/main" val="123380552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66661"/>
                                        </p:tgtEl>
                                        <p:attrNameLst>
                                          <p:attrName>style.visibility</p:attrName>
                                        </p:attrNameLst>
                                      </p:cBhvr>
                                      <p:to>
                                        <p:strVal val="visible"/>
                                      </p:to>
                                    </p:set>
                                    <p:animEffect transition="in" filter="wipe(down)">
                                      <p:cBhvr>
                                        <p:cTn id="7" dur="500"/>
                                        <p:tgtEl>
                                          <p:spTgt spid="9666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66662"/>
                                        </p:tgtEl>
                                        <p:attrNameLst>
                                          <p:attrName>style.visibility</p:attrName>
                                        </p:attrNameLst>
                                      </p:cBhvr>
                                      <p:to>
                                        <p:strVal val="visible"/>
                                      </p:to>
                                    </p:set>
                                    <p:animEffect transition="in" filter="wipe(down)">
                                      <p:cBhvr>
                                        <p:cTn id="12" dur="500"/>
                                        <p:tgtEl>
                                          <p:spTgt spid="9666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66663"/>
                                        </p:tgtEl>
                                        <p:attrNameLst>
                                          <p:attrName>style.visibility</p:attrName>
                                        </p:attrNameLst>
                                      </p:cBhvr>
                                      <p:to>
                                        <p:strVal val="visible"/>
                                      </p:to>
                                    </p:set>
                                    <p:animEffect transition="in" filter="wipe(down)">
                                      <p:cBhvr>
                                        <p:cTn id="17" dur="500"/>
                                        <p:tgtEl>
                                          <p:spTgt spid="96666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66664"/>
                                        </p:tgtEl>
                                        <p:attrNameLst>
                                          <p:attrName>style.visibility</p:attrName>
                                        </p:attrNameLst>
                                      </p:cBhvr>
                                      <p:to>
                                        <p:strVal val="visible"/>
                                      </p:to>
                                    </p:set>
                                    <p:animEffect transition="in" filter="wipe(down)">
                                      <p:cBhvr>
                                        <p:cTn id="22" dur="500"/>
                                        <p:tgtEl>
                                          <p:spTgt spid="96666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966665"/>
                                        </p:tgtEl>
                                        <p:attrNameLst>
                                          <p:attrName>style.visibility</p:attrName>
                                        </p:attrNameLst>
                                      </p:cBhvr>
                                      <p:to>
                                        <p:strVal val="visible"/>
                                      </p:to>
                                    </p:set>
                                    <p:animEffect transition="in" filter="wipe(left)">
                                      <p:cBhvr>
                                        <p:cTn id="25" dur="500"/>
                                        <p:tgtEl>
                                          <p:spTgt spid="966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661" grpId="0" animBg="1"/>
      <p:bldP spid="966662" grpId="0" animBg="1"/>
      <p:bldP spid="966663" grpId="0" animBg="1"/>
      <p:bldP spid="966664" grpId="0" animBg="1"/>
      <p:bldP spid="96666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a.abcnews.com/images/US/ap_wildfires_colorado_wy_120628_wg.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 y="1239863"/>
            <a:ext cx="4876804" cy="2743203"/>
          </a:xfrm>
          <a:prstGeom prst="rect">
            <a:avLst/>
          </a:prstGeom>
          <a:noFill/>
        </p:spPr>
      </p:pic>
      <p:pic>
        <p:nvPicPr>
          <p:cNvPr id="57348" name="Picture 4" descr="http://a.abcnews.com/images/US/ap_colorado_wildfires_update2_lpl_120629_w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060556"/>
            <a:ext cx="4973233" cy="2797444"/>
          </a:xfrm>
          <a:prstGeom prst="rect">
            <a:avLst/>
          </a:prstGeom>
          <a:noFill/>
        </p:spPr>
      </p:pic>
      <p:sp>
        <p:nvSpPr>
          <p:cNvPr id="4" name="TextBox 3"/>
          <p:cNvSpPr txBox="1"/>
          <p:nvPr/>
        </p:nvSpPr>
        <p:spPr>
          <a:xfrm>
            <a:off x="1952787" y="6027003"/>
            <a:ext cx="2821606" cy="830997"/>
          </a:xfrm>
          <a:prstGeom prst="rect">
            <a:avLst/>
          </a:prstGeom>
          <a:noFill/>
        </p:spPr>
        <p:txBody>
          <a:bodyPr wrap="none" rtlCol="0">
            <a:spAutoFit/>
          </a:bodyPr>
          <a:lstStyle/>
          <a:p>
            <a:r>
              <a:rPr lang="en-US" dirty="0">
                <a:solidFill>
                  <a:srgbClr val="FFFF00"/>
                </a:solidFill>
              </a:rPr>
              <a:t>Waldo Canyon fire</a:t>
            </a:r>
          </a:p>
          <a:p>
            <a:r>
              <a:rPr lang="en-US" dirty="0">
                <a:solidFill>
                  <a:srgbClr val="FFFF00"/>
                </a:solidFill>
              </a:rPr>
              <a:t>346 homes…</a:t>
            </a:r>
          </a:p>
        </p:txBody>
      </p:sp>
      <p:sp>
        <p:nvSpPr>
          <p:cNvPr id="5" name="TextBox 4"/>
          <p:cNvSpPr txBox="1"/>
          <p:nvPr/>
        </p:nvSpPr>
        <p:spPr>
          <a:xfrm>
            <a:off x="1503336" y="232475"/>
            <a:ext cx="6083717" cy="584775"/>
          </a:xfrm>
          <a:prstGeom prst="rect">
            <a:avLst/>
          </a:prstGeom>
          <a:noFill/>
          <a:effectLst>
            <a:outerShdw blurRad="50800" dist="50800" dir="5400000" algn="ctr" rotWithShape="0">
              <a:schemeClr val="tx1"/>
            </a:outerShdw>
          </a:effectLst>
        </p:spPr>
        <p:txBody>
          <a:bodyPr wrap="none" rtlCol="0">
            <a:spAutoFit/>
          </a:bodyPr>
          <a:lstStyle/>
          <a:p>
            <a:r>
              <a:rPr lang="en-US" sz="3200" b="1" dirty="0">
                <a:solidFill>
                  <a:srgbClr val="FFFFFF"/>
                </a:solidFill>
              </a:rPr>
              <a:t>Colorado on Fire:  June 2012</a:t>
            </a:r>
          </a:p>
        </p:txBody>
      </p:sp>
      <p:pic>
        <p:nvPicPr>
          <p:cNvPr id="5734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38029" y="1267325"/>
            <a:ext cx="4305972" cy="2529759"/>
          </a:xfrm>
          <a:prstGeom prst="rect">
            <a:avLst/>
          </a:prstGeom>
          <a:noFill/>
          <a:ln w="9525">
            <a:noFill/>
            <a:miter lim="800000"/>
            <a:headEnd/>
            <a:tailEnd/>
          </a:ln>
        </p:spPr>
      </p:pic>
      <p:sp>
        <p:nvSpPr>
          <p:cNvPr id="7" name="Oval 6"/>
          <p:cNvSpPr/>
          <p:nvPr/>
        </p:nvSpPr>
        <p:spPr bwMode="auto">
          <a:xfrm>
            <a:off x="6338807" y="3239146"/>
            <a:ext cx="433952" cy="263471"/>
          </a:xfrm>
          <a:prstGeom prst="ellipse">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endParaRPr>
          </a:p>
        </p:txBody>
      </p:sp>
      <p:sp>
        <p:nvSpPr>
          <p:cNvPr id="8" name="TextBox 7"/>
          <p:cNvSpPr txBox="1"/>
          <p:nvPr/>
        </p:nvSpPr>
        <p:spPr>
          <a:xfrm>
            <a:off x="5126554" y="3788927"/>
            <a:ext cx="4075155" cy="646331"/>
          </a:xfrm>
          <a:prstGeom prst="rect">
            <a:avLst/>
          </a:prstGeom>
          <a:noFill/>
        </p:spPr>
        <p:txBody>
          <a:bodyPr wrap="none" rtlCol="0">
            <a:spAutoFit/>
          </a:bodyPr>
          <a:lstStyle/>
          <a:p>
            <a:r>
              <a:rPr lang="en-US" sz="1800" dirty="0">
                <a:solidFill>
                  <a:srgbClr val="FFFFFF"/>
                </a:solidFill>
              </a:rPr>
              <a:t>Flagstaff fire: above NCAR, circled.</a:t>
            </a:r>
          </a:p>
          <a:p>
            <a:r>
              <a:rPr lang="en-US" sz="1800" dirty="0">
                <a:solidFill>
                  <a:srgbClr val="FFFFFF"/>
                </a:solidFill>
              </a:rPr>
              <a:t>High Park fire 259 houses, 1 death</a:t>
            </a:r>
          </a:p>
        </p:txBody>
      </p:sp>
      <p:pic>
        <p:nvPicPr>
          <p:cNvPr id="57351" name="Picture 7" descr="http://wildfiretoday.com/wp-content/uploads/2012/03/1517_header.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24926" y="4448044"/>
            <a:ext cx="4219074" cy="2409956"/>
          </a:xfrm>
          <a:prstGeom prst="rect">
            <a:avLst/>
          </a:prstGeom>
          <a:noFill/>
        </p:spPr>
      </p:pic>
    </p:spTree>
    <p:extLst>
      <p:ext uri="{BB962C8B-B14F-4D97-AF65-F5344CB8AC3E}">
        <p14:creationId xmlns:p14="http://schemas.microsoft.com/office/powerpoint/2010/main" val="13322957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13274"/>
          </a:xfrm>
          <a:effectLst>
            <a:outerShdw blurRad="50800" dist="50800" dir="5400000" algn="ctr" rotWithShape="0">
              <a:schemeClr val="tx1"/>
            </a:outerShdw>
          </a:effectLst>
        </p:spPr>
        <p:txBody>
          <a:bodyPr/>
          <a:lstStyle/>
          <a:p>
            <a:r>
              <a:rPr lang="en-US" dirty="0">
                <a:latin typeface="Myriad Pro" panose="020B0503030403020204" pitchFamily="34" charset="0"/>
              </a:rPr>
              <a:t>Boulder Flooding  September 2013</a:t>
            </a:r>
          </a:p>
        </p:txBody>
      </p:sp>
      <p:pic>
        <p:nvPicPr>
          <p:cNvPr id="3" name="Picture 2" descr="boulderflood2.jpg.CROP.original-origina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216" y="987834"/>
            <a:ext cx="9185274" cy="5870166"/>
          </a:xfrm>
          <a:prstGeom prst="rect">
            <a:avLst/>
          </a:prstGeom>
        </p:spPr>
      </p:pic>
    </p:spTree>
    <p:extLst>
      <p:ext uri="{BB962C8B-B14F-4D97-AF65-F5344CB8AC3E}">
        <p14:creationId xmlns:p14="http://schemas.microsoft.com/office/powerpoint/2010/main" val="2011616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0130912__flood_02_400.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37353" y="0"/>
            <a:ext cx="4606646" cy="3339819"/>
          </a:xfrm>
          <a:prstGeom prst="rect">
            <a:avLst/>
          </a:prstGeom>
        </p:spPr>
      </p:pic>
      <p:pic>
        <p:nvPicPr>
          <p:cNvPr id="4" name="Picture 3" descr="3c2f5dc1cb44321e3d0f6a706700b184.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01767" y="3354040"/>
            <a:ext cx="4842233" cy="3505575"/>
          </a:xfrm>
          <a:prstGeom prst="rect">
            <a:avLst/>
          </a:prstGeom>
        </p:spPr>
      </p:pic>
      <p:pic>
        <p:nvPicPr>
          <p:cNvPr id="5" name="Picture 4" descr="3afd8343caff311e3d0f6a706700dab6.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2840"/>
            <a:ext cx="4869427" cy="3342659"/>
          </a:xfrm>
          <a:prstGeom prst="rect">
            <a:avLst/>
          </a:prstGeom>
        </p:spPr>
      </p:pic>
      <p:pic>
        <p:nvPicPr>
          <p:cNvPr id="3" name="Picture 2" descr="flooding_in_boulder.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354040"/>
            <a:ext cx="4671945" cy="3503959"/>
          </a:xfrm>
          <a:prstGeom prst="rect">
            <a:avLst/>
          </a:prstGeom>
        </p:spPr>
      </p:pic>
    </p:spTree>
    <p:extLst>
      <p:ext uri="{BB962C8B-B14F-4D97-AF65-F5344CB8AC3E}">
        <p14:creationId xmlns:p14="http://schemas.microsoft.com/office/powerpoint/2010/main" val="2920641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654"/>
            <a:ext cx="8229600" cy="1143000"/>
          </a:xfrm>
        </p:spPr>
        <p:txBody>
          <a:bodyPr>
            <a:normAutofit/>
          </a:bodyPr>
          <a:lstStyle/>
          <a:p>
            <a:r>
              <a:rPr lang="en-US" sz="2800" dirty="0"/>
              <a:t>Composite satellite imagery</a:t>
            </a:r>
          </a:p>
        </p:txBody>
      </p:sp>
      <p:pic>
        <p:nvPicPr>
          <p:cNvPr id="3" name="Picture 2" descr="2013-09-12-moisture.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56654"/>
            <a:ext cx="9144000" cy="5074920"/>
          </a:xfrm>
          <a:prstGeom prst="rect">
            <a:avLst/>
          </a:prstGeom>
        </p:spPr>
      </p:pic>
    </p:spTree>
    <p:extLst>
      <p:ext uri="{BB962C8B-B14F-4D97-AF65-F5344CB8AC3E}">
        <p14:creationId xmlns:p14="http://schemas.microsoft.com/office/powerpoint/2010/main" val="96273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209C60-EB61-9646-9FE7-70EEA5B7E0D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59242" y="1261775"/>
            <a:ext cx="6436431" cy="3187700"/>
          </a:xfrm>
          <a:prstGeom prst="rect">
            <a:avLst/>
          </a:prstGeom>
        </p:spPr>
      </p:pic>
      <p:sp>
        <p:nvSpPr>
          <p:cNvPr id="2" name="Title 1"/>
          <p:cNvSpPr>
            <a:spLocks noGrp="1"/>
          </p:cNvSpPr>
          <p:nvPr>
            <p:ph type="title"/>
          </p:nvPr>
        </p:nvSpPr>
        <p:spPr>
          <a:xfrm>
            <a:off x="-135451" y="-18945"/>
            <a:ext cx="5948879" cy="1143000"/>
          </a:xfrm>
          <a:effectLst>
            <a:outerShdw blurRad="50800" dist="50800" dir="5400000" algn="ctr" rotWithShape="0">
              <a:schemeClr val="tx1"/>
            </a:outerShdw>
          </a:effectLst>
        </p:spPr>
        <p:txBody>
          <a:bodyPr>
            <a:normAutofit/>
          </a:bodyPr>
          <a:lstStyle/>
          <a:p>
            <a:r>
              <a:rPr lang="en-US" dirty="0">
                <a:solidFill>
                  <a:srgbClr val="FFFF00"/>
                </a:solidFill>
                <a:latin typeface="Myriad Pro" panose="020B0503030403020204" pitchFamily="34" charset="0"/>
              </a:rPr>
              <a:t>Atmospheric river into CO</a:t>
            </a:r>
          </a:p>
        </p:txBody>
      </p:sp>
      <p:pic>
        <p:nvPicPr>
          <p:cNvPr id="3" name="Picture 2" descr="Fig.4_GOES13-WATERVAPOR-20130911-0545Z-r.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939593"/>
            <a:ext cx="5171770" cy="4608402"/>
          </a:xfrm>
          <a:prstGeom prst="rect">
            <a:avLst/>
          </a:prstGeom>
        </p:spPr>
      </p:pic>
      <p:sp>
        <p:nvSpPr>
          <p:cNvPr id="4" name="TextBox 3"/>
          <p:cNvSpPr txBox="1"/>
          <p:nvPr/>
        </p:nvSpPr>
        <p:spPr>
          <a:xfrm>
            <a:off x="201434" y="5657671"/>
            <a:ext cx="3279703" cy="1200329"/>
          </a:xfrm>
          <a:prstGeom prst="rect">
            <a:avLst/>
          </a:prstGeom>
          <a:noFill/>
        </p:spPr>
        <p:txBody>
          <a:bodyPr wrap="square" rtlCol="0">
            <a:spAutoFit/>
          </a:bodyPr>
          <a:lstStyle/>
          <a:p>
            <a:r>
              <a:rPr lang="en-US" dirty="0">
                <a:solidFill>
                  <a:schemeClr val="bg1"/>
                </a:solidFill>
              </a:rPr>
              <a:t>6.5 micron water vapor channel </a:t>
            </a:r>
          </a:p>
          <a:p>
            <a:r>
              <a:rPr lang="en-US" dirty="0">
                <a:solidFill>
                  <a:schemeClr val="bg1"/>
                </a:solidFill>
              </a:rPr>
              <a:t>NOAA/NESDIS</a:t>
            </a:r>
          </a:p>
        </p:txBody>
      </p:sp>
      <p:sp>
        <p:nvSpPr>
          <p:cNvPr id="7" name="Right Arrow 6">
            <a:extLst>
              <a:ext uri="{FF2B5EF4-FFF2-40B4-BE49-F238E27FC236}">
                <a16:creationId xmlns:a16="http://schemas.microsoft.com/office/drawing/2014/main" id="{B5A8A2CA-61A9-584A-AB46-01993416A8D5}"/>
              </a:ext>
            </a:extLst>
          </p:cNvPr>
          <p:cNvSpPr/>
          <p:nvPr/>
        </p:nvSpPr>
        <p:spPr bwMode="auto">
          <a:xfrm rot="17140888">
            <a:off x="919491" y="3140843"/>
            <a:ext cx="1892318" cy="40930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66" charset="0"/>
            </a:endParaRPr>
          </a:p>
        </p:txBody>
      </p:sp>
      <p:sp>
        <p:nvSpPr>
          <p:cNvPr id="8" name="TextBox 7">
            <a:extLst>
              <a:ext uri="{FF2B5EF4-FFF2-40B4-BE49-F238E27FC236}">
                <a16:creationId xmlns:a16="http://schemas.microsoft.com/office/drawing/2014/main" id="{BEC1CE15-EFA0-3C44-B4E7-266F865751EF}"/>
              </a:ext>
            </a:extLst>
          </p:cNvPr>
          <p:cNvSpPr txBox="1"/>
          <p:nvPr/>
        </p:nvSpPr>
        <p:spPr>
          <a:xfrm>
            <a:off x="5813428" y="131783"/>
            <a:ext cx="3177919" cy="1077218"/>
          </a:xfrm>
          <a:prstGeom prst="rect">
            <a:avLst/>
          </a:prstGeom>
          <a:noFill/>
        </p:spPr>
        <p:txBody>
          <a:bodyPr wrap="square" rtlCol="0">
            <a:spAutoFit/>
          </a:bodyPr>
          <a:lstStyle/>
          <a:p>
            <a:r>
              <a:rPr lang="en-US" sz="3200" b="1" dirty="0">
                <a:solidFill>
                  <a:schemeClr val="accent1">
                    <a:lumMod val="60000"/>
                    <a:lumOff val="40000"/>
                  </a:schemeClr>
                </a:solidFill>
                <a:latin typeface="Myriad Pro" panose="020B0503030403020204" pitchFamily="34" charset="0"/>
              </a:rPr>
              <a:t>Very high above normal SSTs</a:t>
            </a:r>
          </a:p>
        </p:txBody>
      </p:sp>
      <p:sp>
        <p:nvSpPr>
          <p:cNvPr id="9" name="Oval 8">
            <a:extLst>
              <a:ext uri="{FF2B5EF4-FFF2-40B4-BE49-F238E27FC236}">
                <a16:creationId xmlns:a16="http://schemas.microsoft.com/office/drawing/2014/main" id="{2A0827A0-13ED-6E4A-BF1F-2796F32F7846}"/>
              </a:ext>
            </a:extLst>
          </p:cNvPr>
          <p:cNvSpPr/>
          <p:nvPr/>
        </p:nvSpPr>
        <p:spPr bwMode="auto">
          <a:xfrm>
            <a:off x="6882063" y="1539734"/>
            <a:ext cx="1890617" cy="1574906"/>
          </a:xfrm>
          <a:prstGeom prst="ellipse">
            <a:avLst/>
          </a:prstGeom>
          <a:noFill/>
          <a:ln w="762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66" charset="0"/>
            </a:endParaRPr>
          </a:p>
        </p:txBody>
      </p:sp>
      <p:pic>
        <p:nvPicPr>
          <p:cNvPr id="10" name="Picture 9" descr="Fig.5_IngridManuel_tmo_2013_sep15.jpg">
            <a:extLst>
              <a:ext uri="{FF2B5EF4-FFF2-40B4-BE49-F238E27FC236}">
                <a16:creationId xmlns:a16="http://schemas.microsoft.com/office/drawing/2014/main" id="{449EC8BC-2A98-2643-A655-ED78DBB2EC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71770" y="4449476"/>
            <a:ext cx="3972230" cy="2341442"/>
          </a:xfrm>
          <a:prstGeom prst="rect">
            <a:avLst/>
          </a:prstGeom>
        </p:spPr>
      </p:pic>
      <p:sp>
        <p:nvSpPr>
          <p:cNvPr id="11" name="TextBox 10">
            <a:extLst>
              <a:ext uri="{FF2B5EF4-FFF2-40B4-BE49-F238E27FC236}">
                <a16:creationId xmlns:a16="http://schemas.microsoft.com/office/drawing/2014/main" id="{0A7C5660-9FBC-DE49-8E02-41D3CE318032}"/>
              </a:ext>
            </a:extLst>
          </p:cNvPr>
          <p:cNvSpPr txBox="1"/>
          <p:nvPr/>
        </p:nvSpPr>
        <p:spPr>
          <a:xfrm>
            <a:off x="5133488" y="4424395"/>
            <a:ext cx="2084225" cy="461665"/>
          </a:xfrm>
          <a:prstGeom prst="rect">
            <a:avLst/>
          </a:prstGeom>
          <a:noFill/>
        </p:spPr>
        <p:txBody>
          <a:bodyPr wrap="none" rtlCol="0">
            <a:spAutoFit/>
          </a:bodyPr>
          <a:lstStyle/>
          <a:p>
            <a:r>
              <a:rPr lang="en-US" dirty="0">
                <a:solidFill>
                  <a:schemeClr val="accent1">
                    <a:lumMod val="60000"/>
                    <a:lumOff val="40000"/>
                  </a:schemeClr>
                </a:solidFill>
              </a:rPr>
              <a:t>15 Sept 2013</a:t>
            </a:r>
          </a:p>
        </p:txBody>
      </p:sp>
    </p:spTree>
    <p:extLst>
      <p:ext uri="{BB962C8B-B14F-4D97-AF65-F5344CB8AC3E}">
        <p14:creationId xmlns:p14="http://schemas.microsoft.com/office/powerpoint/2010/main" val="346638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C25F7-0EEC-6C47-826E-3FE016A36971}"/>
              </a:ext>
            </a:extLst>
          </p:cNvPr>
          <p:cNvSpPr>
            <a:spLocks noGrp="1"/>
          </p:cNvSpPr>
          <p:nvPr>
            <p:ph type="title"/>
          </p:nvPr>
        </p:nvSpPr>
        <p:spPr>
          <a:xfrm>
            <a:off x="644237" y="1981200"/>
            <a:ext cx="7772400" cy="1143000"/>
          </a:xfrm>
        </p:spPr>
        <p:txBody>
          <a:bodyPr/>
          <a:lstStyle/>
          <a:p>
            <a:r>
              <a:rPr lang="en-US" sz="4800" dirty="0">
                <a:latin typeface="Myriad Pro" panose="020B0503030403020204" pitchFamily="34" charset="0"/>
              </a:rPr>
              <a:t>2017</a:t>
            </a:r>
          </a:p>
        </p:txBody>
      </p:sp>
    </p:spTree>
    <p:extLst>
      <p:ext uri="{BB962C8B-B14F-4D97-AF65-F5344CB8AC3E}">
        <p14:creationId xmlns:p14="http://schemas.microsoft.com/office/powerpoint/2010/main" val="1628066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3589444" cy="1107996"/>
          </a:xfrm>
          <a:prstGeom prst="rect">
            <a:avLst/>
          </a:prstGeom>
          <a:noFill/>
        </p:spPr>
        <p:txBody>
          <a:bodyPr wrap="none" rtlCol="0">
            <a:spAutoFit/>
          </a:bodyPr>
          <a:lstStyle/>
          <a:p>
            <a:r>
              <a:rPr lang="en-US" dirty="0">
                <a:solidFill>
                  <a:srgbClr val="FFFF00"/>
                </a:solidFill>
              </a:rPr>
              <a:t>110 wild fires in West   </a:t>
            </a:r>
          </a:p>
          <a:p>
            <a:r>
              <a:rPr lang="en-US" dirty="0">
                <a:solidFill>
                  <a:srgbClr val="FFFF00"/>
                </a:solidFill>
              </a:rPr>
              <a:t>4 Sept 2017    	</a:t>
            </a:r>
          </a:p>
          <a:p>
            <a:r>
              <a:rPr lang="en-US" sz="1800" dirty="0">
                <a:solidFill>
                  <a:srgbClr val="FFFF00"/>
                </a:solidFill>
              </a:rPr>
              <a:t>NASA</a:t>
            </a: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635760"/>
            <a:ext cx="5689600" cy="5080000"/>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89444" y="0"/>
            <a:ext cx="5554556" cy="4097886"/>
          </a:xfrm>
          <a:prstGeom prst="rect">
            <a:avLst/>
          </a:prstGeom>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44515" y="4886980"/>
            <a:ext cx="3544570" cy="1994190"/>
          </a:xfrm>
          <a:prstGeom prst="rect">
            <a:avLst/>
          </a:prstGeom>
        </p:spPr>
      </p:pic>
      <p:sp>
        <p:nvSpPr>
          <p:cNvPr id="3" name="TextBox 2"/>
          <p:cNvSpPr txBox="1"/>
          <p:nvPr/>
        </p:nvSpPr>
        <p:spPr>
          <a:xfrm>
            <a:off x="6366722" y="4175760"/>
            <a:ext cx="2656496" cy="923330"/>
          </a:xfrm>
          <a:prstGeom prst="rect">
            <a:avLst/>
          </a:prstGeom>
          <a:noFill/>
        </p:spPr>
        <p:txBody>
          <a:bodyPr wrap="none" rtlCol="0">
            <a:spAutoFit/>
          </a:bodyPr>
          <a:lstStyle/>
          <a:p>
            <a:r>
              <a:rPr lang="en-US" sz="1800" dirty="0">
                <a:solidFill>
                  <a:schemeClr val="bg1"/>
                </a:solidFill>
              </a:rPr>
              <a:t>Canyon </a:t>
            </a:r>
            <a:r>
              <a:rPr lang="en-US" sz="1800" err="1">
                <a:solidFill>
                  <a:schemeClr val="bg1"/>
                </a:solidFill>
              </a:rPr>
              <a:t>fire</a:t>
            </a:r>
            <a:r>
              <a:rPr lang="en-US" sz="1800">
                <a:solidFill>
                  <a:schemeClr val="bg1"/>
                </a:solidFill>
              </a:rPr>
              <a:t>: Carona</a:t>
            </a:r>
            <a:r>
              <a:rPr lang="en-US" sz="1800" dirty="0">
                <a:solidFill>
                  <a:schemeClr val="bg1"/>
                </a:solidFill>
              </a:rPr>
              <a:t> CA</a:t>
            </a:r>
          </a:p>
          <a:p>
            <a:r>
              <a:rPr lang="en-US" sz="1800" dirty="0">
                <a:solidFill>
                  <a:schemeClr val="bg1"/>
                </a:solidFill>
              </a:rPr>
              <a:t>Sep 25 2017</a:t>
            </a:r>
          </a:p>
          <a:p>
            <a:r>
              <a:rPr lang="en-US" sz="1800" dirty="0">
                <a:solidFill>
                  <a:schemeClr val="bg1"/>
                </a:solidFill>
              </a:rPr>
              <a:t>Threatens 300 homes</a:t>
            </a:r>
          </a:p>
        </p:txBody>
      </p:sp>
    </p:spTree>
    <p:extLst>
      <p:ext uri="{BB962C8B-B14F-4D97-AF65-F5344CB8AC3E}">
        <p14:creationId xmlns:p14="http://schemas.microsoft.com/office/powerpoint/2010/main" val="1535362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7430239" cy="830997"/>
          </a:xfrm>
          <a:prstGeom prst="rect">
            <a:avLst/>
          </a:prstGeom>
          <a:noFill/>
        </p:spPr>
        <p:txBody>
          <a:bodyPr wrap="none" rtlCol="0">
            <a:spAutoFit/>
          </a:bodyPr>
          <a:lstStyle/>
          <a:p>
            <a:r>
              <a:rPr lang="en-US" dirty="0">
                <a:solidFill>
                  <a:srgbClr val="FFFF00"/>
                </a:solidFill>
              </a:rPr>
              <a:t>Devastating  wild fires in California: wine country  </a:t>
            </a:r>
          </a:p>
          <a:p>
            <a:r>
              <a:rPr lang="en-US" dirty="0">
                <a:solidFill>
                  <a:srgbClr val="FFFF00"/>
                </a:solidFill>
              </a:rPr>
              <a:t>10-15 Sept 2017    	</a:t>
            </a:r>
          </a:p>
        </p:txBody>
      </p:sp>
      <p:sp>
        <p:nvSpPr>
          <p:cNvPr id="2" name="Rectangular Callout 1"/>
          <p:cNvSpPr/>
          <p:nvPr/>
        </p:nvSpPr>
        <p:spPr bwMode="auto">
          <a:xfrm>
            <a:off x="3147297" y="643177"/>
            <a:ext cx="5899167" cy="2009594"/>
          </a:xfrm>
          <a:prstGeom prst="wedgeRect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sz="2000" b="1" dirty="0"/>
              <a:t>Fires Ravage Northern California’</a:t>
            </a:r>
            <a:r>
              <a:rPr lang="en-US" sz="2000" dirty="0"/>
              <a:t>s wine country have left 41 dead, 90 missing and over 6,700 homes and businesses destroyed, making this week's fires among the worst on record in the state in terms of lives and property lost.</a:t>
            </a:r>
          </a:p>
          <a:p>
            <a:pPr eaLnBrk="0" hangingPunct="0"/>
            <a:r>
              <a:rPr kumimoji="0" lang="en-US" sz="2000" b="0" i="0" u="none" strike="noStrike" cap="none" normalizeH="0" baseline="0" dirty="0">
                <a:ln>
                  <a:noFill/>
                </a:ln>
                <a:solidFill>
                  <a:schemeClr val="tx1"/>
                </a:solidFill>
                <a:effectLst/>
                <a:latin typeface="Comic Sans MS" pitchFamily="66" charset="0"/>
              </a:rPr>
              <a:t>			</a:t>
            </a:r>
            <a:r>
              <a:rPr kumimoji="0" lang="en-US" sz="2000" b="0" i="0" u="none" strike="noStrike" cap="none" normalizeH="0" baseline="0" dirty="0">
                <a:ln>
                  <a:noFill/>
                </a:ln>
                <a:solidFill>
                  <a:schemeClr val="bg1"/>
                </a:solidFill>
                <a:effectLst/>
                <a:latin typeface="Comic Sans MS" pitchFamily="66" charset="0"/>
              </a:rPr>
              <a:t>(Shades of 1964?)</a:t>
            </a: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13040" y="5084453"/>
            <a:ext cx="2530960" cy="1773547"/>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03" y="5121792"/>
            <a:ext cx="2555009" cy="1795999"/>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65892" y="5096111"/>
            <a:ext cx="2547148" cy="1697527"/>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57041" y="5096110"/>
            <a:ext cx="2116461" cy="1609489"/>
          </a:xfrm>
          <a:prstGeom prst="rect">
            <a:avLst/>
          </a:prstGeom>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15855" y="2934265"/>
            <a:ext cx="3129794" cy="2085826"/>
          </a:xfrm>
          <a:prstGeom prst="rect">
            <a:avLst/>
          </a:prstGeom>
        </p:spPr>
      </p:pic>
      <p:pic>
        <p:nvPicPr>
          <p:cNvPr id="13" name="Picture 1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14207" y="2898365"/>
            <a:ext cx="3129793" cy="2121993"/>
          </a:xfrm>
          <a:prstGeom prst="rect">
            <a:avLst/>
          </a:prstGeom>
        </p:spPr>
      </p:pic>
      <p:pic>
        <p:nvPicPr>
          <p:cNvPr id="14" name="Picture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503" y="2968382"/>
            <a:ext cx="3129794" cy="2077390"/>
          </a:xfrm>
          <a:prstGeom prst="rect">
            <a:avLst/>
          </a:prstGeom>
        </p:spPr>
      </p:pic>
      <p:pic>
        <p:nvPicPr>
          <p:cNvPr id="15" name="Picture 1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0" y="817176"/>
            <a:ext cx="3129794" cy="2151206"/>
          </a:xfrm>
          <a:prstGeom prst="rect">
            <a:avLst/>
          </a:prstGeom>
        </p:spPr>
      </p:pic>
    </p:spTree>
    <p:extLst>
      <p:ext uri="{BB962C8B-B14F-4D97-AF65-F5344CB8AC3E}">
        <p14:creationId xmlns:p14="http://schemas.microsoft.com/office/powerpoint/2010/main" val="3708875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3042"/>
            <a:ext cx="9265920" cy="601838"/>
          </a:xfrm>
        </p:spPr>
        <p:txBody>
          <a:bodyPr/>
          <a:lstStyle/>
          <a:p>
            <a:r>
              <a:rPr lang="en-US" sz="2500" dirty="0">
                <a:solidFill>
                  <a:srgbClr val="FFFF00"/>
                </a:solidFill>
                <a:effectLst>
                  <a:outerShdw blurRad="50800" dist="63500" dir="2700000" algn="tl" rotWithShape="0">
                    <a:srgbClr val="000000"/>
                  </a:outerShdw>
                </a:effectLst>
                <a:latin typeface="Avenir Heavy Oblique"/>
                <a:cs typeface="Avenir Heavy Oblique"/>
              </a:rPr>
              <a:t>Are recent hurricane (Harvey, Irma, Maria) disasters natural?</a:t>
            </a:r>
            <a:br>
              <a:rPr lang="en-US" sz="2500" dirty="0">
                <a:solidFill>
                  <a:srgbClr val="FFFF00"/>
                </a:solidFill>
                <a:effectLst>
                  <a:outerShdw blurRad="50800" dist="63500" dir="2700000" algn="tl" rotWithShape="0">
                    <a:srgbClr val="000000"/>
                  </a:outerShdw>
                </a:effectLst>
                <a:latin typeface="Avenir Heavy Oblique"/>
                <a:cs typeface="Avenir Heavy Oblique"/>
              </a:rPr>
            </a:br>
            <a:endParaRPr lang="en-US" sz="2500" dirty="0">
              <a:solidFill>
                <a:schemeClr val="bg1"/>
              </a:solidFill>
              <a:effectLst>
                <a:outerShdw blurRad="50800" dist="63500" dir="2700000" algn="tl" rotWithShape="0">
                  <a:srgbClr val="000000"/>
                </a:outerShdw>
              </a:effectLst>
              <a:latin typeface="Avenir Heavy Oblique"/>
              <a:cs typeface="Avenir Heavy Oblique"/>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8048" y="4421124"/>
            <a:ext cx="3655314" cy="2436876"/>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8096" y="4421124"/>
            <a:ext cx="3249168" cy="2436876"/>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91294" y="4421124"/>
            <a:ext cx="3652705" cy="2436876"/>
          </a:xfrm>
          <a:prstGeom prst="rect">
            <a:avLst/>
          </a:prstGeom>
        </p:spPr>
      </p:pic>
      <p:sp>
        <p:nvSpPr>
          <p:cNvPr id="8" name="TextBox 7"/>
          <p:cNvSpPr txBox="1"/>
          <p:nvPr/>
        </p:nvSpPr>
        <p:spPr>
          <a:xfrm>
            <a:off x="279450" y="3959459"/>
            <a:ext cx="7600157" cy="461665"/>
          </a:xfrm>
          <a:prstGeom prst="rect">
            <a:avLst/>
          </a:prstGeom>
          <a:noFill/>
        </p:spPr>
        <p:txBody>
          <a:bodyPr wrap="none" rtlCol="0">
            <a:spAutoFit/>
          </a:bodyPr>
          <a:lstStyle/>
          <a:p>
            <a:r>
              <a:rPr lang="en-US" dirty="0">
                <a:solidFill>
                  <a:schemeClr val="bg1"/>
                </a:solidFill>
              </a:rPr>
              <a:t>Harvey: Aug 26	Irma: Sep 7		Maria Sep 19</a:t>
            </a:r>
          </a:p>
        </p:txBody>
      </p:sp>
      <p:sp>
        <p:nvSpPr>
          <p:cNvPr id="9" name="TextBox 8">
            <a:extLst>
              <a:ext uri="{FF2B5EF4-FFF2-40B4-BE49-F238E27FC236}">
                <a16:creationId xmlns:a16="http://schemas.microsoft.com/office/drawing/2014/main" id="{C619078E-961A-F74F-B5CC-2C1C6574E085}"/>
              </a:ext>
            </a:extLst>
          </p:cNvPr>
          <p:cNvSpPr txBox="1"/>
          <p:nvPr/>
        </p:nvSpPr>
        <p:spPr>
          <a:xfrm>
            <a:off x="624840" y="1050971"/>
            <a:ext cx="8016240" cy="2677656"/>
          </a:xfrm>
          <a:prstGeom prst="rect">
            <a:avLst/>
          </a:prstGeom>
          <a:noFill/>
        </p:spPr>
        <p:txBody>
          <a:bodyPr wrap="square" rtlCol="0">
            <a:spAutoFit/>
          </a:bodyPr>
          <a:lstStyle/>
          <a:p>
            <a:pPr marL="342900" indent="-342900">
              <a:buFont typeface="Arial" charset="0"/>
              <a:buChar char="•"/>
            </a:pPr>
            <a:r>
              <a:rPr lang="en-US" sz="2800" dirty="0">
                <a:solidFill>
                  <a:schemeClr val="bg1"/>
                </a:solidFill>
                <a:effectLst>
                  <a:outerShdw blurRad="50800" dist="63500" dir="2700000" algn="tl" rotWithShape="0">
                    <a:srgbClr val="000000"/>
                  </a:outerShdw>
                </a:effectLst>
                <a:latin typeface="Avenir Heavy Oblique"/>
                <a:cs typeface="Avenir Heavy Oblique"/>
              </a:rPr>
              <a:t>Yes: hurricanes are natural</a:t>
            </a:r>
          </a:p>
          <a:p>
            <a:pPr marL="342900" indent="-342900">
              <a:buFont typeface="Arial" charset="0"/>
              <a:buChar char="•"/>
            </a:pPr>
            <a:r>
              <a:rPr lang="en-US" sz="2800" dirty="0">
                <a:solidFill>
                  <a:srgbClr val="FFFF00"/>
                </a:solidFill>
                <a:effectLst>
                  <a:outerShdw blurRad="50800" dist="63500" dir="2700000" algn="tl" rotWithShape="0">
                    <a:srgbClr val="000000"/>
                  </a:outerShdw>
                </a:effectLst>
                <a:latin typeface="Avenir Heavy Oblique"/>
                <a:cs typeface="Avenir Heavy Oblique"/>
              </a:rPr>
              <a:t>No: they were supercharged</a:t>
            </a:r>
            <a:br>
              <a:rPr lang="en-US" sz="2800" dirty="0">
                <a:solidFill>
                  <a:srgbClr val="FFFF00"/>
                </a:solidFill>
                <a:effectLst>
                  <a:outerShdw blurRad="50800" dist="63500" dir="2700000" algn="tl" rotWithShape="0">
                    <a:srgbClr val="000000"/>
                  </a:outerShdw>
                </a:effectLst>
                <a:latin typeface="Avenir Heavy Oblique"/>
                <a:cs typeface="Avenir Heavy Oblique"/>
              </a:rPr>
            </a:br>
            <a:r>
              <a:rPr lang="en-US" sz="2800" dirty="0">
                <a:solidFill>
                  <a:srgbClr val="FFC000"/>
                </a:solidFill>
                <a:effectLst>
                  <a:outerShdw blurRad="50800" dist="63500" dir="2700000" algn="tl" rotWithShape="0">
                    <a:srgbClr val="000000"/>
                  </a:outerShdw>
                </a:effectLst>
                <a:latin typeface="Avenir Heavy Oblique"/>
                <a:cs typeface="Avenir Heavy Oblique"/>
              </a:rPr>
              <a:t>These events would not have occurred without human-induced climate change.</a:t>
            </a:r>
          </a:p>
          <a:p>
            <a:pPr marL="342900" indent="-342900">
              <a:buFont typeface="Arial" charset="0"/>
              <a:buChar char="•"/>
            </a:pPr>
            <a:r>
              <a:rPr lang="en-US" sz="2800" dirty="0">
                <a:solidFill>
                  <a:srgbClr val="FF0000"/>
                </a:solidFill>
                <a:effectLst>
                  <a:outerShdw blurRad="50800" dist="63500" dir="2700000" algn="tl" rotWithShape="0">
                    <a:srgbClr val="000000"/>
                  </a:outerShdw>
                </a:effectLst>
                <a:latin typeface="Avenir Heavy Oblique"/>
                <a:cs typeface="Avenir Heavy Oblique"/>
              </a:rPr>
              <a:t>And they were further exacerbated by poor preparedness</a:t>
            </a:r>
            <a:endParaRPr lang="en-US" sz="2800" dirty="0"/>
          </a:p>
        </p:txBody>
      </p:sp>
    </p:spTree>
    <p:extLst>
      <p:ext uri="{BB962C8B-B14F-4D97-AF65-F5344CB8AC3E}">
        <p14:creationId xmlns:p14="http://schemas.microsoft.com/office/powerpoint/2010/main" val="25323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1500"/>
                                        <p:tgtEl>
                                          <p:spTgt spid="9">
                                            <p:txEl>
                                              <p:pRg st="0" end="0"/>
                                            </p:txEl>
                                          </p:spTgt>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wipe(up)">
                                      <p:cBhvr>
                                        <p:cTn id="11" dur="1500"/>
                                        <p:tgtEl>
                                          <p:spTgt spid="9">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wipe(up)">
                                      <p:cBhvr>
                                        <p:cTn id="16" dur="1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304800" y="601663"/>
            <a:ext cx="8839200" cy="686341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a:spAutoFit/>
          </a:bodyPr>
          <a:lstStyle>
            <a:lvl1pPr marL="517525" indent="-517525">
              <a:defRPr sz="2400">
                <a:solidFill>
                  <a:schemeClr val="tx1"/>
                </a:solidFill>
                <a:latin typeface="Times New Roman" charset="0"/>
              </a:defRPr>
            </a:lvl1pPr>
            <a:lvl2pPr marL="631825">
              <a:defRPr sz="2400">
                <a:solidFill>
                  <a:schemeClr val="tx1"/>
                </a:solidFill>
                <a:latin typeface="Times New Roman" charset="0"/>
              </a:defRPr>
            </a:lvl2pPr>
            <a:lvl3pPr>
              <a:defRPr sz="2400">
                <a:solidFill>
                  <a:schemeClr val="tx1"/>
                </a:solidFill>
                <a:latin typeface="Times New Roman" charset="0"/>
              </a:defRPr>
            </a:lvl3pPr>
            <a:lvl4pPr>
              <a:defRPr sz="2400">
                <a:solidFill>
                  <a:schemeClr val="tx1"/>
                </a:solidFill>
                <a:latin typeface="Times New Roman" charset="0"/>
              </a:defRPr>
            </a:lvl4pPr>
            <a:lvl5pPr>
              <a:defRPr sz="2400">
                <a:solidFill>
                  <a:schemeClr val="tx1"/>
                </a:solidFill>
                <a:latin typeface="Times New Roman" charset="0"/>
              </a:defRPr>
            </a:lvl5pPr>
            <a:lvl6pPr fontAlgn="base">
              <a:spcBef>
                <a:spcPct val="0"/>
              </a:spcBef>
              <a:spcAft>
                <a:spcPct val="0"/>
              </a:spcAft>
              <a:defRPr sz="2400">
                <a:solidFill>
                  <a:schemeClr val="tx1"/>
                </a:solidFill>
                <a:latin typeface="Times New Roman" charset="0"/>
              </a:defRPr>
            </a:lvl6pPr>
            <a:lvl7pPr fontAlgn="base">
              <a:spcBef>
                <a:spcPct val="0"/>
              </a:spcBef>
              <a:spcAft>
                <a:spcPct val="0"/>
              </a:spcAft>
              <a:defRPr sz="2400">
                <a:solidFill>
                  <a:schemeClr val="tx1"/>
                </a:solidFill>
                <a:latin typeface="Times New Roman" charset="0"/>
              </a:defRPr>
            </a:lvl7pPr>
            <a:lvl8pPr fontAlgn="base">
              <a:spcBef>
                <a:spcPct val="0"/>
              </a:spcBef>
              <a:spcAft>
                <a:spcPct val="0"/>
              </a:spcAft>
              <a:defRPr sz="2400">
                <a:solidFill>
                  <a:schemeClr val="tx1"/>
                </a:solidFill>
                <a:latin typeface="Times New Roman" charset="0"/>
              </a:defRPr>
            </a:lvl8pPr>
            <a:lvl9pPr fontAlgn="base">
              <a:spcBef>
                <a:spcPct val="0"/>
              </a:spcBef>
              <a:spcAft>
                <a:spcPct val="0"/>
              </a:spcAft>
              <a:defRPr sz="2400">
                <a:solidFill>
                  <a:schemeClr val="tx1"/>
                </a:solidFill>
                <a:latin typeface="Times New Roman" charset="0"/>
              </a:defRPr>
            </a:lvl9pPr>
          </a:lstStyle>
          <a:p>
            <a:pPr eaLnBrk="0" hangingPunct="0"/>
            <a:r>
              <a:rPr lang="en-US" altLang="x-none" sz="4000" b="1" dirty="0">
                <a:solidFill>
                  <a:srgbClr val="FFFF00"/>
                </a:solidFill>
                <a:effectLst>
                  <a:outerShdw blurRad="50800" dist="50800" dir="5400000" algn="ctr" rotWithShape="0">
                    <a:schemeClr val="tx1"/>
                  </a:outerShdw>
                </a:effectLst>
                <a:latin typeface="Myriad Pro" panose="020B0503030403020204" pitchFamily="34" charset="0"/>
              </a:rPr>
              <a:t>Hurricanes:</a:t>
            </a:r>
          </a:p>
          <a:p>
            <a:pPr eaLnBrk="0" hangingPunct="0"/>
            <a:endParaRPr lang="en-US" altLang="x-none" sz="3600" u="sng" dirty="0">
              <a:solidFill>
                <a:schemeClr val="bg1"/>
              </a:solidFill>
              <a:latin typeface="Comic Sans MS" charset="0"/>
            </a:endParaRPr>
          </a:p>
          <a:p>
            <a:pPr eaLnBrk="0" hangingPunct="0">
              <a:buFont typeface="Arial" charset="0"/>
              <a:buChar char="☻"/>
            </a:pPr>
            <a:r>
              <a:rPr lang="en-US" altLang="x-none" sz="2800" dirty="0">
                <a:solidFill>
                  <a:schemeClr val="bg1"/>
                </a:solidFill>
                <a:latin typeface="Comic Sans MS" charset="0"/>
              </a:rPr>
              <a:t> </a:t>
            </a:r>
            <a:r>
              <a:rPr lang="en-US" altLang="x-none" sz="2800" b="1" dirty="0">
                <a:solidFill>
                  <a:schemeClr val="bg1"/>
                </a:solidFill>
                <a:latin typeface="Myriad Pro Light" panose="020B0503030403020204" pitchFamily="34" charset="0"/>
              </a:rPr>
              <a:t>Depend on SSTs &gt; 26ºC  (80ºF)</a:t>
            </a:r>
          </a:p>
          <a:p>
            <a:pPr eaLnBrk="0" hangingPunct="0">
              <a:buFont typeface="Arial" charset="0"/>
              <a:buChar char="☻"/>
            </a:pPr>
            <a:r>
              <a:rPr lang="en-US" altLang="x-none" sz="2800" b="1" dirty="0">
                <a:solidFill>
                  <a:schemeClr val="bg1"/>
                </a:solidFill>
                <a:latin typeface="Myriad Pro Light" panose="020B0503030403020204" pitchFamily="34" charset="0"/>
              </a:rPr>
              <a:t> High water vapor content</a:t>
            </a:r>
          </a:p>
          <a:p>
            <a:pPr eaLnBrk="0" hangingPunct="0">
              <a:buFont typeface="Arial" charset="0"/>
              <a:buChar char="☻"/>
            </a:pPr>
            <a:r>
              <a:rPr lang="en-US" altLang="x-none" sz="2800" b="1" dirty="0">
                <a:solidFill>
                  <a:schemeClr val="bg1"/>
                </a:solidFill>
                <a:latin typeface="Myriad Pro Light" panose="020B0503030403020204" pitchFamily="34" charset="0"/>
              </a:rPr>
              <a:t> Weak wind shear (or vortex comes apart)</a:t>
            </a:r>
          </a:p>
          <a:p>
            <a:pPr eaLnBrk="0" hangingPunct="0">
              <a:buFont typeface="Arial" charset="0"/>
              <a:buChar char="☻"/>
            </a:pPr>
            <a:r>
              <a:rPr lang="en-US" altLang="x-none" sz="2800" b="1" dirty="0">
                <a:solidFill>
                  <a:schemeClr val="bg1"/>
                </a:solidFill>
                <a:latin typeface="Myriad Pro Light" panose="020B0503030403020204" pitchFamily="34" charset="0"/>
              </a:rPr>
              <a:t> Weak static stability</a:t>
            </a:r>
          </a:p>
          <a:p>
            <a:pPr eaLnBrk="0" hangingPunct="0">
              <a:buFont typeface="Arial" charset="0"/>
              <a:buChar char="☻"/>
            </a:pPr>
            <a:r>
              <a:rPr lang="en-US" altLang="x-none" sz="2800" b="1" dirty="0">
                <a:solidFill>
                  <a:schemeClr val="bg1"/>
                </a:solidFill>
                <a:latin typeface="Myriad Pro Light" panose="020B0503030403020204" pitchFamily="34" charset="0"/>
              </a:rPr>
              <a:t> Pre-existing disturbance</a:t>
            </a:r>
          </a:p>
          <a:p>
            <a:pPr eaLnBrk="0" hangingPunct="0">
              <a:buFont typeface="Arial" charset="0"/>
              <a:buChar char="☻"/>
            </a:pPr>
            <a:endParaRPr lang="en-US" altLang="x-none" sz="2800" b="1" dirty="0">
              <a:solidFill>
                <a:schemeClr val="bg1"/>
              </a:solidFill>
              <a:latin typeface="Myriad Pro Light" panose="020B0503030403020204" pitchFamily="34" charset="0"/>
            </a:endParaRPr>
          </a:p>
          <a:p>
            <a:pPr marL="0" indent="0" eaLnBrk="0" hangingPunct="0"/>
            <a:r>
              <a:rPr lang="en-US" altLang="x-none" sz="2800" b="1" dirty="0">
                <a:solidFill>
                  <a:srgbClr val="FFFF00"/>
                </a:solidFill>
                <a:latin typeface="Myriad Pro Light" panose="020B0503030403020204" pitchFamily="34" charset="0"/>
              </a:rPr>
              <a:t>With climate change:</a:t>
            </a:r>
            <a:endParaRPr lang="en-US" altLang="x-none" sz="2800" b="1" dirty="0">
              <a:solidFill>
                <a:schemeClr val="bg1"/>
              </a:solidFill>
              <a:latin typeface="Comic Sans MS" charset="0"/>
            </a:endParaRPr>
          </a:p>
          <a:p>
            <a:pPr marL="800100" lvl="1" indent="-342900">
              <a:spcAft>
                <a:spcPts val="600"/>
              </a:spcAft>
              <a:buFont typeface="Arial" charset="0"/>
              <a:buChar char="•"/>
            </a:pPr>
            <a:r>
              <a:rPr lang="en-US" sz="2800" b="1" dirty="0">
                <a:solidFill>
                  <a:schemeClr val="accent1">
                    <a:lumMod val="40000"/>
                    <a:lumOff val="60000"/>
                  </a:schemeClr>
                </a:solidFill>
                <a:latin typeface="Myriad Pro Light" panose="020B0503030403020204" pitchFamily="34" charset="0"/>
              </a:rPr>
              <a:t>More intense hurricanes</a:t>
            </a:r>
          </a:p>
          <a:p>
            <a:pPr marL="800100" lvl="1" indent="-342900">
              <a:spcAft>
                <a:spcPts val="600"/>
              </a:spcAft>
              <a:buFont typeface="Arial" charset="0"/>
              <a:buChar char="•"/>
            </a:pPr>
            <a:r>
              <a:rPr lang="en-US" sz="2800" b="1" dirty="0">
                <a:solidFill>
                  <a:schemeClr val="accent1">
                    <a:lumMod val="40000"/>
                    <a:lumOff val="60000"/>
                  </a:schemeClr>
                </a:solidFill>
                <a:latin typeface="Myriad Pro Light" panose="020B0503030403020204" pitchFamily="34" charset="0"/>
              </a:rPr>
              <a:t>Bigger hurricanes</a:t>
            </a:r>
          </a:p>
          <a:p>
            <a:pPr marL="800100" lvl="1" indent="-342900">
              <a:spcAft>
                <a:spcPts val="600"/>
              </a:spcAft>
              <a:buFont typeface="Arial" charset="0"/>
              <a:buChar char="•"/>
            </a:pPr>
            <a:r>
              <a:rPr lang="en-US" sz="2800" b="1" dirty="0">
                <a:solidFill>
                  <a:schemeClr val="accent1">
                    <a:lumMod val="40000"/>
                    <a:lumOff val="60000"/>
                  </a:schemeClr>
                </a:solidFill>
                <a:latin typeface="Myriad Pro Light" panose="020B0503030403020204" pitchFamily="34" charset="0"/>
              </a:rPr>
              <a:t>Longer-lasting hurricanes</a:t>
            </a:r>
          </a:p>
          <a:p>
            <a:pPr marL="800100" lvl="1" indent="-342900">
              <a:spcAft>
                <a:spcPts val="600"/>
              </a:spcAft>
              <a:buFont typeface="Arial" charset="0"/>
              <a:buChar char="•"/>
            </a:pPr>
            <a:r>
              <a:rPr lang="en-US" sz="2800" b="1" dirty="0">
                <a:solidFill>
                  <a:schemeClr val="accent1">
                    <a:lumMod val="40000"/>
                    <a:lumOff val="60000"/>
                  </a:schemeClr>
                </a:solidFill>
                <a:latin typeface="Myriad Pro Light" panose="020B0503030403020204" pitchFamily="34" charset="0"/>
              </a:rPr>
              <a:t>More flooding rains</a:t>
            </a:r>
          </a:p>
          <a:p>
            <a:pPr eaLnBrk="0" hangingPunct="0"/>
            <a:endParaRPr lang="en-US" altLang="x-none" sz="2800" b="1" dirty="0">
              <a:solidFill>
                <a:schemeClr val="bg1"/>
              </a:solidFill>
              <a:latin typeface="Comic Sans MS" charset="0"/>
            </a:endParaRPr>
          </a:p>
        </p:txBody>
      </p:sp>
      <p:sp>
        <p:nvSpPr>
          <p:cNvPr id="180227" name="Line 3"/>
          <p:cNvSpPr>
            <a:spLocks noChangeShapeType="1"/>
          </p:cNvSpPr>
          <p:nvPr/>
        </p:nvSpPr>
        <p:spPr bwMode="auto">
          <a:xfrm>
            <a:off x="0" y="1447800"/>
            <a:ext cx="9144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5" name="Picture 7" descr="TC_map_RobertARhode"/>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4410" t="18625" r="4410" b="30199"/>
          <a:stretch/>
        </p:blipFill>
        <p:spPr bwMode="auto">
          <a:xfrm>
            <a:off x="4397827" y="108857"/>
            <a:ext cx="4615543" cy="1779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907376"/>
      </p:ext>
    </p:extLst>
  </p:cSld>
  <p:clrMapOvr>
    <a:masterClrMapping/>
  </p:clrMapOvr>
  <p:transition>
    <p:zoom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22F652-DEF8-DC4B-A27C-20DDEB61E0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9273" y="1348216"/>
            <a:ext cx="8001000" cy="4787900"/>
          </a:xfrm>
          <a:prstGeom prst="rect">
            <a:avLst/>
          </a:prstGeom>
        </p:spPr>
      </p:pic>
      <p:pic>
        <p:nvPicPr>
          <p:cNvPr id="8" name="Picture 7">
            <a:extLst>
              <a:ext uri="{FF2B5EF4-FFF2-40B4-BE49-F238E27FC236}">
                <a16:creationId xmlns:a16="http://schemas.microsoft.com/office/drawing/2014/main" id="{912E9CDD-41E7-0140-BD3E-1A2E700B37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3711" y="1348216"/>
            <a:ext cx="8826500" cy="4787900"/>
          </a:xfrm>
          <a:prstGeom prst="rect">
            <a:avLst/>
          </a:prstGeom>
        </p:spPr>
      </p:pic>
      <p:sp>
        <p:nvSpPr>
          <p:cNvPr id="962562" name="Rectangle 2"/>
          <p:cNvSpPr>
            <a:spLocks noGrp="1" noChangeArrowheads="1"/>
          </p:cNvSpPr>
          <p:nvPr>
            <p:ph type="title"/>
          </p:nvPr>
        </p:nvSpPr>
        <p:spPr>
          <a:xfrm>
            <a:off x="428625" y="111125"/>
            <a:ext cx="8229600" cy="1143000"/>
          </a:xfrm>
          <a:effectLst>
            <a:outerShdw dist="35921" dir="2700000" algn="ctr" rotWithShape="0">
              <a:schemeClr val="tx1"/>
            </a:outerShdw>
          </a:effectLst>
        </p:spPr>
        <p:txBody>
          <a:bodyPr/>
          <a:lstStyle/>
          <a:p>
            <a:pPr>
              <a:defRPr/>
            </a:pPr>
            <a:r>
              <a:rPr lang="en-US" sz="3200" i="1" dirty="0">
                <a:solidFill>
                  <a:srgbClr val="FF6600"/>
                </a:solidFill>
                <a:effectLst>
                  <a:outerShdw blurRad="50800" dist="76200" dir="2700000">
                    <a:srgbClr val="000000"/>
                  </a:outerShdw>
                </a:effectLst>
                <a:latin typeface="Myriad Pro"/>
                <a:cs typeface="Myriad Pro"/>
              </a:rPr>
              <a:t>Global temperature and carbon dioxide: </a:t>
            </a:r>
            <a:r>
              <a:rPr lang="en-US" sz="3200" dirty="0">
                <a:solidFill>
                  <a:srgbClr val="FFFF00"/>
                </a:solidFill>
                <a:effectLst>
                  <a:outerShdw blurRad="50800" dist="76200" dir="2700000">
                    <a:srgbClr val="000000"/>
                  </a:outerShdw>
                </a:effectLst>
                <a:latin typeface="Myriad Pro"/>
                <a:cs typeface="Myriad Pro"/>
              </a:rPr>
              <a:t>anomalies through 2017 </a:t>
            </a:r>
            <a:endParaRPr lang="en-US" sz="2000" dirty="0">
              <a:solidFill>
                <a:srgbClr val="FFFF00"/>
              </a:solidFill>
              <a:effectLst>
                <a:outerShdw blurRad="50800" dist="76200" dir="2700000">
                  <a:srgbClr val="000000"/>
                </a:outerShdw>
              </a:effectLst>
              <a:latin typeface="Myriad Pro"/>
              <a:cs typeface="Myriad Pro"/>
            </a:endParaRPr>
          </a:p>
        </p:txBody>
      </p:sp>
      <p:sp>
        <p:nvSpPr>
          <p:cNvPr id="26627" name="Text Box 4"/>
          <p:cNvSpPr txBox="1">
            <a:spLocks noChangeArrowheads="1"/>
          </p:cNvSpPr>
          <p:nvPr/>
        </p:nvSpPr>
        <p:spPr bwMode="auto">
          <a:xfrm>
            <a:off x="2583114" y="6314440"/>
            <a:ext cx="3893886" cy="338554"/>
          </a:xfrm>
          <a:prstGeom prst="rect">
            <a:avLst/>
          </a:prstGeom>
          <a:noFill/>
          <a:ln w="9525">
            <a:noFill/>
            <a:miter lim="800000"/>
            <a:headEnd/>
            <a:tailEnd/>
          </a:ln>
        </p:spPr>
        <p:txBody>
          <a:bodyPr wrap="none">
            <a:spAutoFit/>
          </a:bodyPr>
          <a:lstStyle/>
          <a:p>
            <a:r>
              <a:rPr lang="en-US" sz="1600" dirty="0">
                <a:solidFill>
                  <a:srgbClr val="FFFFFF"/>
                </a:solidFill>
                <a:latin typeface="Arial" charset="0"/>
                <a:ea typeface="+mn-ea"/>
                <a:cs typeface="Arial" charset="0"/>
              </a:rPr>
              <a:t>Base period 1900-99; data from NOAA </a:t>
            </a:r>
          </a:p>
        </p:txBody>
      </p:sp>
      <p:sp>
        <p:nvSpPr>
          <p:cNvPr id="13" name="TextBox 12"/>
          <p:cNvSpPr txBox="1"/>
          <p:nvPr/>
        </p:nvSpPr>
        <p:spPr>
          <a:xfrm>
            <a:off x="227185" y="2364994"/>
            <a:ext cx="779290" cy="3570208"/>
          </a:xfrm>
          <a:prstGeom prst="rect">
            <a:avLst/>
          </a:prstGeom>
          <a:noFill/>
        </p:spPr>
        <p:txBody>
          <a:bodyPr wrap="none" rtlCol="0">
            <a:spAutoFit/>
          </a:bodyPr>
          <a:lstStyle/>
          <a:p>
            <a:r>
              <a:rPr lang="en-US" dirty="0">
                <a:solidFill>
                  <a:srgbClr val="549FFF"/>
                </a:solidFill>
                <a:latin typeface="Myriad Pro"/>
                <a:cs typeface="Myriad Pro"/>
              </a:rPr>
              <a:t> 1°F-</a:t>
            </a:r>
          </a:p>
          <a:p>
            <a:endParaRPr lang="en-US" sz="2000" dirty="0">
              <a:solidFill>
                <a:srgbClr val="549FFF"/>
              </a:solidFill>
              <a:latin typeface="Myriad Pro"/>
              <a:cs typeface="Myriad Pro"/>
            </a:endParaRPr>
          </a:p>
          <a:p>
            <a:endParaRPr lang="en-US" dirty="0">
              <a:solidFill>
                <a:srgbClr val="549FFF"/>
              </a:solidFill>
              <a:latin typeface="Myriad Pro"/>
              <a:cs typeface="Myriad Pro"/>
            </a:endParaRPr>
          </a:p>
          <a:p>
            <a:endParaRPr lang="en-US" dirty="0">
              <a:solidFill>
                <a:srgbClr val="549FFF"/>
              </a:solidFill>
              <a:latin typeface="Myriad Pro"/>
              <a:cs typeface="Myriad Pro"/>
            </a:endParaRPr>
          </a:p>
          <a:p>
            <a:endParaRPr lang="en-US" dirty="0">
              <a:solidFill>
                <a:srgbClr val="549FFF"/>
              </a:solidFill>
              <a:latin typeface="Myriad Pro"/>
              <a:cs typeface="Myriad Pro"/>
            </a:endParaRPr>
          </a:p>
          <a:p>
            <a:endParaRPr lang="en-US" dirty="0">
              <a:solidFill>
                <a:srgbClr val="549FFF"/>
              </a:solidFill>
              <a:latin typeface="Myriad Pro"/>
              <a:cs typeface="Myriad Pro"/>
            </a:endParaRPr>
          </a:p>
          <a:p>
            <a:endParaRPr lang="en-US" sz="1600" dirty="0">
              <a:solidFill>
                <a:srgbClr val="549FFF"/>
              </a:solidFill>
              <a:latin typeface="Myriad Pro"/>
              <a:cs typeface="Myriad Pro"/>
            </a:endParaRPr>
          </a:p>
          <a:p>
            <a:endParaRPr lang="en-US" dirty="0">
              <a:solidFill>
                <a:srgbClr val="549FFF"/>
              </a:solidFill>
              <a:latin typeface="Myriad Pro"/>
              <a:cs typeface="Myriad Pro"/>
            </a:endParaRPr>
          </a:p>
          <a:p>
            <a:endParaRPr lang="en-US" dirty="0">
              <a:solidFill>
                <a:srgbClr val="549FFF"/>
              </a:solidFill>
              <a:latin typeface="Myriad Pro"/>
              <a:cs typeface="Myriad Pro"/>
            </a:endParaRPr>
          </a:p>
          <a:p>
            <a:r>
              <a:rPr lang="en-US" dirty="0">
                <a:solidFill>
                  <a:srgbClr val="549FFF"/>
                </a:solidFill>
                <a:latin typeface="Myriad Pro"/>
                <a:cs typeface="Myriad Pro"/>
              </a:rPr>
              <a:t>-1°F-</a:t>
            </a:r>
          </a:p>
        </p:txBody>
      </p:sp>
      <p:grpSp>
        <p:nvGrpSpPr>
          <p:cNvPr id="11" name="Group 10"/>
          <p:cNvGrpSpPr/>
          <p:nvPr/>
        </p:nvGrpSpPr>
        <p:grpSpPr>
          <a:xfrm>
            <a:off x="6370569" y="3432748"/>
            <a:ext cx="1750850" cy="2367544"/>
            <a:chOff x="6385809" y="3432748"/>
            <a:chExt cx="1750850" cy="2367544"/>
          </a:xfrm>
        </p:grpSpPr>
        <p:cxnSp>
          <p:nvCxnSpPr>
            <p:cNvPr id="6" name="Straight Connector 5"/>
            <p:cNvCxnSpPr/>
            <p:nvPr/>
          </p:nvCxnSpPr>
          <p:spPr bwMode="auto">
            <a:xfrm flipH="1">
              <a:off x="6385809" y="3432748"/>
              <a:ext cx="1750850" cy="14990"/>
            </a:xfrm>
            <a:prstGeom prst="line">
              <a:avLst/>
            </a:prstGeom>
            <a:solidFill>
              <a:schemeClr val="accent1"/>
            </a:solidFill>
            <a:ln w="57150" cap="flat" cmpd="sng" algn="ctr">
              <a:solidFill>
                <a:schemeClr val="accent1">
                  <a:lumMod val="60000"/>
                  <a:lumOff val="40000"/>
                </a:schemeClr>
              </a:solidFill>
              <a:prstDash val="sysDash"/>
              <a:round/>
              <a:headEnd type="none" w="med" len="med"/>
              <a:tailEnd type="none" w="med" len="med"/>
            </a:ln>
            <a:effectLst/>
          </p:spPr>
        </p:cxnSp>
        <p:cxnSp>
          <p:nvCxnSpPr>
            <p:cNvPr id="14" name="Straight Connector 13"/>
            <p:cNvCxnSpPr/>
            <p:nvPr/>
          </p:nvCxnSpPr>
          <p:spPr bwMode="auto">
            <a:xfrm flipV="1">
              <a:off x="6417040" y="3465228"/>
              <a:ext cx="1249" cy="2335064"/>
            </a:xfrm>
            <a:prstGeom prst="line">
              <a:avLst/>
            </a:prstGeom>
            <a:solidFill>
              <a:schemeClr val="accent1"/>
            </a:solidFill>
            <a:ln w="57150" cap="flat" cmpd="sng" algn="ctr">
              <a:solidFill>
                <a:schemeClr val="accent1">
                  <a:lumMod val="60000"/>
                  <a:lumOff val="40000"/>
                </a:schemeClr>
              </a:solidFill>
              <a:prstDash val="sysDash"/>
              <a:round/>
              <a:headEnd type="arrow" w="med" len="med"/>
              <a:tailEnd type="none" w="med" len="med"/>
            </a:ln>
            <a:effectLst/>
          </p:spPr>
        </p:cxnSp>
      </p:grpSp>
    </p:spTree>
    <p:extLst>
      <p:ext uri="{BB962C8B-B14F-4D97-AF65-F5344CB8AC3E}">
        <p14:creationId xmlns:p14="http://schemas.microsoft.com/office/powerpoint/2010/main" val="11466198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right)">
                                      <p:cBhvr>
                                        <p:cTn id="12"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4643" y="152400"/>
            <a:ext cx="5472973" cy="523220"/>
          </a:xfrm>
          <a:prstGeom prst="rect">
            <a:avLst/>
          </a:prstGeom>
          <a:noFill/>
          <a:effectLst>
            <a:outerShdw blurRad="50800" dist="50800" dir="5400000" algn="ctr" rotWithShape="0">
              <a:schemeClr val="tx1"/>
            </a:outerShdw>
          </a:effectLst>
        </p:spPr>
        <p:txBody>
          <a:bodyPr wrap="none" rtlCol="0">
            <a:spAutoFit/>
          </a:bodyPr>
          <a:lstStyle/>
          <a:p>
            <a:r>
              <a:rPr lang="en-US" sz="2800" b="1" dirty="0">
                <a:solidFill>
                  <a:srgbClr val="FFFF00"/>
                </a:solidFill>
                <a:effectLst>
                  <a:outerShdw blurRad="38100" dist="50800" dir="3840000" algn="ctr" rotWithShape="0">
                    <a:schemeClr val="tx1"/>
                  </a:outerShdw>
                </a:effectLst>
              </a:rPr>
              <a:t>Climate change and hurricanes</a:t>
            </a:r>
          </a:p>
        </p:txBody>
      </p:sp>
      <p:sp>
        <p:nvSpPr>
          <p:cNvPr id="3" name="TextBox 2"/>
          <p:cNvSpPr txBox="1"/>
          <p:nvPr/>
        </p:nvSpPr>
        <p:spPr>
          <a:xfrm>
            <a:off x="289561" y="659785"/>
            <a:ext cx="4844414" cy="5262979"/>
          </a:xfrm>
          <a:prstGeom prst="rect">
            <a:avLst/>
          </a:prstGeom>
          <a:noFill/>
        </p:spPr>
        <p:txBody>
          <a:bodyPr wrap="square" rtlCol="0">
            <a:spAutoFit/>
          </a:bodyPr>
          <a:lstStyle/>
          <a:p>
            <a:pPr marL="342900" indent="-342900">
              <a:buFont typeface="Arial" charset="0"/>
              <a:buChar char="•"/>
            </a:pPr>
            <a:r>
              <a:rPr lang="en-US" b="1" dirty="0">
                <a:solidFill>
                  <a:schemeClr val="bg1"/>
                </a:solidFill>
              </a:rPr>
              <a:t>Hurricanes act as a relief valve for the ocean</a:t>
            </a:r>
          </a:p>
          <a:p>
            <a:pPr marL="342900" indent="-342900">
              <a:buFont typeface="Arial" charset="0"/>
              <a:buChar char="•"/>
            </a:pPr>
            <a:r>
              <a:rPr lang="en-US" dirty="0">
                <a:solidFill>
                  <a:schemeClr val="bg1"/>
                </a:solidFill>
              </a:rPr>
              <a:t>They mix and cool the ocean (evaporative cooling)</a:t>
            </a:r>
          </a:p>
          <a:p>
            <a:pPr marL="342900" indent="-342900">
              <a:buFont typeface="Arial" charset="0"/>
              <a:buChar char="•"/>
            </a:pPr>
            <a:r>
              <a:rPr lang="en-US" dirty="0">
                <a:solidFill>
                  <a:schemeClr val="bg1"/>
                </a:solidFill>
              </a:rPr>
              <a:t>They moisten the atmosphere</a:t>
            </a:r>
          </a:p>
          <a:p>
            <a:pPr marL="342900" indent="-342900">
              <a:buFont typeface="Arial" charset="0"/>
              <a:buChar char="•"/>
            </a:pPr>
            <a:r>
              <a:rPr lang="en-US" dirty="0">
                <a:solidFill>
                  <a:schemeClr val="bg1"/>
                </a:solidFill>
              </a:rPr>
              <a:t>Heavy rains result, releasing latent heat</a:t>
            </a:r>
          </a:p>
          <a:p>
            <a:pPr marL="342900" indent="-342900">
              <a:buFont typeface="Arial" charset="0"/>
              <a:buChar char="•"/>
            </a:pPr>
            <a:r>
              <a:rPr lang="en-US" dirty="0">
                <a:solidFill>
                  <a:schemeClr val="bg1"/>
                </a:solidFill>
              </a:rPr>
              <a:t>The heat is redistributed by winds, and</a:t>
            </a:r>
          </a:p>
          <a:p>
            <a:pPr marL="342900" indent="-342900">
              <a:buFont typeface="Arial" charset="0"/>
              <a:buChar char="•"/>
            </a:pPr>
            <a:r>
              <a:rPr lang="en-US" dirty="0">
                <a:solidFill>
                  <a:schemeClr val="bg1"/>
                </a:solidFill>
              </a:rPr>
              <a:t>Can then radiate to space</a:t>
            </a:r>
          </a:p>
          <a:p>
            <a:pPr marL="342900" indent="-342900">
              <a:buFont typeface="Arial" charset="0"/>
              <a:buChar char="•"/>
            </a:pPr>
            <a:endParaRPr lang="en-US" dirty="0">
              <a:solidFill>
                <a:schemeClr val="bg1"/>
              </a:solidFill>
            </a:endParaRPr>
          </a:p>
          <a:p>
            <a:pPr marL="342900" indent="-342900">
              <a:buFont typeface="Arial" charset="0"/>
              <a:buChar char="•"/>
            </a:pPr>
            <a:r>
              <a:rPr lang="en-US" dirty="0">
                <a:solidFill>
                  <a:srgbClr val="FFC000"/>
                </a:solidFill>
              </a:rPr>
              <a:t>They leave a cold wake behind</a:t>
            </a:r>
          </a:p>
          <a:p>
            <a:pPr marL="342900" indent="-342900">
              <a:buFont typeface="Arial" charset="0"/>
              <a:buChar char="•"/>
            </a:pPr>
            <a:r>
              <a:rPr lang="en-US" dirty="0">
                <a:solidFill>
                  <a:schemeClr val="bg1"/>
                </a:solidFill>
              </a:rPr>
              <a:t>Hurricanes thus do not track on same track</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33975" y="792480"/>
            <a:ext cx="4010025" cy="6177280"/>
          </a:xfrm>
          <a:prstGeom prst="rect">
            <a:avLst/>
          </a:prstGeom>
        </p:spPr>
      </p:pic>
    </p:spTree>
    <p:extLst>
      <p:ext uri="{BB962C8B-B14F-4D97-AF65-F5344CB8AC3E}">
        <p14:creationId xmlns:p14="http://schemas.microsoft.com/office/powerpoint/2010/main" val="1407721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43591" y="81439"/>
            <a:ext cx="1754006" cy="646331"/>
          </a:xfrm>
          <a:prstGeom prst="rect">
            <a:avLst/>
          </a:prstGeom>
          <a:noFill/>
        </p:spPr>
        <p:txBody>
          <a:bodyPr wrap="none" rtlCol="0">
            <a:spAutoFit/>
          </a:bodyPr>
          <a:lstStyle/>
          <a:p>
            <a:r>
              <a:rPr lang="en-US" sz="3600" b="1" dirty="0">
                <a:solidFill>
                  <a:srgbClr val="FFFF00"/>
                </a:solidFill>
                <a:effectLst>
                  <a:outerShdw blurRad="50800" dist="50800" dir="5400000" algn="ctr" rotWithShape="0">
                    <a:schemeClr val="tx1"/>
                  </a:outerShdw>
                </a:effectLst>
              </a:rPr>
              <a:t>Harvey</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64049" y="404604"/>
            <a:ext cx="2979951" cy="1537402"/>
          </a:xfrm>
          <a:prstGeom prst="rect">
            <a:avLst/>
          </a:prstGeom>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88203" y="1976360"/>
            <a:ext cx="2948609" cy="207237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88203" y="4048731"/>
            <a:ext cx="2948609" cy="1356360"/>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59179" y="2561631"/>
            <a:ext cx="3504870" cy="2336580"/>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2822448" cy="1816608"/>
          </a:xfrm>
          <a:prstGeom prst="rect">
            <a:avLst/>
          </a:prstGeom>
        </p:spPr>
      </p:pic>
      <p:pic>
        <p:nvPicPr>
          <p:cNvPr id="13" name="Pictur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1809898"/>
            <a:ext cx="2733296" cy="3258089"/>
          </a:xfrm>
          <a:prstGeom prst="rect">
            <a:avLst/>
          </a:prstGeom>
        </p:spPr>
      </p:pic>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49884" y="805848"/>
            <a:ext cx="3414165" cy="1844703"/>
          </a:xfrm>
          <a:prstGeom prst="rect">
            <a:avLst/>
          </a:prstGeom>
        </p:spPr>
      </p:pic>
      <p:pic>
        <p:nvPicPr>
          <p:cNvPr id="16" name="Pictur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33296" y="4826516"/>
            <a:ext cx="3413760" cy="1999196"/>
          </a:xfrm>
          <a:prstGeom prst="rect">
            <a:avLst/>
          </a:prstGeom>
        </p:spPr>
      </p:pic>
      <p:pic>
        <p:nvPicPr>
          <p:cNvPr id="17" name="Picture 1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092029" y="5405091"/>
            <a:ext cx="3035515" cy="1420621"/>
          </a:xfrm>
          <a:prstGeom prst="rect">
            <a:avLst/>
          </a:prstGeom>
        </p:spPr>
      </p:pic>
      <p:pic>
        <p:nvPicPr>
          <p:cNvPr id="5122" name="Picture 2" descr="mage result for harvey Houston"/>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 y="4741900"/>
            <a:ext cx="2733296" cy="211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9056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098" y="1956418"/>
            <a:ext cx="3905785" cy="4401205"/>
          </a:xfrm>
          <a:prstGeom prst="rect">
            <a:avLst/>
          </a:prstGeom>
          <a:noFill/>
        </p:spPr>
        <p:txBody>
          <a:bodyPr wrap="square" rtlCol="0">
            <a:spAutoFit/>
          </a:bodyPr>
          <a:lstStyle/>
          <a:p>
            <a:pPr marL="404813" indent="-404813"/>
            <a:r>
              <a:rPr lang="en-US" sz="2000" dirty="0">
                <a:solidFill>
                  <a:schemeClr val="bg1"/>
                </a:solidFill>
              </a:rPr>
              <a:t>83 dead</a:t>
            </a:r>
          </a:p>
          <a:p>
            <a:pPr marL="404813" indent="-404813"/>
            <a:r>
              <a:rPr lang="en-US" sz="2000" dirty="0">
                <a:solidFill>
                  <a:schemeClr val="bg1"/>
                </a:solidFill>
              </a:rPr>
              <a:t>Displaced more than 1,000,000</a:t>
            </a:r>
          </a:p>
          <a:p>
            <a:pPr marL="404813" indent="-404813"/>
            <a:r>
              <a:rPr lang="en-US" sz="2000" dirty="0">
                <a:solidFill>
                  <a:schemeClr val="bg1"/>
                </a:solidFill>
              </a:rPr>
              <a:t>Damages $150 to $180B  		      </a:t>
            </a:r>
            <a:r>
              <a:rPr lang="en-US" sz="1600" dirty="0">
                <a:solidFill>
                  <a:schemeClr val="bg1"/>
                </a:solidFill>
              </a:rPr>
              <a:t>(Reuters)</a:t>
            </a:r>
          </a:p>
          <a:p>
            <a:pPr marL="404813" indent="-404813"/>
            <a:r>
              <a:rPr lang="en-US" sz="2000" dirty="0">
                <a:solidFill>
                  <a:schemeClr val="bg1"/>
                </a:solidFill>
              </a:rPr>
              <a:t>Landfall Aug 25 cat 4</a:t>
            </a:r>
          </a:p>
          <a:p>
            <a:pPr marL="404813" indent="-404813"/>
            <a:r>
              <a:rPr lang="en-US" sz="2000" dirty="0">
                <a:solidFill>
                  <a:schemeClr val="bg1"/>
                </a:solidFill>
              </a:rPr>
              <a:t>Peak 300,000 homes without power</a:t>
            </a:r>
          </a:p>
          <a:p>
            <a:pPr marL="404813" indent="-404813"/>
            <a:r>
              <a:rPr lang="en-US" sz="2000" dirty="0">
                <a:solidFill>
                  <a:schemeClr val="bg1"/>
                </a:solidFill>
              </a:rPr>
              <a:t>185,000 homes damaged</a:t>
            </a:r>
          </a:p>
          <a:p>
            <a:pPr marL="404813" indent="-404813"/>
            <a:r>
              <a:rPr lang="en-US" sz="2000" dirty="0">
                <a:solidFill>
                  <a:srgbClr val="FFFF00"/>
                </a:solidFill>
              </a:rPr>
              <a:t>1 in 6 had flood insurance</a:t>
            </a:r>
          </a:p>
          <a:p>
            <a:pPr marL="404813" indent="-404813"/>
            <a:r>
              <a:rPr lang="en-US" sz="2000" dirty="0">
                <a:solidFill>
                  <a:schemeClr val="bg1"/>
                </a:solidFill>
              </a:rPr>
              <a:t>440,000 registered with FEMA for aid as of Sep 1.</a:t>
            </a:r>
          </a:p>
          <a:p>
            <a:pPr marL="404813" indent="-404813"/>
            <a:r>
              <a:rPr lang="en-US" sz="2000" dirty="0">
                <a:solidFill>
                  <a:schemeClr val="bg1"/>
                </a:solidFill>
              </a:rPr>
              <a:t>64.58” of rainfall at Nederland TX: highest anywhere in US</a:t>
            </a:r>
          </a:p>
          <a:p>
            <a:pPr marL="404813" indent="-404813"/>
            <a:r>
              <a:rPr lang="en-US" sz="2000" dirty="0">
                <a:solidFill>
                  <a:schemeClr val="bg1"/>
                </a:solidFill>
              </a:rPr>
              <a:t>60.54” at Lake Charles</a:t>
            </a:r>
            <a:r>
              <a:rPr lang="mr-IN" sz="2000" dirty="0">
                <a:solidFill>
                  <a:schemeClr val="bg1"/>
                </a:solidFill>
              </a:rPr>
              <a:t>…</a:t>
            </a:r>
            <a:endParaRPr lang="en-US" sz="2000" dirty="0">
              <a:solidFill>
                <a:schemeClr val="bg1"/>
              </a:solidFill>
            </a:endParaRPr>
          </a:p>
        </p:txBody>
      </p:sp>
      <p:sp>
        <p:nvSpPr>
          <p:cNvPr id="2" name="TextBox 1"/>
          <p:cNvSpPr txBox="1"/>
          <p:nvPr/>
        </p:nvSpPr>
        <p:spPr>
          <a:xfrm>
            <a:off x="1533791" y="-51971"/>
            <a:ext cx="1754006" cy="646331"/>
          </a:xfrm>
          <a:prstGeom prst="rect">
            <a:avLst/>
          </a:prstGeom>
          <a:noFill/>
        </p:spPr>
        <p:txBody>
          <a:bodyPr wrap="none" rtlCol="0">
            <a:spAutoFit/>
          </a:bodyPr>
          <a:lstStyle/>
          <a:p>
            <a:r>
              <a:rPr lang="en-US" sz="3600" b="1" dirty="0">
                <a:solidFill>
                  <a:srgbClr val="FFFF00"/>
                </a:solidFill>
                <a:effectLst>
                  <a:outerShdw blurRad="50800" dist="50800" dir="5400000" algn="ctr" rotWithShape="0">
                    <a:schemeClr val="tx1"/>
                  </a:outerShdw>
                </a:effectLst>
              </a:rPr>
              <a:t>Harvey</a:t>
            </a:r>
          </a:p>
        </p:txBody>
      </p:sp>
      <p:sp>
        <p:nvSpPr>
          <p:cNvPr id="5" name="TextBox 4"/>
          <p:cNvSpPr txBox="1"/>
          <p:nvPr/>
        </p:nvSpPr>
        <p:spPr>
          <a:xfrm>
            <a:off x="419359" y="594360"/>
            <a:ext cx="3982870" cy="1015663"/>
          </a:xfrm>
          <a:prstGeom prst="rect">
            <a:avLst/>
          </a:prstGeom>
          <a:noFill/>
        </p:spPr>
        <p:txBody>
          <a:bodyPr wrap="square" rtlCol="0">
            <a:spAutoFit/>
          </a:bodyPr>
          <a:lstStyle/>
          <a:p>
            <a:r>
              <a:rPr lang="en-US" sz="2000" dirty="0">
                <a:solidFill>
                  <a:schemeClr val="accent1">
                    <a:lumMod val="40000"/>
                    <a:lumOff val="60000"/>
                  </a:schemeClr>
                </a:solidFill>
              </a:rPr>
              <a:t>Harvey 24-26 Aug 2017 Developed into cat 4			before Landfall</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26884" y="0"/>
            <a:ext cx="5217115" cy="3912836"/>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26883" y="3938668"/>
            <a:ext cx="5217115" cy="2919332"/>
          </a:xfrm>
          <a:prstGeom prst="rect">
            <a:avLst/>
          </a:prstGeom>
        </p:spPr>
      </p:pic>
    </p:spTree>
    <p:extLst>
      <p:ext uri="{BB962C8B-B14F-4D97-AF65-F5344CB8AC3E}">
        <p14:creationId xmlns:p14="http://schemas.microsoft.com/office/powerpoint/2010/main" val="10734544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915" y="279656"/>
            <a:ext cx="7772400" cy="879475"/>
          </a:xfrm>
          <a:effectLst>
            <a:outerShdw blurRad="50800" dist="50800" dir="5400000" algn="ctr" rotWithShape="0">
              <a:schemeClr val="tx1"/>
            </a:outerShdw>
          </a:effectLst>
        </p:spPr>
        <p:txBody>
          <a:bodyPr/>
          <a:lstStyle/>
          <a:p>
            <a:pPr>
              <a:defRPr/>
            </a:pPr>
            <a:r>
              <a:rPr lang="en-US" sz="4400" b="1" dirty="0">
                <a:solidFill>
                  <a:srgbClr val="FF0000"/>
                </a:solidFill>
                <a:latin typeface="Comic Sans MS" pitchFamily="66" charset="0"/>
              </a:rPr>
              <a:t>Attribution of extremes</a:t>
            </a:r>
          </a:p>
        </p:txBody>
      </p:sp>
      <p:sp>
        <p:nvSpPr>
          <p:cNvPr id="3" name="Content Placeholder 2"/>
          <p:cNvSpPr>
            <a:spLocks noGrp="1"/>
          </p:cNvSpPr>
          <p:nvPr>
            <p:ph idx="1"/>
          </p:nvPr>
        </p:nvSpPr>
        <p:spPr>
          <a:xfrm>
            <a:off x="456940" y="1562594"/>
            <a:ext cx="8419045" cy="4176054"/>
          </a:xfrm>
          <a:effectLst>
            <a:outerShdw blurRad="50800" dist="50800" dir="5400000" algn="ctr" rotWithShape="0">
              <a:schemeClr val="tx1"/>
            </a:outerShdw>
          </a:effectLst>
        </p:spPr>
        <p:txBody>
          <a:bodyPr>
            <a:normAutofit fontScale="92500" lnSpcReduction="20000"/>
          </a:bodyPr>
          <a:lstStyle/>
          <a:p>
            <a:pPr marL="350838" indent="-350838">
              <a:lnSpc>
                <a:spcPct val="120000"/>
              </a:lnSpc>
              <a:buFontTx/>
              <a:buNone/>
              <a:defRPr/>
            </a:pPr>
            <a:r>
              <a:rPr lang="en-US" sz="3800">
                <a:solidFill>
                  <a:schemeClr val="bg1"/>
                </a:solidFill>
                <a:latin typeface="Comic Sans MS" pitchFamily="66" charset="0"/>
              </a:rPr>
              <a:t>While we </a:t>
            </a:r>
            <a:r>
              <a:rPr lang="en-US" sz="3800" dirty="0">
                <a:solidFill>
                  <a:schemeClr val="bg1"/>
                </a:solidFill>
                <a:latin typeface="Comic Sans MS" pitchFamily="66" charset="0"/>
              </a:rPr>
              <a:t>can not say that these events were due to global warming (poorly posed question), </a:t>
            </a:r>
          </a:p>
          <a:p>
            <a:pPr marL="350838" indent="-350838">
              <a:lnSpc>
                <a:spcPct val="120000"/>
              </a:lnSpc>
              <a:buFontTx/>
              <a:buNone/>
              <a:defRPr/>
            </a:pPr>
            <a:endParaRPr lang="en-US" sz="3800" dirty="0">
              <a:solidFill>
                <a:schemeClr val="bg1"/>
              </a:solidFill>
              <a:latin typeface="Comic Sans MS" pitchFamily="66" charset="0"/>
            </a:endParaRPr>
          </a:p>
          <a:p>
            <a:pPr marL="350838" indent="-350838">
              <a:lnSpc>
                <a:spcPct val="120000"/>
              </a:lnSpc>
              <a:buFontTx/>
              <a:buNone/>
              <a:defRPr/>
            </a:pPr>
            <a:r>
              <a:rPr lang="en-US" sz="3800" dirty="0">
                <a:solidFill>
                  <a:schemeClr val="bg1"/>
                </a:solidFill>
                <a:latin typeface="Comic Sans MS" pitchFamily="66" charset="0"/>
              </a:rPr>
              <a:t>it is </a:t>
            </a:r>
            <a:r>
              <a:rPr lang="en-US" sz="3800" b="1" dirty="0">
                <a:solidFill>
                  <a:srgbClr val="FFFF00"/>
                </a:solidFill>
                <a:effectLst>
                  <a:outerShdw blurRad="38100" dist="38100" dir="2700000" algn="tl">
                    <a:srgbClr val="000000">
                      <a:alpha val="43137"/>
                    </a:srgbClr>
                  </a:outerShdw>
                </a:effectLst>
                <a:latin typeface="Comic Sans MS" pitchFamily="66" charset="0"/>
              </a:rPr>
              <a:t>highly likely </a:t>
            </a:r>
            <a:r>
              <a:rPr lang="en-US" sz="3800" dirty="0">
                <a:solidFill>
                  <a:schemeClr val="bg1"/>
                </a:solidFill>
                <a:latin typeface="Comic Sans MS" pitchFamily="66" charset="0"/>
              </a:rPr>
              <a:t>that they would not have had such extreme impacts without </a:t>
            </a:r>
            <a:r>
              <a:rPr lang="en-US" sz="3700" dirty="0">
                <a:solidFill>
                  <a:schemeClr val="bg1"/>
                </a:solidFill>
                <a:latin typeface="Comic Sans MS" pitchFamily="66" charset="0"/>
              </a:rPr>
              <a:t>global warming</a:t>
            </a:r>
            <a:r>
              <a:rPr lang="en-US" sz="3300" dirty="0">
                <a:solidFill>
                  <a:schemeClr val="bg1"/>
                </a:solidFill>
                <a:latin typeface="Comic Sans MS" pitchFamily="66" charset="0"/>
              </a:rPr>
              <a:t>!</a:t>
            </a:r>
            <a:endParaRPr lang="en-US" sz="3300" dirty="0">
              <a:latin typeface="Comic Sans MS" pitchFamily="66" charset="0"/>
            </a:endParaRPr>
          </a:p>
        </p:txBody>
      </p:sp>
    </p:spTree>
    <p:extLst>
      <p:ext uri="{BB962C8B-B14F-4D97-AF65-F5344CB8AC3E}">
        <p14:creationId xmlns:p14="http://schemas.microsoft.com/office/powerpoint/2010/main" val="1984896217"/>
      </p:ext>
    </p:extLst>
  </p:cSld>
  <p:clrMapOvr>
    <a:masterClrMapping/>
  </p:clrMapOvr>
  <p:transition>
    <p:newsfla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Text Box 4"/>
          <p:cNvSpPr txBox="1">
            <a:spLocks noChangeArrowheads="1"/>
          </p:cNvSpPr>
          <p:nvPr/>
        </p:nvSpPr>
        <p:spPr bwMode="auto">
          <a:xfrm>
            <a:off x="381000" y="685800"/>
            <a:ext cx="8763000" cy="5406608"/>
          </a:xfrm>
          <a:prstGeom prst="rect">
            <a:avLst/>
          </a:prstGeom>
          <a:noFill/>
          <a:ln>
            <a:noFill/>
          </a:ln>
          <a:effectLst>
            <a:outerShdw blurRad="63500" dist="38099" dir="2700000" algn="ctr" rotWithShape="0">
              <a:srgbClr val="CC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2400">
                <a:solidFill>
                  <a:schemeClr val="tx1"/>
                </a:solidFill>
                <a:latin typeface="Times New Roman" charset="0"/>
              </a:defRPr>
            </a:lvl1pPr>
            <a:lvl2pPr marL="914400" indent="-457200">
              <a:defRPr sz="2400">
                <a:solidFill>
                  <a:schemeClr val="tx1"/>
                </a:solidFill>
                <a:latin typeface="Times New Roman" charset="0"/>
              </a:defRPr>
            </a:lvl2pPr>
            <a:lvl3pPr marL="1371600" indent="-457200">
              <a:defRPr sz="2400">
                <a:solidFill>
                  <a:schemeClr val="tx1"/>
                </a:solidFill>
                <a:latin typeface="Times New Roman" charset="0"/>
              </a:defRPr>
            </a:lvl3pPr>
            <a:lvl4pPr marL="1828800" indent="-457200">
              <a:defRPr sz="2400">
                <a:solidFill>
                  <a:schemeClr val="tx1"/>
                </a:solidFill>
                <a:latin typeface="Times New Roman" charset="0"/>
              </a:defRPr>
            </a:lvl4pPr>
            <a:lvl5pPr marL="2286000" indent="-457200">
              <a:defRPr sz="2400">
                <a:solidFill>
                  <a:schemeClr val="tx1"/>
                </a:solidFill>
                <a:latin typeface="Times New Roman" charset="0"/>
              </a:defRPr>
            </a:lvl5pPr>
            <a:lvl6pPr marL="2743200" indent="-457200" fontAlgn="base">
              <a:spcBef>
                <a:spcPct val="0"/>
              </a:spcBef>
              <a:spcAft>
                <a:spcPct val="0"/>
              </a:spcAft>
              <a:defRPr sz="2400">
                <a:solidFill>
                  <a:schemeClr val="tx1"/>
                </a:solidFill>
                <a:latin typeface="Times New Roman" charset="0"/>
              </a:defRPr>
            </a:lvl6pPr>
            <a:lvl7pPr marL="3200400" indent="-457200" fontAlgn="base">
              <a:spcBef>
                <a:spcPct val="0"/>
              </a:spcBef>
              <a:spcAft>
                <a:spcPct val="0"/>
              </a:spcAft>
              <a:defRPr sz="2400">
                <a:solidFill>
                  <a:schemeClr val="tx1"/>
                </a:solidFill>
                <a:latin typeface="Times New Roman" charset="0"/>
              </a:defRPr>
            </a:lvl7pPr>
            <a:lvl8pPr marL="3657600" indent="-457200" fontAlgn="base">
              <a:spcBef>
                <a:spcPct val="0"/>
              </a:spcBef>
              <a:spcAft>
                <a:spcPct val="0"/>
              </a:spcAft>
              <a:defRPr sz="2400">
                <a:solidFill>
                  <a:schemeClr val="tx1"/>
                </a:solidFill>
                <a:latin typeface="Times New Roman" charset="0"/>
              </a:defRPr>
            </a:lvl8pPr>
            <a:lvl9pPr marL="4114800" indent="-457200" fontAlgn="base">
              <a:spcBef>
                <a:spcPct val="0"/>
              </a:spcBef>
              <a:spcAft>
                <a:spcPct val="0"/>
              </a:spcAft>
              <a:defRPr sz="2400">
                <a:solidFill>
                  <a:schemeClr val="tx1"/>
                </a:solidFill>
                <a:latin typeface="Times New Roman" charset="0"/>
              </a:defRPr>
            </a:lvl9pPr>
          </a:lstStyle>
          <a:p>
            <a:pPr algn="ctr">
              <a:spcAft>
                <a:spcPts val="400"/>
              </a:spcAft>
            </a:pPr>
            <a:r>
              <a:rPr lang="en-US" altLang="x-none" sz="3200" b="1" u="sng" dirty="0">
                <a:solidFill>
                  <a:srgbClr val="FFFF00"/>
                </a:solidFill>
                <a:latin typeface="Comic Sans MS" charset="0"/>
              </a:rPr>
              <a:t>Damage from hurricanes</a:t>
            </a:r>
          </a:p>
          <a:p>
            <a:pPr algn="ctr">
              <a:spcAft>
                <a:spcPts val="400"/>
              </a:spcAft>
            </a:pPr>
            <a:r>
              <a:rPr lang="en-US" altLang="x-none" sz="3200" b="1" dirty="0">
                <a:solidFill>
                  <a:srgbClr val="FFFF00"/>
                </a:solidFill>
                <a:latin typeface="Comic Sans MS" charset="0"/>
              </a:rPr>
              <a:t> </a:t>
            </a:r>
            <a:r>
              <a:rPr lang="en-US" altLang="x-none" sz="3200" b="1" dirty="0">
                <a:solidFill>
                  <a:schemeClr val="bg1"/>
                </a:solidFill>
                <a:latin typeface="Comic Sans MS" charset="0"/>
              </a:rPr>
              <a:t>comes from 3 main </a:t>
            </a:r>
            <a:r>
              <a:rPr lang="en-US" altLang="x-none" sz="3600" b="1" dirty="0">
                <a:solidFill>
                  <a:schemeClr val="bg1"/>
                </a:solidFill>
                <a:latin typeface="Comic Sans MS" charset="0"/>
              </a:rPr>
              <a:t>sources</a:t>
            </a:r>
          </a:p>
          <a:p>
            <a:pPr>
              <a:spcAft>
                <a:spcPts val="400"/>
              </a:spcAft>
            </a:pPr>
            <a:endParaRPr lang="en-US" altLang="x-none" sz="2800" b="1" dirty="0">
              <a:solidFill>
                <a:srgbClr val="FFFF00"/>
              </a:solidFill>
              <a:latin typeface="Comic Sans MS" charset="0"/>
            </a:endParaRPr>
          </a:p>
          <a:p>
            <a:pPr>
              <a:spcAft>
                <a:spcPts val="400"/>
              </a:spcAft>
              <a:buFontTx/>
              <a:buAutoNum type="arabicPeriod"/>
            </a:pPr>
            <a:r>
              <a:rPr lang="en-US" altLang="x-none" b="1" dirty="0">
                <a:solidFill>
                  <a:srgbClr val="FFC000"/>
                </a:solidFill>
                <a:latin typeface="Comic Sans MS" charset="0"/>
              </a:rPr>
              <a:t>Wind related damage as the storm comes ashore</a:t>
            </a:r>
          </a:p>
          <a:p>
            <a:pPr>
              <a:spcAft>
                <a:spcPts val="400"/>
              </a:spcAft>
            </a:pPr>
            <a:r>
              <a:rPr lang="en-US" altLang="x-none" dirty="0">
                <a:solidFill>
                  <a:srgbClr val="FFFF00"/>
                </a:solidFill>
                <a:latin typeface="Comic Sans MS" charset="0"/>
              </a:rPr>
              <a:t>	 Consequences: flying debris, falling trees, power outages</a:t>
            </a:r>
          </a:p>
          <a:p>
            <a:pPr>
              <a:spcAft>
                <a:spcPts val="400"/>
              </a:spcAft>
            </a:pPr>
            <a:r>
              <a:rPr lang="en-US" altLang="x-none" dirty="0">
                <a:solidFill>
                  <a:srgbClr val="FFC000"/>
                </a:solidFill>
                <a:latin typeface="Comic Sans MS" charset="0"/>
              </a:rPr>
              <a:t>2.   </a:t>
            </a:r>
            <a:r>
              <a:rPr lang="en-US" altLang="x-none" b="1" dirty="0">
                <a:solidFill>
                  <a:srgbClr val="FFC000"/>
                </a:solidFill>
                <a:latin typeface="Comic Sans MS" charset="0"/>
              </a:rPr>
              <a:t>Coastal storm surge</a:t>
            </a:r>
          </a:p>
          <a:p>
            <a:pPr lvl="1">
              <a:spcAft>
                <a:spcPts val="400"/>
              </a:spcAft>
            </a:pPr>
            <a:r>
              <a:rPr lang="en-US" altLang="x-none" dirty="0">
                <a:solidFill>
                  <a:srgbClr val="FFFF00"/>
                </a:solidFill>
                <a:latin typeface="Comic Sans MS" charset="0"/>
              </a:rPr>
              <a:t>Much worse if landfall occurs at high tide</a:t>
            </a:r>
          </a:p>
          <a:p>
            <a:pPr lvl="1">
              <a:spcAft>
                <a:spcPts val="400"/>
              </a:spcAft>
            </a:pPr>
            <a:r>
              <a:rPr lang="en-US" altLang="x-none" dirty="0">
                <a:solidFill>
                  <a:srgbClr val="FFFF00"/>
                </a:solidFill>
                <a:latin typeface="Comic Sans MS" charset="0"/>
              </a:rPr>
              <a:t>Mainly coastal: worse if no wetlands or buffer</a:t>
            </a:r>
          </a:p>
          <a:p>
            <a:pPr lvl="1">
              <a:spcAft>
                <a:spcPts val="400"/>
              </a:spcAft>
            </a:pPr>
            <a:r>
              <a:rPr lang="en-US" altLang="x-none" dirty="0">
                <a:solidFill>
                  <a:srgbClr val="FFFF00"/>
                </a:solidFill>
                <a:latin typeface="Comic Sans MS" charset="0"/>
              </a:rPr>
              <a:t>Worsens as sea level rises</a:t>
            </a:r>
          </a:p>
          <a:p>
            <a:pPr>
              <a:spcAft>
                <a:spcPts val="400"/>
              </a:spcAft>
            </a:pPr>
            <a:r>
              <a:rPr lang="en-US" altLang="x-none" dirty="0">
                <a:solidFill>
                  <a:srgbClr val="FFC000"/>
                </a:solidFill>
                <a:latin typeface="Comic Sans MS" charset="0"/>
              </a:rPr>
              <a:t>3.   </a:t>
            </a:r>
            <a:r>
              <a:rPr lang="en-US" altLang="x-none" b="1" dirty="0">
                <a:solidFill>
                  <a:srgbClr val="FFC000"/>
                </a:solidFill>
                <a:latin typeface="Comic Sans MS" charset="0"/>
              </a:rPr>
              <a:t>Heavy rains and flooding</a:t>
            </a:r>
          </a:p>
          <a:p>
            <a:pPr>
              <a:spcAft>
                <a:spcPts val="400"/>
              </a:spcAft>
            </a:pPr>
            <a:r>
              <a:rPr lang="en-US" altLang="x-none" dirty="0">
                <a:solidFill>
                  <a:srgbClr val="FFFF00"/>
                </a:solidFill>
                <a:latin typeface="Comic Sans MS" charset="0"/>
              </a:rPr>
              <a:t>	Can extend all the way from Gulf Coast to Canada</a:t>
            </a:r>
          </a:p>
        </p:txBody>
      </p:sp>
    </p:spTree>
    <p:extLst>
      <p:ext uri="{BB962C8B-B14F-4D97-AF65-F5344CB8AC3E}">
        <p14:creationId xmlns:p14="http://schemas.microsoft.com/office/powerpoint/2010/main" val="3283644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68680" y="213360"/>
            <a:ext cx="6970178" cy="1200329"/>
          </a:xfrm>
          <a:prstGeom prst="rect">
            <a:avLst/>
          </a:prstGeom>
          <a:noFill/>
          <a:effectLst>
            <a:outerShdw blurRad="50800" dist="50800" dir="5400000" algn="ctr" rotWithShape="0">
              <a:schemeClr val="tx1"/>
            </a:outerShdw>
          </a:effectLst>
        </p:spPr>
        <p:txBody>
          <a:bodyPr wrap="none" rtlCol="0">
            <a:spAutoFit/>
          </a:bodyPr>
          <a:lstStyle/>
          <a:p>
            <a:pPr algn="ctr"/>
            <a:r>
              <a:rPr lang="en-US" sz="3600" dirty="0">
                <a:solidFill>
                  <a:srgbClr val="FFFF00"/>
                </a:solidFill>
                <a:effectLst>
                  <a:outerShdw blurRad="50800" dist="50800" dir="5400000" algn="ctr" rotWithShape="0">
                    <a:schemeClr val="tx1"/>
                  </a:outerShdw>
                </a:effectLst>
              </a:rPr>
              <a:t>How well prepared were people </a:t>
            </a:r>
          </a:p>
          <a:p>
            <a:pPr algn="ctr"/>
            <a:r>
              <a:rPr lang="en-US" sz="3600" dirty="0">
                <a:solidFill>
                  <a:srgbClr val="FFFF00"/>
                </a:solidFill>
                <a:effectLst>
                  <a:outerShdw blurRad="50800" dist="50800" dir="5400000" algn="ctr" rotWithShape="0">
                    <a:schemeClr val="tx1"/>
                  </a:outerShdw>
                </a:effectLst>
              </a:rPr>
              <a:t>for Harvey?</a:t>
            </a:r>
          </a:p>
        </p:txBody>
      </p:sp>
      <p:sp>
        <p:nvSpPr>
          <p:cNvPr id="3" name="TextBox 2"/>
          <p:cNvSpPr txBox="1"/>
          <p:nvPr/>
        </p:nvSpPr>
        <p:spPr>
          <a:xfrm>
            <a:off x="322788" y="1681482"/>
            <a:ext cx="8821211" cy="1938992"/>
          </a:xfrm>
          <a:prstGeom prst="rect">
            <a:avLst/>
          </a:prstGeom>
          <a:noFill/>
        </p:spPr>
        <p:txBody>
          <a:bodyPr wrap="square" rtlCol="0">
            <a:spAutoFit/>
          </a:bodyPr>
          <a:lstStyle/>
          <a:p>
            <a:r>
              <a:rPr lang="en-US" dirty="0">
                <a:solidFill>
                  <a:schemeClr val="bg1"/>
                </a:solidFill>
              </a:rPr>
              <a:t>Major flooding in Houston area </a:t>
            </a:r>
          </a:p>
          <a:p>
            <a:r>
              <a:rPr lang="en-US" dirty="0">
                <a:solidFill>
                  <a:schemeClr val="bg1"/>
                </a:solidFill>
              </a:rPr>
              <a:t>is not uncommon:</a:t>
            </a:r>
          </a:p>
          <a:p>
            <a:r>
              <a:rPr lang="en-US" dirty="0">
                <a:solidFill>
                  <a:schemeClr val="bg1"/>
                </a:solidFill>
              </a:rPr>
              <a:t>Major flooding event in </a:t>
            </a:r>
            <a:r>
              <a:rPr lang="en-US" b="1" dirty="0">
                <a:solidFill>
                  <a:schemeClr val="bg1"/>
                </a:solidFill>
              </a:rPr>
              <a:t>April 2016</a:t>
            </a:r>
          </a:p>
          <a:p>
            <a:r>
              <a:rPr lang="en-US" dirty="0">
                <a:solidFill>
                  <a:schemeClr val="bg1"/>
                </a:solidFill>
              </a:rPr>
              <a:t>					⇒</a:t>
            </a:r>
          </a:p>
          <a:p>
            <a:r>
              <a:rPr lang="en-US" dirty="0">
                <a:solidFill>
                  <a:schemeClr val="bg1"/>
                </a:solidFill>
              </a:rPr>
              <a:t>Yet only 1 in 6 had flood insurance!</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15356" y="1413689"/>
            <a:ext cx="3728644" cy="2414297"/>
          </a:xfrm>
          <a:prstGeom prst="rect">
            <a:avLst/>
          </a:prstGeom>
        </p:spPr>
      </p:pic>
      <p:sp>
        <p:nvSpPr>
          <p:cNvPr id="5" name="TextBox 4"/>
          <p:cNvSpPr txBox="1"/>
          <p:nvPr/>
        </p:nvSpPr>
        <p:spPr>
          <a:xfrm>
            <a:off x="1163345" y="5838522"/>
            <a:ext cx="7140096" cy="523220"/>
          </a:xfrm>
          <a:prstGeom prst="rect">
            <a:avLst/>
          </a:prstGeom>
          <a:noFill/>
        </p:spPr>
        <p:txBody>
          <a:bodyPr wrap="none" rtlCol="0">
            <a:spAutoFit/>
          </a:bodyPr>
          <a:lstStyle/>
          <a:p>
            <a:r>
              <a:rPr lang="en-US" sz="2800" b="1" dirty="0">
                <a:solidFill>
                  <a:schemeClr val="bg1"/>
                </a:solidFill>
              </a:rPr>
              <a:t>They voted to suffer </a:t>
            </a:r>
            <a:r>
              <a:rPr lang="en-US" sz="2800" b="1">
                <a:solidFill>
                  <a:schemeClr val="bg1"/>
                </a:solidFill>
              </a:rPr>
              <a:t>the consequences!</a:t>
            </a:r>
          </a:p>
        </p:txBody>
      </p:sp>
      <p:sp>
        <p:nvSpPr>
          <p:cNvPr id="6" name="TextBox 5"/>
          <p:cNvSpPr txBox="1"/>
          <p:nvPr/>
        </p:nvSpPr>
        <p:spPr>
          <a:xfrm>
            <a:off x="443333" y="3906554"/>
            <a:ext cx="8458200" cy="1938992"/>
          </a:xfrm>
          <a:prstGeom prst="rect">
            <a:avLst/>
          </a:prstGeom>
          <a:noFill/>
        </p:spPr>
        <p:txBody>
          <a:bodyPr wrap="square" rtlCol="0">
            <a:spAutoFit/>
          </a:bodyPr>
          <a:lstStyle/>
          <a:p>
            <a:r>
              <a:rPr lang="en-US" dirty="0">
                <a:solidFill>
                  <a:srgbClr val="FFFF00"/>
                </a:solidFill>
              </a:rPr>
              <a:t>In the wake of Hurricane Ike, which claimed 113 lives in Galveston Bay in 2008, proposals for large-scale flood-control projects were rebuffed.    Houston’s residents have 3 times voted </a:t>
            </a:r>
            <a:r>
              <a:rPr lang="en-US" b="1" dirty="0">
                <a:solidFill>
                  <a:srgbClr val="FFFF00"/>
                </a:solidFill>
              </a:rPr>
              <a:t>not</a:t>
            </a:r>
            <a:r>
              <a:rPr lang="en-US" dirty="0">
                <a:solidFill>
                  <a:srgbClr val="FFFF00"/>
                </a:solidFill>
              </a:rPr>
              <a:t> to enact a zoning code.</a:t>
            </a:r>
          </a:p>
          <a:p>
            <a:endParaRPr lang="en-US" dirty="0"/>
          </a:p>
        </p:txBody>
      </p:sp>
    </p:spTree>
    <p:extLst>
      <p:ext uri="{BB962C8B-B14F-4D97-AF65-F5344CB8AC3E}">
        <p14:creationId xmlns:p14="http://schemas.microsoft.com/office/powerpoint/2010/main" val="193595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36320" y="0"/>
            <a:ext cx="3294492" cy="830997"/>
          </a:xfrm>
          <a:prstGeom prst="rect">
            <a:avLst/>
          </a:prstGeom>
          <a:noFill/>
        </p:spPr>
        <p:txBody>
          <a:bodyPr wrap="none" rtlCol="0">
            <a:spAutoFit/>
          </a:bodyPr>
          <a:lstStyle/>
          <a:p>
            <a:r>
              <a:rPr lang="en-US" dirty="0">
                <a:solidFill>
                  <a:srgbClr val="FFFF00"/>
                </a:solidFill>
              </a:rPr>
              <a:t>Irma  7-10 Sept 2017</a:t>
            </a:r>
          </a:p>
          <a:p>
            <a:r>
              <a:rPr lang="en-US" dirty="0">
                <a:solidFill>
                  <a:srgbClr val="FFFF00"/>
                </a:solidFill>
              </a:rPr>
              <a:t>42+ deaths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73530" y="3281680"/>
            <a:ext cx="4724680" cy="3576320"/>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78" y="3281680"/>
            <a:ext cx="4415611" cy="3576320"/>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21480" y="0"/>
            <a:ext cx="4922520" cy="3281680"/>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381000"/>
            <a:ext cx="4351020" cy="2900680"/>
          </a:xfrm>
          <a:prstGeom prst="rect">
            <a:avLst/>
          </a:prstGeom>
        </p:spPr>
      </p:pic>
    </p:spTree>
    <p:extLst>
      <p:ext uri="{BB962C8B-B14F-4D97-AF65-F5344CB8AC3E}">
        <p14:creationId xmlns:p14="http://schemas.microsoft.com/office/powerpoint/2010/main" val="1814354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98822" y="87432"/>
            <a:ext cx="2840842" cy="830997"/>
          </a:xfrm>
          <a:prstGeom prst="rect">
            <a:avLst/>
          </a:prstGeom>
          <a:noFill/>
        </p:spPr>
        <p:txBody>
          <a:bodyPr wrap="none" rtlCol="0">
            <a:spAutoFit/>
          </a:bodyPr>
          <a:lstStyle/>
          <a:p>
            <a:r>
              <a:rPr lang="en-US" dirty="0">
                <a:solidFill>
                  <a:srgbClr val="FFFF00"/>
                </a:solidFill>
                <a:effectLst>
                  <a:outerShdw blurRad="50800" dist="50800" dir="5400000" algn="ctr" rotWithShape="0">
                    <a:schemeClr val="tx1"/>
                  </a:outerShdw>
                </a:effectLst>
              </a:rPr>
              <a:t>Irma  7 Sept 2017</a:t>
            </a:r>
          </a:p>
          <a:p>
            <a:r>
              <a:rPr lang="en-US" dirty="0">
                <a:solidFill>
                  <a:srgbClr val="FFFF00"/>
                </a:solidFill>
                <a:effectLst>
                  <a:outerShdw blurRad="50800" dist="50800" dir="5400000" algn="ctr" rotWithShape="0">
                    <a:schemeClr val="tx1"/>
                  </a:outerShdw>
                </a:effectLst>
              </a:rPr>
              <a:t>102+ deaths</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22720" y="5111572"/>
            <a:ext cx="2621280" cy="1746428"/>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16580" y="0"/>
            <a:ext cx="4327420" cy="3371018"/>
          </a:xfrm>
          <a:prstGeom prst="rect">
            <a:avLst/>
          </a:prstGeom>
        </p:spPr>
      </p:pic>
      <p:pic>
        <p:nvPicPr>
          <p:cNvPr id="4" name="Picture 3"/>
          <p:cNvPicPr>
            <a:picLocks noChangeAspect="1"/>
          </p:cNvPicPr>
          <p:nvPr/>
        </p:nvPicPr>
        <p:blipFill>
          <a:blip r:embed="rId4"/>
          <a:stretch>
            <a:fillRect/>
          </a:stretch>
        </p:blipFill>
        <p:spPr>
          <a:xfrm>
            <a:off x="-55331" y="3596640"/>
            <a:ext cx="4180916" cy="3261360"/>
          </a:xfrm>
          <a:prstGeom prst="rect">
            <a:avLst/>
          </a:prstGeom>
        </p:spPr>
      </p:pic>
      <p:pic>
        <p:nvPicPr>
          <p:cNvPr id="7" name="Picture 6"/>
          <p:cNvPicPr>
            <a:picLocks noChangeAspect="1"/>
          </p:cNvPicPr>
          <p:nvPr/>
        </p:nvPicPr>
        <p:blipFill>
          <a:blip r:embed="rId5"/>
          <a:stretch>
            <a:fillRect/>
          </a:stretch>
        </p:blipFill>
        <p:spPr>
          <a:xfrm>
            <a:off x="0" y="1031240"/>
            <a:ext cx="4135669" cy="2565400"/>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39664" y="5228163"/>
            <a:ext cx="2783056" cy="1629837"/>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74080" y="3371860"/>
            <a:ext cx="3169920" cy="1855460"/>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45053" y="3371018"/>
            <a:ext cx="3268165" cy="1838888"/>
          </a:xfrm>
          <a:prstGeom prst="rect">
            <a:avLst/>
          </a:prstGeom>
        </p:spPr>
      </p:pic>
    </p:spTree>
    <p:extLst>
      <p:ext uri="{BB962C8B-B14F-4D97-AF65-F5344CB8AC3E}">
        <p14:creationId xmlns:p14="http://schemas.microsoft.com/office/powerpoint/2010/main" val="2105976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96779" y="147085"/>
            <a:ext cx="6647974" cy="461665"/>
          </a:xfrm>
          <a:prstGeom prst="rect">
            <a:avLst/>
          </a:prstGeom>
          <a:noFill/>
        </p:spPr>
        <p:txBody>
          <a:bodyPr wrap="none" rtlCol="0">
            <a:spAutoFit/>
          </a:bodyPr>
          <a:lstStyle/>
          <a:p>
            <a:r>
              <a:rPr lang="en-US">
                <a:solidFill>
                  <a:srgbClr val="FFFF00"/>
                </a:solidFill>
              </a:rPr>
              <a:t>Puerto Rico: Maria  </a:t>
            </a:r>
            <a:r>
              <a:rPr lang="en-US" dirty="0">
                <a:solidFill>
                  <a:srgbClr val="FFFF00"/>
                </a:solidFill>
              </a:rPr>
              <a:t>18-20 Sept 2017    	</a:t>
            </a:r>
            <a:endParaRPr lang="en-US" sz="1800" dirty="0">
              <a:solidFill>
                <a:srgbClr val="FFFF00"/>
              </a:solidFill>
            </a:endParaRP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08464" y="1977659"/>
            <a:ext cx="2614270" cy="1468013"/>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29730" y="3456305"/>
            <a:ext cx="2669788" cy="1776744"/>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93881" y="5014922"/>
            <a:ext cx="3276582" cy="1843077"/>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231" y="2660481"/>
            <a:ext cx="3219949" cy="2414961"/>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851" y="5075441"/>
            <a:ext cx="3150789" cy="1771515"/>
          </a:xfrm>
          <a:prstGeom prst="rect">
            <a:avLst/>
          </a:prstGeom>
        </p:spPr>
      </p:pic>
      <p:pic>
        <p:nvPicPr>
          <p:cNvPr id="15" name="Picture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70462" y="188682"/>
            <a:ext cx="2673537" cy="1782358"/>
          </a:xfrm>
          <a:prstGeom prst="rect">
            <a:avLst/>
          </a:prstGeom>
        </p:spPr>
      </p:pic>
      <p:pic>
        <p:nvPicPr>
          <p:cNvPr id="16" name="Picture 1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93878" y="2845980"/>
            <a:ext cx="3335851" cy="2229461"/>
          </a:xfrm>
          <a:prstGeom prst="rect">
            <a:avLst/>
          </a:prstGeom>
        </p:spPr>
      </p:pic>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107" y="856650"/>
            <a:ext cx="3204985" cy="1803831"/>
          </a:xfrm>
          <a:prstGeom prst="rect">
            <a:avLst/>
          </a:prstGeom>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177479" y="792479"/>
            <a:ext cx="3292984" cy="2191481"/>
          </a:xfrm>
          <a:prstGeom prst="rect">
            <a:avLst/>
          </a:prstGeom>
        </p:spPr>
      </p:pic>
      <p:pic>
        <p:nvPicPr>
          <p:cNvPr id="2" name="Picture 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485704" y="5075441"/>
            <a:ext cx="2658295" cy="1772197"/>
          </a:xfrm>
          <a:prstGeom prst="rect">
            <a:avLst/>
          </a:prstGeom>
        </p:spPr>
      </p:pic>
    </p:spTree>
    <p:extLst>
      <p:ext uri="{BB962C8B-B14F-4D97-AF65-F5344CB8AC3E}">
        <p14:creationId xmlns:p14="http://schemas.microsoft.com/office/powerpoint/2010/main" val="3285741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6700" y="206829"/>
            <a:ext cx="6540500" cy="6248400"/>
          </a:xfrm>
          <a:prstGeom prst="rect">
            <a:avLst/>
          </a:prstGeom>
        </p:spPr>
      </p:pic>
      <p:sp>
        <p:nvSpPr>
          <p:cNvPr id="3" name="TextBox 2"/>
          <p:cNvSpPr txBox="1"/>
          <p:nvPr/>
        </p:nvSpPr>
        <p:spPr>
          <a:xfrm>
            <a:off x="7053943" y="979714"/>
            <a:ext cx="1910443" cy="3416320"/>
          </a:xfrm>
          <a:prstGeom prst="rect">
            <a:avLst/>
          </a:prstGeom>
          <a:noFill/>
        </p:spPr>
        <p:txBody>
          <a:bodyPr wrap="square" rtlCol="0">
            <a:spAutoFit/>
          </a:bodyPr>
          <a:lstStyle/>
          <a:p>
            <a:r>
              <a:rPr lang="en-US" b="1" dirty="0">
                <a:solidFill>
                  <a:srgbClr val="FFFF00"/>
                </a:solidFill>
              </a:rPr>
              <a:t>Before and After Maria:</a:t>
            </a:r>
          </a:p>
          <a:p>
            <a:endParaRPr lang="en-US" dirty="0">
              <a:solidFill>
                <a:schemeClr val="bg1"/>
              </a:solidFill>
            </a:endParaRPr>
          </a:p>
          <a:p>
            <a:r>
              <a:rPr lang="en-US" dirty="0">
                <a:solidFill>
                  <a:schemeClr val="bg1"/>
                </a:solidFill>
              </a:rPr>
              <a:t>Rio Grande de </a:t>
            </a:r>
            <a:r>
              <a:rPr lang="en-US" dirty="0" err="1">
                <a:solidFill>
                  <a:schemeClr val="bg1"/>
                </a:solidFill>
              </a:rPr>
              <a:t>Manati</a:t>
            </a:r>
            <a:r>
              <a:rPr lang="en-US" dirty="0">
                <a:solidFill>
                  <a:schemeClr val="bg1"/>
                </a:solidFill>
              </a:rPr>
              <a:t> in </a:t>
            </a:r>
            <a:r>
              <a:rPr lang="en-US" dirty="0" err="1">
                <a:solidFill>
                  <a:schemeClr val="bg1"/>
                </a:solidFill>
              </a:rPr>
              <a:t>Jaguas</a:t>
            </a:r>
            <a:r>
              <a:rPr lang="en-US" dirty="0">
                <a:solidFill>
                  <a:schemeClr val="bg1"/>
                </a:solidFill>
              </a:rPr>
              <a:t> </a:t>
            </a:r>
            <a:r>
              <a:rPr lang="en-US" dirty="0" err="1">
                <a:solidFill>
                  <a:schemeClr val="bg1"/>
                </a:solidFill>
              </a:rPr>
              <a:t>Ventana</a:t>
            </a:r>
            <a:r>
              <a:rPr lang="en-US" dirty="0">
                <a:solidFill>
                  <a:schemeClr val="bg1"/>
                </a:solidFill>
              </a:rPr>
              <a:t>, Puerto Rico</a:t>
            </a:r>
          </a:p>
        </p:txBody>
      </p:sp>
      <p:sp>
        <p:nvSpPr>
          <p:cNvPr id="4" name="Rectangle 3"/>
          <p:cNvSpPr/>
          <p:nvPr/>
        </p:nvSpPr>
        <p:spPr bwMode="auto">
          <a:xfrm>
            <a:off x="266700" y="3291840"/>
            <a:ext cx="6540500" cy="3276600"/>
          </a:xfrm>
          <a:prstGeom prst="rect">
            <a:avLst/>
          </a:prstGeom>
          <a:solidFill>
            <a:srgbClr val="0F1CB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66" charset="0"/>
            </a:endParaRPr>
          </a:p>
        </p:txBody>
      </p:sp>
    </p:spTree>
    <p:extLst>
      <p:ext uri="{BB962C8B-B14F-4D97-AF65-F5344CB8AC3E}">
        <p14:creationId xmlns:p14="http://schemas.microsoft.com/office/powerpoint/2010/main" val="12395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1500"/>
                                        <p:tgtEl>
                                          <p:spTgt spid="4"/>
                                        </p:tgtEl>
                                      </p:cBhvr>
                                    </p:animEffect>
                                    <p:set>
                                      <p:cBhvr>
                                        <p:cTn id="7" dur="1" fill="hold">
                                          <p:stCondLst>
                                            <p:cond delay="1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4" name="Text Box 2"/>
          <p:cNvSpPr txBox="1">
            <a:spLocks noChangeArrowheads="1"/>
          </p:cNvSpPr>
          <p:nvPr/>
        </p:nvSpPr>
        <p:spPr bwMode="auto">
          <a:xfrm>
            <a:off x="441325" y="152400"/>
            <a:ext cx="8474075" cy="2739211"/>
          </a:xfrm>
          <a:prstGeom prst="rect">
            <a:avLst/>
          </a:prstGeom>
          <a:noFill/>
          <a:ln w="9525">
            <a:noFill/>
            <a:miter lim="800000"/>
            <a:headEnd/>
            <a:tailEnd/>
          </a:ln>
          <a:effectLst>
            <a:outerShdw blurRad="50800" dist="38100" dir="2700000" algn="tl" rotWithShape="0">
              <a:prstClr val="black"/>
            </a:outerShdw>
          </a:effectLst>
        </p:spPr>
        <p:txBody>
          <a:bodyPr wrap="square">
            <a:spAutoFit/>
          </a:bodyPr>
          <a:lstStyle/>
          <a:p>
            <a:pPr marL="565150" indent="-565150" eaLnBrk="1" hangingPunct="1"/>
            <a:r>
              <a:rPr lang="en-US" sz="4000" b="1" dirty="0">
                <a:solidFill>
                  <a:srgbClr val="FF0000"/>
                </a:solidFill>
                <a:effectLst>
                  <a:outerShdw blurRad="50800" dist="38100" dir="2700000" algn="tl" rotWithShape="0">
                    <a:srgbClr val="000000"/>
                  </a:outerShdw>
                </a:effectLst>
              </a:rPr>
              <a:t>			Energy on Earth </a:t>
            </a:r>
          </a:p>
          <a:p>
            <a:pPr marL="565150" indent="-565150" eaLnBrk="1" hangingPunct="1"/>
            <a:endParaRPr lang="en-US" sz="1200" dirty="0">
              <a:solidFill>
                <a:srgbClr val="000000"/>
              </a:solidFill>
              <a:cs typeface="Times New Roman" pitchFamily="18" charset="0"/>
            </a:endParaRPr>
          </a:p>
          <a:p>
            <a:pPr marL="565150" indent="-565150" eaLnBrk="1" hangingPunct="1"/>
            <a:r>
              <a:rPr lang="en-US" dirty="0">
                <a:solidFill>
                  <a:srgbClr val="FFFFFF"/>
                </a:solidFill>
                <a:cs typeface="Times New Roman" pitchFamily="18" charset="0"/>
              </a:rPr>
              <a:t>The climate is changing from increased GHGs.</a:t>
            </a:r>
          </a:p>
          <a:p>
            <a:pPr marL="565150" indent="-565150" eaLnBrk="1" hangingPunct="1"/>
            <a:r>
              <a:rPr lang="en-US" dirty="0">
                <a:solidFill>
                  <a:srgbClr val="FFFFFF"/>
                </a:solidFill>
                <a:cs typeface="Times New Roman" pitchFamily="18" charset="0"/>
              </a:rPr>
              <a:t>We expect an energy imbalance from heat-trapping GHG.</a:t>
            </a:r>
          </a:p>
          <a:p>
            <a:pPr marL="565150" indent="-565150" eaLnBrk="1" hangingPunct="1"/>
            <a:r>
              <a:rPr lang="en-US" dirty="0">
                <a:solidFill>
                  <a:srgbClr val="FFFFFF"/>
                </a:solidFill>
                <a:cs typeface="Times New Roman" pitchFamily="18" charset="0"/>
              </a:rPr>
              <a:t>The planet warms until OLR increases to match the ASR.</a:t>
            </a:r>
          </a:p>
          <a:p>
            <a:pPr marL="565150" indent="-565150" eaLnBrk="1" hangingPunct="1"/>
            <a:r>
              <a:rPr lang="en-US" dirty="0">
                <a:solidFill>
                  <a:srgbClr val="FFFFFF"/>
                </a:solidFill>
                <a:cs typeface="Times New Roman" pitchFamily="18" charset="0"/>
              </a:rPr>
              <a:t>But there are many feedbacks and complexities.</a:t>
            </a:r>
          </a:p>
          <a:p>
            <a:pPr marL="565150" indent="-565150" eaLnBrk="1" hangingPunct="1"/>
            <a:endParaRPr lang="en-US" dirty="0">
              <a:solidFill>
                <a:srgbClr val="FFFFFF"/>
              </a:solidFill>
              <a:cs typeface="Times New Roman" pitchFamily="18" charset="0"/>
            </a:endParaRPr>
          </a:p>
        </p:txBody>
      </p:sp>
      <p:sp>
        <p:nvSpPr>
          <p:cNvPr id="2" name="TextBox 1"/>
          <p:cNvSpPr txBox="1"/>
          <p:nvPr/>
        </p:nvSpPr>
        <p:spPr>
          <a:xfrm>
            <a:off x="561473" y="3104147"/>
            <a:ext cx="7772400" cy="3170099"/>
          </a:xfrm>
          <a:prstGeom prst="rect">
            <a:avLst/>
          </a:prstGeom>
          <a:noFill/>
        </p:spPr>
        <p:txBody>
          <a:bodyPr wrap="square" rtlCol="0">
            <a:spAutoFit/>
          </a:bodyPr>
          <a:lstStyle/>
          <a:p>
            <a:pPr algn="ctr"/>
            <a:r>
              <a:rPr lang="en-US" sz="4000" b="1" dirty="0">
                <a:solidFill>
                  <a:srgbClr val="FFFF00"/>
                </a:solidFill>
                <a:effectLst>
                  <a:outerShdw blurRad="50800" dist="38100" dir="2700000" algn="tl" rotWithShape="0">
                    <a:srgbClr val="000000"/>
                  </a:outerShdw>
                </a:effectLst>
                <a:cs typeface="Times New Roman" pitchFamily="18" charset="0"/>
              </a:rPr>
              <a:t>The most fundamental measure that the climate is changing is the energy imbalance.</a:t>
            </a:r>
          </a:p>
          <a:p>
            <a:pPr algn="ctr"/>
            <a:endParaRPr lang="en-US" sz="4000" b="1" dirty="0">
              <a:solidFill>
                <a:srgbClr val="FFFF00"/>
              </a:solidFill>
              <a:effectLst>
                <a:outerShdw blurRad="50800" dist="38100" dir="2700000" algn="tl" rotWithShape="0">
                  <a:srgbClr val="000000"/>
                </a:outerShdw>
              </a:effectLst>
            </a:endParaRPr>
          </a:p>
        </p:txBody>
      </p:sp>
      <p:sp>
        <p:nvSpPr>
          <p:cNvPr id="3" name="TextBox 2">
            <a:extLst>
              <a:ext uri="{FF2B5EF4-FFF2-40B4-BE49-F238E27FC236}">
                <a16:creationId xmlns:a16="http://schemas.microsoft.com/office/drawing/2014/main" id="{7F955A50-CE94-DF47-B0B0-807CB14036AD}"/>
              </a:ext>
            </a:extLst>
          </p:cNvPr>
          <p:cNvSpPr txBox="1"/>
          <p:nvPr/>
        </p:nvSpPr>
        <p:spPr>
          <a:xfrm>
            <a:off x="4678362" y="5825067"/>
            <a:ext cx="3882794" cy="1200329"/>
          </a:xfrm>
          <a:prstGeom prst="rect">
            <a:avLst/>
          </a:prstGeom>
          <a:noFill/>
          <a:ln>
            <a:solidFill>
              <a:schemeClr val="bg1">
                <a:lumMod val="85000"/>
              </a:schemeClr>
            </a:solidFill>
          </a:ln>
        </p:spPr>
        <p:txBody>
          <a:bodyPr wrap="none" rtlCol="0">
            <a:spAutoFit/>
          </a:bodyPr>
          <a:lstStyle/>
          <a:p>
            <a:r>
              <a:rPr lang="en-US" sz="1800" dirty="0">
                <a:solidFill>
                  <a:schemeClr val="bg1"/>
                </a:solidFill>
              </a:rPr>
              <a:t>GHG: Greenhouse Gases</a:t>
            </a:r>
          </a:p>
          <a:p>
            <a:r>
              <a:rPr lang="en-US" sz="1800" dirty="0">
                <a:solidFill>
                  <a:schemeClr val="bg1"/>
                </a:solidFill>
              </a:rPr>
              <a:t>OLR: Outgoing Longwave Radiation</a:t>
            </a:r>
          </a:p>
          <a:p>
            <a:r>
              <a:rPr lang="en-US" sz="1800" dirty="0">
                <a:solidFill>
                  <a:schemeClr val="bg1"/>
                </a:solidFill>
              </a:rPr>
              <a:t>ASR: Absorbed Solar Radiation</a:t>
            </a:r>
          </a:p>
          <a:p>
            <a:endParaRPr lang="en-US" sz="1800" dirty="0">
              <a:solidFill>
                <a:schemeClr val="bg1"/>
              </a:solidFill>
            </a:endParaRPr>
          </a:p>
        </p:txBody>
      </p:sp>
    </p:spTree>
    <p:extLst>
      <p:ext uri="{BB962C8B-B14F-4D97-AF65-F5344CB8AC3E}">
        <p14:creationId xmlns:p14="http://schemas.microsoft.com/office/powerpoint/2010/main" val="388895496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68" y="144825"/>
            <a:ext cx="5829300" cy="609203"/>
          </a:xfrm>
          <a:effectLst>
            <a:outerShdw blurRad="50800" dist="50800" dir="5400000" algn="ctr" rotWithShape="0">
              <a:schemeClr val="tx1"/>
            </a:outerShdw>
          </a:effectLst>
        </p:spPr>
        <p:txBody>
          <a:bodyPr/>
          <a:lstStyle/>
          <a:p>
            <a:r>
              <a:rPr lang="en-US" dirty="0">
                <a:latin typeface="Arial" charset="0"/>
                <a:ea typeface="Arial" charset="0"/>
                <a:cs typeface="Arial" charset="0"/>
              </a:rPr>
              <a:t>Costs of Climate Change</a:t>
            </a:r>
          </a:p>
        </p:txBody>
      </p:sp>
      <p:sp>
        <p:nvSpPr>
          <p:cNvPr id="3" name="TextBox 2"/>
          <p:cNvSpPr txBox="1"/>
          <p:nvPr/>
        </p:nvSpPr>
        <p:spPr>
          <a:xfrm>
            <a:off x="206513" y="754028"/>
            <a:ext cx="4993675" cy="830997"/>
          </a:xfrm>
          <a:prstGeom prst="rect">
            <a:avLst/>
          </a:prstGeom>
          <a:noFill/>
        </p:spPr>
        <p:txBody>
          <a:bodyPr wrap="none" rtlCol="0">
            <a:spAutoFit/>
          </a:bodyPr>
          <a:lstStyle/>
          <a:p>
            <a:pPr marL="257175" indent="-257175">
              <a:buFont typeface="Arial" charset="0"/>
              <a:buChar char="•"/>
            </a:pPr>
            <a:r>
              <a:rPr lang="en-US" dirty="0">
                <a:solidFill>
                  <a:schemeClr val="bg1">
                    <a:lumMod val="95000"/>
                  </a:schemeClr>
                </a:solidFill>
              </a:rPr>
              <a:t>Climate change is happening</a:t>
            </a:r>
          </a:p>
          <a:p>
            <a:pPr marL="257175" indent="-257175">
              <a:buFont typeface="Arial" charset="0"/>
              <a:buChar char="•"/>
            </a:pPr>
            <a:r>
              <a:rPr lang="en-US" dirty="0">
                <a:solidFill>
                  <a:schemeClr val="bg1">
                    <a:lumMod val="95000"/>
                  </a:schemeClr>
                </a:solidFill>
              </a:rPr>
              <a:t>It is caused by human activities</a:t>
            </a:r>
          </a:p>
        </p:txBody>
      </p:sp>
      <p:sp>
        <p:nvSpPr>
          <p:cNvPr id="4" name="TextBox 3"/>
          <p:cNvSpPr txBox="1"/>
          <p:nvPr/>
        </p:nvSpPr>
        <p:spPr>
          <a:xfrm>
            <a:off x="206513" y="1757457"/>
            <a:ext cx="8754607" cy="4093428"/>
          </a:xfrm>
          <a:prstGeom prst="rect">
            <a:avLst/>
          </a:prstGeom>
          <a:noFill/>
          <a:ln w="19050">
            <a:solidFill>
              <a:schemeClr val="accent1">
                <a:lumMod val="60000"/>
                <a:lumOff val="40000"/>
              </a:schemeClr>
            </a:solidFill>
            <a:prstDash val="sysDot"/>
          </a:ln>
          <a:effectLst>
            <a:outerShdw blurRad="50800" dist="50800" dir="5400000" algn="ctr" rotWithShape="0">
              <a:schemeClr val="tx1"/>
            </a:outerShdw>
          </a:effectLst>
        </p:spPr>
        <p:txBody>
          <a:bodyPr wrap="square" rtlCol="0">
            <a:spAutoFit/>
          </a:bodyPr>
          <a:lstStyle/>
          <a:p>
            <a:pPr marL="285750" indent="-285750">
              <a:buFont typeface="Arial" charset="0"/>
              <a:buChar char="•"/>
            </a:pPr>
            <a:r>
              <a:rPr lang="en-US" sz="2600" dirty="0">
                <a:solidFill>
                  <a:srgbClr val="FFFF00"/>
                </a:solidFill>
              </a:rPr>
              <a:t>For many events we can estimate that the difference from climate change is 5 to 15%.</a:t>
            </a:r>
          </a:p>
          <a:p>
            <a:pPr marL="285750" indent="-285750">
              <a:buFont typeface="Arial" charset="0"/>
              <a:buChar char="•"/>
            </a:pPr>
            <a:r>
              <a:rPr lang="en-US" sz="2600" dirty="0">
                <a:solidFill>
                  <a:srgbClr val="FFFF00"/>
                </a:solidFill>
              </a:rPr>
              <a:t>But this means records are broken</a:t>
            </a:r>
          </a:p>
          <a:p>
            <a:pPr marL="285750" indent="-285750">
              <a:buFont typeface="Arial" charset="0"/>
              <a:buChar char="•"/>
            </a:pPr>
            <a:r>
              <a:rPr lang="en-US" sz="2600" dirty="0">
                <a:solidFill>
                  <a:srgbClr val="FFFF00"/>
                </a:solidFill>
              </a:rPr>
              <a:t>Thresholds are crossed</a:t>
            </a:r>
          </a:p>
          <a:p>
            <a:pPr marL="285750" indent="-285750">
              <a:buFont typeface="Arial" charset="0"/>
              <a:buChar char="•"/>
            </a:pPr>
            <a:r>
              <a:rPr lang="en-US" sz="2600" dirty="0">
                <a:solidFill>
                  <a:srgbClr val="FFFF00"/>
                </a:solidFill>
              </a:rPr>
              <a:t>Things break/flood/burn</a:t>
            </a:r>
          </a:p>
          <a:p>
            <a:pPr marL="1200150" lvl="2" indent="-285750">
              <a:buFont typeface="Arial" charset="0"/>
              <a:buChar char="•"/>
            </a:pPr>
            <a:r>
              <a:rPr lang="en-US" sz="2600" b="1" dirty="0">
                <a:solidFill>
                  <a:srgbClr val="FF0000"/>
                </a:solidFill>
              </a:rPr>
              <a:t>EXTREME NON-LINEARITY</a:t>
            </a:r>
          </a:p>
          <a:p>
            <a:pPr marL="285750" indent="-285750">
              <a:buFont typeface="Arial" charset="0"/>
              <a:buChar char="•"/>
            </a:pPr>
            <a:endParaRPr lang="en-US" sz="2600" dirty="0">
              <a:solidFill>
                <a:srgbClr val="FFFF00"/>
              </a:solidFill>
            </a:endParaRPr>
          </a:p>
          <a:p>
            <a:pPr marL="285750" indent="-285750">
              <a:buFont typeface="Arial" charset="0"/>
              <a:buChar char="•"/>
            </a:pPr>
            <a:r>
              <a:rPr lang="en-US" sz="2600" dirty="0">
                <a:solidFill>
                  <a:srgbClr val="FFFF00"/>
                </a:solidFill>
              </a:rPr>
              <a:t>So instead of $1B in damage, the damage is $100B</a:t>
            </a:r>
          </a:p>
          <a:p>
            <a:pPr marL="285750" indent="-285750">
              <a:buFont typeface="Arial" charset="0"/>
              <a:buChar char="•"/>
            </a:pPr>
            <a:r>
              <a:rPr lang="en-US" sz="2600" b="1" dirty="0">
                <a:solidFill>
                  <a:schemeClr val="bg1"/>
                </a:solidFill>
              </a:rPr>
              <a:t>The real cost of climate change is grossly underestimated by economists. </a:t>
            </a:r>
          </a:p>
        </p:txBody>
      </p:sp>
    </p:spTree>
    <p:extLst>
      <p:ext uri="{BB962C8B-B14F-4D97-AF65-F5344CB8AC3E}">
        <p14:creationId xmlns:p14="http://schemas.microsoft.com/office/powerpoint/2010/main" val="66828436"/>
      </p:ext>
    </p:extLst>
  </p:cSld>
  <p:clrMapOvr>
    <a:masterClrMapping/>
  </p:clrMapOvr>
  <p:transition spd="slow">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68" y="144825"/>
            <a:ext cx="5829300" cy="609203"/>
          </a:xfrm>
          <a:effectLst>
            <a:outerShdw blurRad="50800" dist="50800" dir="5400000" algn="ctr" rotWithShape="0">
              <a:schemeClr val="tx1"/>
            </a:outerShdw>
          </a:effectLst>
        </p:spPr>
        <p:txBody>
          <a:bodyPr/>
          <a:lstStyle/>
          <a:p>
            <a:r>
              <a:rPr lang="en-US" sz="3200" dirty="0">
                <a:latin typeface="Arial" charset="0"/>
                <a:ea typeface="Arial" charset="0"/>
                <a:cs typeface="Arial" charset="0"/>
              </a:rPr>
              <a:t>Climate Change</a:t>
            </a:r>
          </a:p>
        </p:txBody>
      </p:sp>
      <p:sp>
        <p:nvSpPr>
          <p:cNvPr id="3" name="TextBox 2"/>
          <p:cNvSpPr txBox="1"/>
          <p:nvPr/>
        </p:nvSpPr>
        <p:spPr>
          <a:xfrm>
            <a:off x="206513" y="754028"/>
            <a:ext cx="8648521" cy="3046988"/>
          </a:xfrm>
          <a:prstGeom prst="rect">
            <a:avLst/>
          </a:prstGeom>
          <a:noFill/>
        </p:spPr>
        <p:txBody>
          <a:bodyPr wrap="none" rtlCol="0">
            <a:spAutoFit/>
          </a:bodyPr>
          <a:lstStyle/>
          <a:p>
            <a:pPr marL="257175" indent="-257175">
              <a:buFont typeface="Arial" charset="0"/>
              <a:buChar char="•"/>
            </a:pPr>
            <a:r>
              <a:rPr lang="en-US" dirty="0">
                <a:solidFill>
                  <a:schemeClr val="bg1">
                    <a:lumMod val="95000"/>
                  </a:schemeClr>
                </a:solidFill>
              </a:rPr>
              <a:t>Climate change is happening</a:t>
            </a:r>
          </a:p>
          <a:p>
            <a:pPr marL="257175" indent="-257175">
              <a:buFont typeface="Arial" charset="0"/>
              <a:buChar char="•"/>
            </a:pPr>
            <a:r>
              <a:rPr lang="en-US" dirty="0">
                <a:solidFill>
                  <a:schemeClr val="bg1">
                    <a:lumMod val="95000"/>
                  </a:schemeClr>
                </a:solidFill>
              </a:rPr>
              <a:t>It is caused by human activities</a:t>
            </a:r>
          </a:p>
          <a:p>
            <a:pPr marL="257175" indent="-257175">
              <a:buFont typeface="Arial" charset="0"/>
              <a:buChar char="•"/>
            </a:pPr>
            <a:r>
              <a:rPr lang="en-US" dirty="0">
                <a:solidFill>
                  <a:schemeClr val="bg1">
                    <a:lumMod val="95000"/>
                  </a:schemeClr>
                </a:solidFill>
              </a:rPr>
              <a:t>It already costs tens of billions $$$ per year in damages</a:t>
            </a:r>
          </a:p>
          <a:p>
            <a:endParaRPr lang="en-US" dirty="0">
              <a:solidFill>
                <a:schemeClr val="bg1">
                  <a:lumMod val="95000"/>
                </a:schemeClr>
              </a:solidFill>
            </a:endParaRPr>
          </a:p>
          <a:p>
            <a:r>
              <a:rPr lang="en-US" dirty="0">
                <a:solidFill>
                  <a:schemeClr val="bg1">
                    <a:lumMod val="95000"/>
                  </a:schemeClr>
                </a:solidFill>
              </a:rPr>
              <a:t>We can: </a:t>
            </a:r>
          </a:p>
          <a:p>
            <a:pPr marL="257175" indent="-257175">
              <a:buFont typeface="Arial" charset="0"/>
              <a:buChar char="•"/>
            </a:pPr>
            <a:r>
              <a:rPr lang="en-US" b="1" dirty="0">
                <a:solidFill>
                  <a:srgbClr val="FFC000"/>
                </a:solidFill>
              </a:rPr>
              <a:t>Mitigate</a:t>
            </a:r>
            <a:r>
              <a:rPr lang="en-US" dirty="0">
                <a:solidFill>
                  <a:schemeClr val="bg1">
                    <a:lumMod val="95000"/>
                  </a:schemeClr>
                </a:solidFill>
              </a:rPr>
              <a:t> it: (stop or reduce emissions)</a:t>
            </a:r>
          </a:p>
          <a:p>
            <a:pPr marL="257175" indent="-257175">
              <a:buFont typeface="Arial" charset="0"/>
              <a:buChar char="•"/>
            </a:pPr>
            <a:r>
              <a:rPr lang="en-US" b="1" dirty="0">
                <a:solidFill>
                  <a:srgbClr val="FFC000"/>
                </a:solidFill>
              </a:rPr>
              <a:t>Adapt</a:t>
            </a:r>
            <a:r>
              <a:rPr lang="en-US" dirty="0">
                <a:solidFill>
                  <a:srgbClr val="FFC000"/>
                </a:solidFill>
              </a:rPr>
              <a:t> </a:t>
            </a:r>
            <a:r>
              <a:rPr lang="en-US" dirty="0">
                <a:solidFill>
                  <a:schemeClr val="bg1">
                    <a:lumMod val="95000"/>
                  </a:schemeClr>
                </a:solidFill>
              </a:rPr>
              <a:t>to it: (plan for the consequences, build resiliency)</a:t>
            </a:r>
          </a:p>
          <a:p>
            <a:pPr marL="257175" indent="-257175">
              <a:buFont typeface="Arial" charset="0"/>
              <a:buChar char="•"/>
            </a:pPr>
            <a:r>
              <a:rPr lang="en-US" dirty="0">
                <a:solidFill>
                  <a:schemeClr val="accent1">
                    <a:lumMod val="60000"/>
                    <a:lumOff val="40000"/>
                  </a:schemeClr>
                </a:solidFill>
              </a:rPr>
              <a:t>Do nothing: suffer the consequences</a:t>
            </a:r>
          </a:p>
        </p:txBody>
      </p:sp>
      <p:sp>
        <p:nvSpPr>
          <p:cNvPr id="4" name="TextBox 3"/>
          <p:cNvSpPr txBox="1"/>
          <p:nvPr/>
        </p:nvSpPr>
        <p:spPr>
          <a:xfrm>
            <a:off x="225749" y="4211097"/>
            <a:ext cx="8629285" cy="2308324"/>
          </a:xfrm>
          <a:prstGeom prst="rect">
            <a:avLst/>
          </a:prstGeom>
          <a:noFill/>
          <a:ln w="19050">
            <a:solidFill>
              <a:schemeClr val="accent1">
                <a:lumMod val="60000"/>
                <a:lumOff val="40000"/>
              </a:schemeClr>
            </a:solidFill>
            <a:prstDash val="sysDot"/>
          </a:ln>
        </p:spPr>
        <p:txBody>
          <a:bodyPr wrap="none" rtlCol="0">
            <a:spAutoFit/>
          </a:bodyPr>
          <a:lstStyle/>
          <a:p>
            <a:pPr marL="285750" indent="-285750">
              <a:buFont typeface="Arial" charset="0"/>
              <a:buChar char="•"/>
            </a:pPr>
            <a:r>
              <a:rPr lang="en-US" dirty="0">
                <a:solidFill>
                  <a:srgbClr val="FFFF00"/>
                </a:solidFill>
              </a:rPr>
              <a:t>Stop building in flood plains, stop unbridled growth</a:t>
            </a:r>
          </a:p>
          <a:p>
            <a:pPr marL="285750" indent="-285750">
              <a:buFont typeface="Arial" charset="0"/>
              <a:buChar char="•"/>
            </a:pPr>
            <a:r>
              <a:rPr lang="en-US" dirty="0">
                <a:solidFill>
                  <a:srgbClr val="FFFF00"/>
                </a:solidFill>
              </a:rPr>
              <a:t>Adhere to strict building codes: “Harden” infrastructure</a:t>
            </a:r>
          </a:p>
          <a:p>
            <a:pPr marL="285750" indent="-285750">
              <a:buFont typeface="Arial" charset="0"/>
              <a:buChar char="•"/>
            </a:pPr>
            <a:r>
              <a:rPr lang="en-US" dirty="0">
                <a:solidFill>
                  <a:srgbClr val="FFFF00"/>
                </a:solidFill>
              </a:rPr>
              <a:t>Manage drainage systems and water</a:t>
            </a:r>
          </a:p>
          <a:p>
            <a:pPr marL="285750" indent="-285750">
              <a:buFont typeface="Arial" charset="0"/>
              <a:buChar char="•"/>
            </a:pPr>
            <a:r>
              <a:rPr lang="en-US" dirty="0">
                <a:solidFill>
                  <a:srgbClr val="FFFF00"/>
                </a:solidFill>
              </a:rPr>
              <a:t>Plan evacuation routes</a:t>
            </a:r>
          </a:p>
          <a:p>
            <a:pPr marL="285750" indent="-285750">
              <a:buFont typeface="Arial" charset="0"/>
              <a:buChar char="•"/>
            </a:pPr>
            <a:r>
              <a:rPr lang="en-US" dirty="0">
                <a:solidFill>
                  <a:srgbClr val="FFFF00"/>
                </a:solidFill>
              </a:rPr>
              <a:t>Plan for emergency shelters and power</a:t>
            </a:r>
          </a:p>
          <a:p>
            <a:pPr marL="285750" indent="-285750">
              <a:buFont typeface="Arial" charset="0"/>
              <a:buChar char="•"/>
            </a:pPr>
            <a:r>
              <a:rPr lang="en-US" dirty="0">
                <a:solidFill>
                  <a:srgbClr val="FFFF00"/>
                </a:solidFill>
              </a:rPr>
              <a:t>Utilize flood insurance</a:t>
            </a:r>
          </a:p>
        </p:txBody>
      </p:sp>
    </p:spTree>
    <p:extLst>
      <p:ext uri="{BB962C8B-B14F-4D97-AF65-F5344CB8AC3E}">
        <p14:creationId xmlns:p14="http://schemas.microsoft.com/office/powerpoint/2010/main" val="1053169445"/>
      </p:ext>
    </p:extLst>
  </p:cSld>
  <p:clrMapOvr>
    <a:masterClrMapping/>
  </p:clrMapOvr>
  <p:transition spd="slow">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1524000"/>
            <a:ext cx="184666" cy="461665"/>
          </a:xfrm>
          <a:prstGeom prst="rect">
            <a:avLst/>
          </a:prstGeom>
          <a:noFill/>
        </p:spPr>
        <p:txBody>
          <a:bodyPr wrap="none" rtlCol="0">
            <a:spAutoFit/>
          </a:bodyPr>
          <a:lstStyle/>
          <a:p>
            <a:endParaRPr lang="en-US" dirty="0">
              <a:solidFill>
                <a:srgbClr val="FF9900"/>
              </a:solidFill>
              <a:latin typeface="Comic Sans MS" charset="0"/>
              <a:ea typeface="ＭＳ Ｐゴシック" charset="0"/>
              <a:cs typeface="ＭＳ Ｐゴシック" charset="0"/>
            </a:endParaRPr>
          </a:p>
        </p:txBody>
      </p:sp>
      <p:sp>
        <p:nvSpPr>
          <p:cNvPr id="6" name="Rectangle 5"/>
          <p:cNvSpPr/>
          <p:nvPr/>
        </p:nvSpPr>
        <p:spPr>
          <a:xfrm>
            <a:off x="594360" y="1340286"/>
            <a:ext cx="7970520" cy="3970318"/>
          </a:xfrm>
          <a:prstGeom prst="rect">
            <a:avLst/>
          </a:prstGeom>
        </p:spPr>
        <p:txBody>
          <a:bodyPr wrap="square">
            <a:spAutoFit/>
          </a:bodyPr>
          <a:lstStyle/>
          <a:p>
            <a:r>
              <a:rPr lang="en-US" sz="3600" b="1" dirty="0">
                <a:solidFill>
                  <a:srgbClr val="FFFF00"/>
                </a:solidFill>
                <a:effectLst>
                  <a:outerShdw blurRad="50800" dist="50800" dir="5400000" algn="ctr" rotWithShape="0">
                    <a:schemeClr val="tx1"/>
                  </a:outerShdw>
                </a:effectLst>
                <a:latin typeface="Myriad Pro"/>
                <a:ea typeface="ＭＳ Ｐゴシック" charset="0"/>
                <a:cs typeface="Myriad Pro"/>
              </a:rPr>
              <a:t>Kevin Trenberth</a:t>
            </a:r>
          </a:p>
          <a:p>
            <a:r>
              <a:rPr lang="en-US" sz="3600" dirty="0">
                <a:solidFill>
                  <a:srgbClr val="FFFFFF"/>
                </a:solidFill>
                <a:latin typeface="Myriad Pro"/>
                <a:ea typeface="ＭＳ Ｐゴシック" charset="0"/>
                <a:cs typeface="Myriad Pro"/>
              </a:rPr>
              <a:t>Distinguished Senior Scientist</a:t>
            </a:r>
          </a:p>
          <a:p>
            <a:r>
              <a:rPr lang="en-US" sz="3600" dirty="0">
                <a:solidFill>
                  <a:srgbClr val="FFFFFF"/>
                </a:solidFill>
                <a:latin typeface="Myriad Pro"/>
                <a:ea typeface="ＭＳ Ｐゴシック" charset="0"/>
                <a:cs typeface="Myriad Pro"/>
              </a:rPr>
              <a:t>Email: </a:t>
            </a:r>
            <a:r>
              <a:rPr lang="en-US" sz="3600" dirty="0">
                <a:solidFill>
                  <a:srgbClr val="47FFD1"/>
                </a:solidFill>
                <a:latin typeface="Myriad Pro"/>
                <a:ea typeface="ＭＳ Ｐゴシック" charset="0"/>
                <a:cs typeface="Myriad Pro"/>
                <a:hlinkClick r:id="rId2"/>
              </a:rPr>
              <a:t>trenbert@ucar.edu</a:t>
            </a:r>
            <a:endParaRPr lang="en-US" sz="3600" dirty="0">
              <a:solidFill>
                <a:srgbClr val="47FFD1"/>
              </a:solidFill>
              <a:latin typeface="Myriad Pro"/>
              <a:ea typeface="ＭＳ Ｐゴシック" charset="0"/>
              <a:cs typeface="Myriad Pro"/>
            </a:endParaRPr>
          </a:p>
          <a:p>
            <a:endParaRPr lang="en-US" sz="3600" dirty="0">
              <a:solidFill>
                <a:srgbClr val="47FFD1"/>
              </a:solidFill>
              <a:latin typeface="Myriad Pro"/>
              <a:ea typeface="ＭＳ Ｐゴシック" charset="0"/>
              <a:cs typeface="Myriad Pro"/>
            </a:endParaRPr>
          </a:p>
          <a:p>
            <a:r>
              <a:rPr lang="en-US" sz="3200" dirty="0">
                <a:solidFill>
                  <a:srgbClr val="00CC99">
                    <a:lumMod val="60000"/>
                    <a:lumOff val="40000"/>
                  </a:srgbClr>
                </a:solidFill>
                <a:latin typeface="Myriad Pro"/>
                <a:ea typeface="ＭＳ Ｐゴシック" charset="0"/>
                <a:cs typeface="Myriad Pro"/>
                <a:hlinkClick r:id="rId3"/>
              </a:rPr>
              <a:t>http://www.cgd.ucar.edu/staff/trenbert/</a:t>
            </a:r>
            <a:r>
              <a:rPr lang="en-US" sz="3200" dirty="0">
                <a:solidFill>
                  <a:srgbClr val="00CC99">
                    <a:lumMod val="60000"/>
                    <a:lumOff val="40000"/>
                  </a:srgbClr>
                </a:solidFill>
                <a:latin typeface="Myriad Pro"/>
                <a:ea typeface="ＭＳ Ｐゴシック" charset="0"/>
                <a:cs typeface="Myriad Pro"/>
              </a:rPr>
              <a:t> </a:t>
            </a:r>
          </a:p>
          <a:p>
            <a:endParaRPr lang="en-US" sz="3600" dirty="0">
              <a:solidFill>
                <a:srgbClr val="FFFFFF"/>
              </a:solidFill>
              <a:latin typeface="Myriad Pro"/>
              <a:ea typeface="ＭＳ Ｐゴシック" charset="0"/>
              <a:cs typeface="Myriad Pro"/>
            </a:endParaRPr>
          </a:p>
        </p:txBody>
      </p:sp>
      <p:sp>
        <p:nvSpPr>
          <p:cNvPr id="7" name="TextBox 6"/>
          <p:cNvSpPr txBox="1"/>
          <p:nvPr/>
        </p:nvSpPr>
        <p:spPr>
          <a:xfrm>
            <a:off x="2590800" y="213360"/>
            <a:ext cx="2954655" cy="461665"/>
          </a:xfrm>
          <a:prstGeom prst="rect">
            <a:avLst/>
          </a:prstGeom>
          <a:noFill/>
        </p:spPr>
        <p:txBody>
          <a:bodyPr wrap="none" rtlCol="0">
            <a:spAutoFit/>
          </a:bodyPr>
          <a:lstStyle/>
          <a:p>
            <a:r>
              <a:rPr lang="en-US" b="1" i="1" dirty="0">
                <a:solidFill>
                  <a:srgbClr val="FF9900"/>
                </a:solidFill>
                <a:effectLst>
                  <a:outerShdw blurRad="50800" dist="50800" dir="2700000" algn="tl" rotWithShape="0">
                    <a:srgbClr val="000000"/>
                  </a:outerShdw>
                </a:effectLst>
                <a:latin typeface="Myriad Pro"/>
                <a:ea typeface="ＭＳ Ｐゴシック" charset="0"/>
                <a:cs typeface="Myriad Pro"/>
              </a:rPr>
              <a:t>Contact information</a:t>
            </a:r>
          </a:p>
        </p:txBody>
      </p:sp>
    </p:spTree>
    <p:extLst>
      <p:ext uri="{BB962C8B-B14F-4D97-AF65-F5344CB8AC3E}">
        <p14:creationId xmlns:p14="http://schemas.microsoft.com/office/powerpoint/2010/main" val="1853023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Fig1_GheatMap.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8826" y="457200"/>
            <a:ext cx="8331774" cy="6106923"/>
          </a:xfrm>
          <a:prstGeom prst="rect">
            <a:avLst/>
          </a:prstGeom>
        </p:spPr>
      </p:pic>
      <p:sp>
        <p:nvSpPr>
          <p:cNvPr id="4" name="TextBox 3"/>
          <p:cNvSpPr txBox="1"/>
          <p:nvPr/>
        </p:nvSpPr>
        <p:spPr>
          <a:xfrm>
            <a:off x="2590800" y="4490"/>
            <a:ext cx="3501529" cy="461665"/>
          </a:xfrm>
          <a:prstGeom prst="rect">
            <a:avLst/>
          </a:prstGeom>
          <a:noFill/>
          <a:effectLst>
            <a:outerShdw blurRad="50800" dist="38100" dir="2700000">
              <a:srgbClr val="000000">
                <a:alpha val="43000"/>
              </a:srgbClr>
            </a:outerShdw>
          </a:effectLst>
        </p:spPr>
        <p:txBody>
          <a:bodyPr wrap="none" rtlCol="0">
            <a:spAutoFit/>
          </a:bodyPr>
          <a:lstStyle/>
          <a:p>
            <a:pPr eaLnBrk="1" hangingPunct="1"/>
            <a:r>
              <a:rPr lang="en-US" dirty="0">
                <a:solidFill>
                  <a:srgbClr val="FF0000"/>
                </a:solidFill>
              </a:rPr>
              <a:t>Trenberth et al (2009)</a:t>
            </a:r>
          </a:p>
        </p:txBody>
      </p:sp>
      <p:grpSp>
        <p:nvGrpSpPr>
          <p:cNvPr id="5" name="Group 8"/>
          <p:cNvGrpSpPr/>
          <p:nvPr/>
        </p:nvGrpSpPr>
        <p:grpSpPr>
          <a:xfrm>
            <a:off x="838200" y="914400"/>
            <a:ext cx="7696200" cy="5714999"/>
            <a:chOff x="1524000" y="449385"/>
            <a:chExt cx="7696200" cy="6008076"/>
          </a:xfrm>
        </p:grpSpPr>
        <p:sp>
          <p:nvSpPr>
            <p:cNvPr id="6" name="Oval 5"/>
            <p:cNvSpPr/>
            <p:nvPr/>
          </p:nvSpPr>
          <p:spPr bwMode="auto">
            <a:xfrm>
              <a:off x="1524000" y="449385"/>
              <a:ext cx="7696200" cy="1150815"/>
            </a:xfrm>
            <a:prstGeom prst="ellipse">
              <a:avLst/>
            </a:prstGeom>
            <a:noFill/>
            <a:ln w="508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endParaRPr>
            </a:p>
          </p:txBody>
        </p:sp>
        <p:sp>
          <p:nvSpPr>
            <p:cNvPr id="7" name="Oval 6"/>
            <p:cNvSpPr/>
            <p:nvPr/>
          </p:nvSpPr>
          <p:spPr bwMode="auto">
            <a:xfrm>
              <a:off x="4724400" y="5867400"/>
              <a:ext cx="1524000" cy="590061"/>
            </a:xfrm>
            <a:prstGeom prst="ellipse">
              <a:avLst/>
            </a:prstGeom>
            <a:noFill/>
            <a:ln w="508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endParaRPr>
            </a:p>
          </p:txBody>
        </p:sp>
        <p:sp>
          <p:nvSpPr>
            <p:cNvPr id="8" name="Down Arrow 7"/>
            <p:cNvSpPr/>
            <p:nvPr/>
          </p:nvSpPr>
          <p:spPr bwMode="auto">
            <a:xfrm rot="21340783">
              <a:off x="5105400" y="1600200"/>
              <a:ext cx="533400" cy="4267200"/>
            </a:xfrm>
            <a:prstGeom prst="down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endParaRPr>
            </a:p>
          </p:txBody>
        </p:sp>
      </p:grpSp>
    </p:spTree>
    <p:extLst>
      <p:ext uri="{BB962C8B-B14F-4D97-AF65-F5344CB8AC3E}">
        <p14:creationId xmlns:p14="http://schemas.microsoft.com/office/powerpoint/2010/main" val="796041091"/>
      </p:ext>
    </p:extLst>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237744" y="445008"/>
            <a:ext cx="8229600" cy="1142988"/>
          </a:xfrm>
          <a:effectLst>
            <a:outerShdw dist="35921" dir="2700000" algn="ctr" rotWithShape="0">
              <a:srgbClr val="CC0000"/>
            </a:outerShdw>
          </a:effectLst>
        </p:spPr>
        <p:txBody>
          <a:bodyPr/>
          <a:lstStyle/>
          <a:p>
            <a:pPr eaLnBrk="1" hangingPunct="1">
              <a:defRPr/>
            </a:pPr>
            <a:r>
              <a:rPr lang="en-US" dirty="0">
                <a:solidFill>
                  <a:srgbClr val="FFFF00"/>
                </a:solidFill>
                <a:latin typeface="Comic Sans MS" pitchFamily="66" charset="0"/>
              </a:rPr>
              <a:t>Earth’s Energy Imbalance</a:t>
            </a:r>
            <a:br>
              <a:rPr lang="en-US" dirty="0">
                <a:solidFill>
                  <a:srgbClr val="FFFF00"/>
                </a:solidFill>
                <a:latin typeface="Comic Sans MS" pitchFamily="66" charset="0"/>
              </a:rPr>
            </a:br>
            <a:r>
              <a:rPr lang="en-US" sz="2400" b="0" dirty="0">
                <a:solidFill>
                  <a:srgbClr val="FFFF00"/>
                </a:solidFill>
                <a:latin typeface="Comic Sans MS" pitchFamily="66" charset="0"/>
              </a:rPr>
              <a:t>(net effect after all feedbacks included)</a:t>
            </a:r>
            <a:endParaRPr lang="en-US" sz="5400" b="0" dirty="0">
              <a:solidFill>
                <a:srgbClr val="FFFF00"/>
              </a:solidFill>
              <a:latin typeface="Comic Sans MS" pitchFamily="66" charset="0"/>
            </a:endParaRPr>
          </a:p>
        </p:txBody>
      </p:sp>
      <p:sp>
        <p:nvSpPr>
          <p:cNvPr id="165891" name="Rectangle 3"/>
          <p:cNvSpPr>
            <a:spLocks noGrp="1" noChangeArrowheads="1"/>
          </p:cNvSpPr>
          <p:nvPr>
            <p:ph type="body" idx="1"/>
          </p:nvPr>
        </p:nvSpPr>
        <p:spPr>
          <a:xfrm>
            <a:off x="0" y="1659470"/>
            <a:ext cx="9144000" cy="3733800"/>
          </a:xfrm>
          <a:effectLst>
            <a:outerShdw blurRad="50800" dist="50800" dir="5400000" algn="ctr" rotWithShape="0">
              <a:schemeClr val="tx1"/>
            </a:outerShdw>
          </a:effectLst>
        </p:spPr>
        <p:txBody>
          <a:bodyPr/>
          <a:lstStyle/>
          <a:p>
            <a:pPr indent="228600" eaLnBrk="1" hangingPunct="1">
              <a:buNone/>
              <a:defRPr/>
            </a:pPr>
            <a:r>
              <a:rPr lang="en-US" dirty="0">
                <a:solidFill>
                  <a:schemeClr val="bg1"/>
                </a:solidFill>
                <a:latin typeface="Comic Sans MS" pitchFamily="66" charset="0"/>
              </a:rPr>
              <a:t>Varies over time but is now about:</a:t>
            </a:r>
          </a:p>
          <a:p>
            <a:pPr indent="228600" eaLnBrk="1" hangingPunct="1">
              <a:buNone/>
              <a:defRPr/>
            </a:pPr>
            <a:r>
              <a:rPr lang="en-US" b="1" dirty="0">
                <a:solidFill>
                  <a:schemeClr val="bg1"/>
                </a:solidFill>
                <a:latin typeface="Comic Sans MS" pitchFamily="66" charset="0"/>
              </a:rPr>
              <a:t>			</a:t>
            </a:r>
            <a:r>
              <a:rPr lang="en-US" b="1" dirty="0">
                <a:solidFill>
                  <a:srgbClr val="FF0000"/>
                </a:solidFill>
                <a:latin typeface="Comic Sans MS" pitchFamily="66" charset="0"/>
              </a:rPr>
              <a:t>1 W m</a:t>
            </a:r>
            <a:r>
              <a:rPr lang="en-US" b="1" baseline="30000" dirty="0">
                <a:solidFill>
                  <a:srgbClr val="FF0000"/>
                </a:solidFill>
                <a:latin typeface="Comic Sans MS" pitchFamily="66" charset="0"/>
              </a:rPr>
              <a:t>-2</a:t>
            </a:r>
            <a:r>
              <a:rPr lang="en-US" b="1" dirty="0">
                <a:solidFill>
                  <a:srgbClr val="FF0000"/>
                </a:solidFill>
                <a:latin typeface="Comic Sans MS" pitchFamily="66" charset="0"/>
              </a:rPr>
              <a:t>.</a:t>
            </a:r>
          </a:p>
          <a:p>
            <a:pPr indent="228600" eaLnBrk="1" hangingPunct="1">
              <a:buNone/>
              <a:defRPr/>
            </a:pPr>
            <a:r>
              <a:rPr lang="en-US" sz="2400" dirty="0">
                <a:solidFill>
                  <a:schemeClr val="bg1"/>
                </a:solidFill>
                <a:latin typeface="Comic Sans MS" pitchFamily="66" charset="0"/>
              </a:rPr>
              <a:t>1 Christmas tree light is about 0.4 W.</a:t>
            </a:r>
          </a:p>
          <a:p>
            <a:pPr indent="228600" eaLnBrk="1" hangingPunct="1">
              <a:buNone/>
              <a:defRPr/>
            </a:pPr>
            <a:r>
              <a:rPr lang="en-US" sz="2400" dirty="0">
                <a:solidFill>
                  <a:schemeClr val="bg1"/>
                </a:solidFill>
                <a:latin typeface="Comic Sans MS" pitchFamily="66" charset="0"/>
              </a:rPr>
              <a:t>This is over 5.1x10</a:t>
            </a:r>
            <a:r>
              <a:rPr lang="en-US" sz="2400" baseline="30000" dirty="0">
                <a:solidFill>
                  <a:schemeClr val="bg1"/>
                </a:solidFill>
                <a:latin typeface="Comic Sans MS" pitchFamily="66" charset="0"/>
              </a:rPr>
              <a:t>14</a:t>
            </a:r>
            <a:r>
              <a:rPr lang="en-US" sz="2400" dirty="0">
                <a:solidFill>
                  <a:schemeClr val="bg1"/>
                </a:solidFill>
                <a:latin typeface="Comic Sans MS" pitchFamily="66" charset="0"/>
              </a:rPr>
              <a:t> m</a:t>
            </a:r>
            <a:r>
              <a:rPr lang="en-US" sz="2400" baseline="30000" dirty="0">
                <a:solidFill>
                  <a:schemeClr val="bg1"/>
                </a:solidFill>
                <a:latin typeface="Comic Sans MS" pitchFamily="66" charset="0"/>
              </a:rPr>
              <a:t>2</a:t>
            </a:r>
            <a:r>
              <a:rPr lang="en-US" sz="2400" dirty="0">
                <a:solidFill>
                  <a:schemeClr val="bg1"/>
                </a:solidFill>
                <a:latin typeface="Comic Sans MS" pitchFamily="66" charset="0"/>
              </a:rPr>
              <a:t> (area of Earth).</a:t>
            </a:r>
          </a:p>
          <a:p>
            <a:pPr indent="228600" eaLnBrk="1" hangingPunct="1">
              <a:buNone/>
              <a:defRPr/>
            </a:pPr>
            <a:r>
              <a:rPr lang="en-US" sz="2400" dirty="0">
                <a:solidFill>
                  <a:schemeClr val="bg1"/>
                </a:solidFill>
                <a:latin typeface="Comic Sans MS" pitchFamily="66" charset="0"/>
              </a:rPr>
              <a:t>Hence the heating is about 0.5 PW </a:t>
            </a:r>
            <a:r>
              <a:rPr lang="en-US" sz="2000" dirty="0">
                <a:solidFill>
                  <a:schemeClr val="bg1"/>
                </a:solidFill>
                <a:latin typeface="Comic Sans MS" pitchFamily="66" charset="0"/>
              </a:rPr>
              <a:t>(=500 TW).</a:t>
            </a:r>
            <a:endParaRPr lang="en-US" dirty="0">
              <a:solidFill>
                <a:schemeClr val="bg1"/>
              </a:solidFill>
              <a:latin typeface="Comic Sans MS" pitchFamily="66" charset="0"/>
            </a:endParaRPr>
          </a:p>
          <a:p>
            <a:pPr indent="228600" eaLnBrk="1" hangingPunct="1">
              <a:buNone/>
              <a:defRPr/>
            </a:pPr>
            <a:r>
              <a:rPr lang="en-US" sz="2400" dirty="0">
                <a:solidFill>
                  <a:schemeClr val="bg1"/>
                </a:solidFill>
                <a:latin typeface="Comic Sans MS" pitchFamily="66" charset="0"/>
              </a:rPr>
              <a:t>[</a:t>
            </a:r>
            <a:r>
              <a:rPr lang="en-US" sz="2000" dirty="0">
                <a:solidFill>
                  <a:schemeClr val="bg1"/>
                </a:solidFill>
                <a:latin typeface="Comic Sans MS" pitchFamily="66" charset="0"/>
              </a:rPr>
              <a:t>vs U.S. in 2014 electricity consumption was about 43x10</a:t>
            </a:r>
            <a:r>
              <a:rPr lang="en-US" sz="2000" baseline="30000" dirty="0">
                <a:solidFill>
                  <a:schemeClr val="bg1"/>
                </a:solidFill>
                <a:latin typeface="Comic Sans MS" pitchFamily="66" charset="0"/>
              </a:rPr>
              <a:t>10</a:t>
            </a:r>
            <a:r>
              <a:rPr lang="en-US" sz="2000" dirty="0">
                <a:solidFill>
                  <a:schemeClr val="bg1"/>
                </a:solidFill>
                <a:latin typeface="Comic Sans MS" pitchFamily="66" charset="0"/>
              </a:rPr>
              <a:t>W]</a:t>
            </a:r>
          </a:p>
          <a:p>
            <a:pPr indent="228600" eaLnBrk="1" hangingPunct="1">
              <a:buNone/>
              <a:defRPr/>
            </a:pPr>
            <a:r>
              <a:rPr lang="en-US" sz="2400" dirty="0">
                <a:solidFill>
                  <a:schemeClr val="bg1"/>
                </a:solidFill>
                <a:latin typeface="Comic Sans MS" pitchFamily="66" charset="0"/>
              </a:rPr>
              <a:t>[</a:t>
            </a:r>
            <a:r>
              <a:rPr lang="en-US" sz="2000" dirty="0">
                <a:solidFill>
                  <a:schemeClr val="bg1"/>
                </a:solidFill>
                <a:latin typeface="Comic Sans MS" pitchFamily="66" charset="0"/>
              </a:rPr>
              <a:t>Germany 6.5x10</a:t>
            </a:r>
            <a:r>
              <a:rPr lang="en-US" sz="2000" baseline="30000" dirty="0">
                <a:solidFill>
                  <a:schemeClr val="bg1"/>
                </a:solidFill>
                <a:latin typeface="Comic Sans MS" pitchFamily="66" charset="0"/>
              </a:rPr>
              <a:t>10</a:t>
            </a:r>
            <a:r>
              <a:rPr lang="en-US" sz="2000" dirty="0">
                <a:solidFill>
                  <a:schemeClr val="bg1"/>
                </a:solidFill>
                <a:latin typeface="Comic Sans MS" pitchFamily="66" charset="0"/>
              </a:rPr>
              <a:t> W:  Total order 1 TW:  Factor of 500 less.]</a:t>
            </a:r>
          </a:p>
        </p:txBody>
      </p:sp>
      <p:pic>
        <p:nvPicPr>
          <p:cNvPr id="2" name="Picture 1">
            <a:extLst>
              <a:ext uri="{FF2B5EF4-FFF2-40B4-BE49-F238E27FC236}">
                <a16:creationId xmlns:a16="http://schemas.microsoft.com/office/drawing/2014/main" id="{55E3AB41-E01C-0D4C-A7A2-6AF4456E64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36360" y="5215607"/>
            <a:ext cx="2707640" cy="1642393"/>
          </a:xfrm>
          <a:prstGeom prst="rect">
            <a:avLst/>
          </a:prstGeom>
        </p:spPr>
      </p:pic>
      <p:sp>
        <p:nvSpPr>
          <p:cNvPr id="3" name="TextBox 2">
            <a:extLst>
              <a:ext uri="{FF2B5EF4-FFF2-40B4-BE49-F238E27FC236}">
                <a16:creationId xmlns:a16="http://schemas.microsoft.com/office/drawing/2014/main" id="{3180718B-03F3-C249-84BA-C20BAF1FFD3D}"/>
              </a:ext>
            </a:extLst>
          </p:cNvPr>
          <p:cNvSpPr txBox="1"/>
          <p:nvPr/>
        </p:nvSpPr>
        <p:spPr>
          <a:xfrm>
            <a:off x="457200" y="5497251"/>
            <a:ext cx="5740400" cy="1323439"/>
          </a:xfrm>
          <a:prstGeom prst="rect">
            <a:avLst/>
          </a:prstGeom>
          <a:noFill/>
        </p:spPr>
        <p:txBody>
          <a:bodyPr wrap="square" rtlCol="0">
            <a:spAutoFit/>
          </a:bodyPr>
          <a:lstStyle/>
          <a:p>
            <a:r>
              <a:rPr lang="en-US" sz="2000" dirty="0">
                <a:solidFill>
                  <a:srgbClr val="FFFF00"/>
                </a:solidFill>
              </a:rPr>
              <a:t>The direct effects of humans is small:</a:t>
            </a:r>
          </a:p>
          <a:p>
            <a:r>
              <a:rPr lang="en-US" sz="2000" dirty="0">
                <a:solidFill>
                  <a:srgbClr val="FFFF00"/>
                </a:solidFill>
              </a:rPr>
              <a:t>	</a:t>
            </a:r>
            <a:r>
              <a:rPr lang="en-US" sz="2000" dirty="0">
                <a:solidFill>
                  <a:schemeClr val="bg1"/>
                </a:solidFill>
              </a:rPr>
              <a:t>except locally in cities.</a:t>
            </a:r>
          </a:p>
          <a:p>
            <a:r>
              <a:rPr lang="en-US" sz="2000" dirty="0">
                <a:solidFill>
                  <a:srgbClr val="FFFF00"/>
                </a:solidFill>
              </a:rPr>
              <a:t>It is mainly through interference with natural flows of energy that matters</a:t>
            </a:r>
          </a:p>
        </p:txBody>
      </p:sp>
    </p:spTree>
    <p:extLst>
      <p:ext uri="{BB962C8B-B14F-4D97-AF65-F5344CB8AC3E}">
        <p14:creationId xmlns:p14="http://schemas.microsoft.com/office/powerpoint/2010/main" val="75479812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237744" y="445008"/>
            <a:ext cx="8229600" cy="1142988"/>
          </a:xfrm>
          <a:effectLst>
            <a:outerShdw dist="35921" dir="2700000" algn="ctr" rotWithShape="0">
              <a:srgbClr val="CC0000"/>
            </a:outerShdw>
          </a:effectLst>
        </p:spPr>
        <p:txBody>
          <a:bodyPr/>
          <a:lstStyle/>
          <a:p>
            <a:pPr eaLnBrk="1" hangingPunct="1">
              <a:defRPr/>
            </a:pPr>
            <a:r>
              <a:rPr lang="en-US" dirty="0">
                <a:solidFill>
                  <a:srgbClr val="FFFF00"/>
                </a:solidFill>
                <a:latin typeface="Comic Sans MS" pitchFamily="66" charset="0"/>
              </a:rPr>
              <a:t>Earth’s Energy Imbalance</a:t>
            </a:r>
            <a:br>
              <a:rPr lang="en-US" dirty="0">
                <a:solidFill>
                  <a:srgbClr val="FFFF00"/>
                </a:solidFill>
                <a:latin typeface="Comic Sans MS" pitchFamily="66" charset="0"/>
              </a:rPr>
            </a:br>
            <a:r>
              <a:rPr lang="en-US" sz="2400" b="0" dirty="0">
                <a:solidFill>
                  <a:srgbClr val="FFFF00"/>
                </a:solidFill>
                <a:latin typeface="Comic Sans MS" pitchFamily="66" charset="0"/>
              </a:rPr>
              <a:t>(net effect after all feedbacks included)</a:t>
            </a:r>
            <a:endParaRPr lang="en-US" sz="5400" b="0" dirty="0">
              <a:solidFill>
                <a:srgbClr val="FFFF00"/>
              </a:solidFill>
              <a:latin typeface="Comic Sans MS" pitchFamily="66" charset="0"/>
            </a:endParaRPr>
          </a:p>
        </p:txBody>
      </p:sp>
      <p:sp>
        <p:nvSpPr>
          <p:cNvPr id="165891" name="Rectangle 3"/>
          <p:cNvSpPr>
            <a:spLocks noGrp="1" noChangeArrowheads="1"/>
          </p:cNvSpPr>
          <p:nvPr>
            <p:ph type="body" idx="1"/>
          </p:nvPr>
        </p:nvSpPr>
        <p:spPr>
          <a:xfrm>
            <a:off x="0" y="1659470"/>
            <a:ext cx="9144000" cy="3733800"/>
          </a:xfrm>
          <a:effectLst>
            <a:outerShdw blurRad="50800" dist="50800" dir="5400000" algn="ctr" rotWithShape="0">
              <a:schemeClr val="tx1"/>
            </a:outerShdw>
          </a:effectLst>
        </p:spPr>
        <p:txBody>
          <a:bodyPr/>
          <a:lstStyle/>
          <a:p>
            <a:pPr indent="228600" eaLnBrk="1" hangingPunct="1">
              <a:buNone/>
              <a:defRPr/>
            </a:pPr>
            <a:r>
              <a:rPr lang="en-US" b="1" dirty="0">
                <a:solidFill>
                  <a:schemeClr val="bg1"/>
                </a:solidFill>
                <a:latin typeface="Comic Sans MS" pitchFamily="66" charset="0"/>
              </a:rPr>
              <a:t>			</a:t>
            </a:r>
            <a:r>
              <a:rPr lang="en-US" b="1" dirty="0">
                <a:solidFill>
                  <a:srgbClr val="FF0000"/>
                </a:solidFill>
                <a:latin typeface="Comic Sans MS" pitchFamily="66" charset="0"/>
              </a:rPr>
              <a:t>1 W m</a:t>
            </a:r>
            <a:r>
              <a:rPr lang="en-US" b="1" baseline="30000" dirty="0">
                <a:solidFill>
                  <a:srgbClr val="FF0000"/>
                </a:solidFill>
                <a:latin typeface="Comic Sans MS" pitchFamily="66" charset="0"/>
              </a:rPr>
              <a:t>-2</a:t>
            </a:r>
          </a:p>
          <a:p>
            <a:pPr indent="6350" eaLnBrk="1" hangingPunct="1">
              <a:buNone/>
              <a:defRPr/>
            </a:pPr>
            <a:r>
              <a:rPr lang="en-US" sz="2400" b="1" dirty="0">
                <a:solidFill>
                  <a:schemeClr val="bg1"/>
                </a:solidFill>
                <a:latin typeface="Comic Sans MS" pitchFamily="66" charset="0"/>
              </a:rPr>
              <a:t>This is small at any time compared to natural flow of energy:              </a:t>
            </a:r>
          </a:p>
          <a:p>
            <a:pPr indent="6350" eaLnBrk="1" hangingPunct="1">
              <a:buNone/>
              <a:defRPr/>
            </a:pPr>
            <a:r>
              <a:rPr lang="en-US" sz="2400" b="1" dirty="0">
                <a:solidFill>
                  <a:schemeClr val="bg1"/>
                </a:solidFill>
                <a:latin typeface="Comic Sans MS" pitchFamily="66" charset="0"/>
              </a:rPr>
              <a:t>			</a:t>
            </a:r>
            <a:r>
              <a:rPr lang="en-US" b="1" dirty="0">
                <a:solidFill>
                  <a:srgbClr val="FF0000"/>
                </a:solidFill>
                <a:latin typeface="Comic Sans MS" pitchFamily="66" charset="0"/>
              </a:rPr>
              <a:t>240 W m</a:t>
            </a:r>
            <a:r>
              <a:rPr lang="en-US" b="1" baseline="30000" dirty="0">
                <a:solidFill>
                  <a:srgbClr val="FF0000"/>
                </a:solidFill>
                <a:latin typeface="Comic Sans MS" pitchFamily="66" charset="0"/>
              </a:rPr>
              <a:t>-2</a:t>
            </a:r>
            <a:r>
              <a:rPr lang="en-US" sz="4000" b="1" baseline="30000" dirty="0">
                <a:solidFill>
                  <a:srgbClr val="FF0000"/>
                </a:solidFill>
                <a:latin typeface="Comic Sans MS" pitchFamily="66" charset="0"/>
              </a:rPr>
              <a:t>. </a:t>
            </a:r>
            <a:endParaRPr lang="en-US" b="1" baseline="30000" dirty="0">
              <a:solidFill>
                <a:srgbClr val="FF0000"/>
              </a:solidFill>
              <a:latin typeface="Comic Sans MS" pitchFamily="66" charset="0"/>
            </a:endParaRPr>
          </a:p>
          <a:p>
            <a:pPr indent="6350" eaLnBrk="1" hangingPunct="1">
              <a:buNone/>
              <a:defRPr/>
            </a:pPr>
            <a:endParaRPr lang="en-US" b="1" baseline="30000" dirty="0">
              <a:solidFill>
                <a:srgbClr val="FF0000"/>
              </a:solidFill>
              <a:latin typeface="Comic Sans MS" pitchFamily="66" charset="0"/>
            </a:endParaRPr>
          </a:p>
          <a:p>
            <a:pPr indent="6350" eaLnBrk="1" hangingPunct="1">
              <a:buNone/>
              <a:defRPr/>
            </a:pPr>
            <a:r>
              <a:rPr lang="en-US" sz="2800" b="1" dirty="0">
                <a:solidFill>
                  <a:schemeClr val="bg1"/>
                </a:solidFill>
                <a:latin typeface="Comic Sans MS" pitchFamily="66" charset="0"/>
              </a:rPr>
              <a:t>So this is NOT how climate change is experienced.</a:t>
            </a:r>
          </a:p>
          <a:p>
            <a:pPr indent="6350" eaLnBrk="1" hangingPunct="1">
              <a:buNone/>
              <a:defRPr/>
            </a:pPr>
            <a:endParaRPr lang="en-US" sz="2400" b="1" dirty="0">
              <a:solidFill>
                <a:srgbClr val="FFFF00"/>
              </a:solidFill>
              <a:latin typeface="Comic Sans MS" pitchFamily="66" charset="0"/>
            </a:endParaRPr>
          </a:p>
          <a:p>
            <a:pPr indent="6350" eaLnBrk="1" hangingPunct="1">
              <a:buNone/>
              <a:defRPr/>
            </a:pPr>
            <a:r>
              <a:rPr lang="en-US" sz="2600" b="1" dirty="0">
                <a:solidFill>
                  <a:srgbClr val="FFFF00"/>
                </a:solidFill>
                <a:latin typeface="Comic Sans MS" pitchFamily="66" charset="0"/>
              </a:rPr>
              <a:t>Instead it has to accumulate, which it does under some circumstances, since it is always in the same direction.</a:t>
            </a:r>
          </a:p>
          <a:p>
            <a:pPr indent="6350" eaLnBrk="1" hangingPunct="1">
              <a:buNone/>
              <a:defRPr/>
            </a:pPr>
            <a:endParaRPr lang="en-US" sz="2400" b="1" dirty="0">
              <a:solidFill>
                <a:srgbClr val="FFFF00"/>
              </a:solidFill>
              <a:latin typeface="Comic Sans MS" pitchFamily="66" charset="0"/>
            </a:endParaRPr>
          </a:p>
          <a:p>
            <a:pPr indent="228600" eaLnBrk="1" hangingPunct="1">
              <a:buNone/>
              <a:defRPr/>
            </a:pPr>
            <a:endParaRPr lang="en-US" b="1" dirty="0">
              <a:solidFill>
                <a:srgbClr val="FF0000"/>
              </a:solidFill>
              <a:latin typeface="Comic Sans MS" pitchFamily="66" charset="0"/>
            </a:endParaRPr>
          </a:p>
        </p:txBody>
      </p:sp>
    </p:spTree>
    <p:extLst>
      <p:ext uri="{BB962C8B-B14F-4D97-AF65-F5344CB8AC3E}">
        <p14:creationId xmlns:p14="http://schemas.microsoft.com/office/powerpoint/2010/main" val="2929407548"/>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457200" y="152400"/>
            <a:ext cx="8229600" cy="1142988"/>
          </a:xfrm>
          <a:effectLst>
            <a:outerShdw dist="35921" dir="2700000" algn="ctr" rotWithShape="0">
              <a:srgbClr val="CC0000"/>
            </a:outerShdw>
          </a:effectLst>
        </p:spPr>
        <p:txBody>
          <a:bodyPr/>
          <a:lstStyle/>
          <a:p>
            <a:pPr eaLnBrk="1" hangingPunct="1">
              <a:defRPr/>
            </a:pPr>
            <a:r>
              <a:rPr lang="en-US" dirty="0">
                <a:solidFill>
                  <a:srgbClr val="FFFF00"/>
                </a:solidFill>
                <a:latin typeface="Comic Sans MS" pitchFamily="66" charset="0"/>
              </a:rPr>
              <a:t>Global warming means more heat:</a:t>
            </a:r>
            <a:br>
              <a:rPr lang="en-US" dirty="0">
                <a:solidFill>
                  <a:srgbClr val="FFFF00"/>
                </a:solidFill>
                <a:latin typeface="Comic Sans MS" pitchFamily="66" charset="0"/>
              </a:rPr>
            </a:br>
            <a:r>
              <a:rPr lang="en-US" dirty="0">
                <a:solidFill>
                  <a:srgbClr val="FFFF00"/>
                </a:solidFill>
                <a:latin typeface="Comic Sans MS" pitchFamily="66" charset="0"/>
              </a:rPr>
              <a:t>Where does the heat go?</a:t>
            </a:r>
            <a:endParaRPr lang="en-US" sz="5400" dirty="0">
              <a:solidFill>
                <a:srgbClr val="FFFF00"/>
              </a:solidFill>
              <a:latin typeface="Comic Sans MS" pitchFamily="66" charset="0"/>
            </a:endParaRPr>
          </a:p>
        </p:txBody>
      </p:sp>
      <p:sp>
        <p:nvSpPr>
          <p:cNvPr id="165891" name="Rectangle 3"/>
          <p:cNvSpPr>
            <a:spLocks noGrp="1" noChangeArrowheads="1"/>
          </p:cNvSpPr>
          <p:nvPr>
            <p:ph type="body" idx="1"/>
          </p:nvPr>
        </p:nvSpPr>
        <p:spPr>
          <a:xfrm>
            <a:off x="0" y="1905000"/>
            <a:ext cx="9144000" cy="3733800"/>
          </a:xfrm>
          <a:effectLst>
            <a:outerShdw blurRad="50800" dist="50800" dir="5400000" algn="ctr" rotWithShape="0">
              <a:schemeClr val="tx1"/>
            </a:outerShdw>
          </a:effectLst>
        </p:spPr>
        <p:txBody>
          <a:bodyPr/>
          <a:lstStyle/>
          <a:p>
            <a:pPr marL="179388" indent="457200" eaLnBrk="1" hangingPunct="1">
              <a:buFont typeface="+mj-lt"/>
              <a:buAutoNum type="arabicPeriod"/>
              <a:defRPr/>
            </a:pPr>
            <a:r>
              <a:rPr lang="en-US" dirty="0">
                <a:solidFill>
                  <a:schemeClr val="bg1"/>
                </a:solidFill>
                <a:latin typeface="Comic Sans MS" pitchFamily="66" charset="0"/>
              </a:rPr>
              <a:t>Warms land and atmosphere</a:t>
            </a:r>
          </a:p>
          <a:p>
            <a:pPr marL="179388" indent="457200" eaLnBrk="1" hangingPunct="1">
              <a:buFont typeface="+mj-lt"/>
              <a:buAutoNum type="arabicPeriod"/>
              <a:defRPr/>
            </a:pPr>
            <a:r>
              <a:rPr lang="en-US" dirty="0">
                <a:solidFill>
                  <a:schemeClr val="bg1"/>
                </a:solidFill>
                <a:latin typeface="Comic Sans MS" pitchFamily="66" charset="0"/>
              </a:rPr>
              <a:t>Heat storage in the ocean (raises sea level)</a:t>
            </a:r>
          </a:p>
          <a:p>
            <a:pPr marL="179388" indent="457200" eaLnBrk="1" hangingPunct="1">
              <a:buFont typeface="+mj-lt"/>
              <a:buAutoNum type="arabicPeriod"/>
              <a:defRPr/>
            </a:pPr>
            <a:r>
              <a:rPr lang="en-US" dirty="0">
                <a:solidFill>
                  <a:schemeClr val="bg1"/>
                </a:solidFill>
                <a:latin typeface="Comic Sans MS" pitchFamily="66" charset="0"/>
              </a:rPr>
              <a:t>Melts land ice (raises sea level)</a:t>
            </a:r>
          </a:p>
          <a:p>
            <a:pPr marL="179388" indent="457200" eaLnBrk="1" hangingPunct="1">
              <a:buFont typeface="+mj-lt"/>
              <a:buAutoNum type="arabicPeriod"/>
              <a:defRPr/>
            </a:pPr>
            <a:r>
              <a:rPr lang="en-US" dirty="0">
                <a:solidFill>
                  <a:schemeClr val="bg1"/>
                </a:solidFill>
                <a:latin typeface="Comic Sans MS" pitchFamily="66" charset="0"/>
              </a:rPr>
              <a:t>Melts sea ice and warms melted water</a:t>
            </a:r>
          </a:p>
          <a:p>
            <a:pPr marL="179388" indent="457200" eaLnBrk="1" hangingPunct="1">
              <a:buFont typeface="+mj-lt"/>
              <a:buAutoNum type="arabicPeriod"/>
              <a:defRPr/>
            </a:pPr>
            <a:r>
              <a:rPr lang="en-US" dirty="0">
                <a:solidFill>
                  <a:schemeClr val="bg1"/>
                </a:solidFill>
                <a:latin typeface="Comic Sans MS" pitchFamily="66" charset="0"/>
              </a:rPr>
              <a:t>Evaporates moisture </a:t>
            </a:r>
            <a:r>
              <a:rPr lang="en-US" dirty="0">
                <a:solidFill>
                  <a:schemeClr val="bg1"/>
                </a:solidFill>
                <a:latin typeface="Comic Sans MS" pitchFamily="66" charset="0"/>
                <a:sym typeface="Symbol"/>
              </a:rPr>
              <a:t> rain storms, </a:t>
            </a:r>
            <a:r>
              <a:rPr lang="en-US" dirty="0">
                <a:solidFill>
                  <a:schemeClr val="bg1"/>
                </a:solidFill>
                <a:latin typeface="Comic Sans MS" pitchFamily="66" charset="0"/>
              </a:rPr>
              <a:t>cloud 	</a:t>
            </a:r>
            <a:r>
              <a:rPr lang="en-US" dirty="0">
                <a:solidFill>
                  <a:schemeClr val="bg1"/>
                </a:solidFill>
                <a:latin typeface="Comic Sans MS" pitchFamily="66" charset="0"/>
                <a:sym typeface="Symbol"/>
              </a:rPr>
              <a:t></a:t>
            </a:r>
            <a:r>
              <a:rPr lang="en-US" dirty="0">
                <a:solidFill>
                  <a:schemeClr val="bg1"/>
                </a:solidFill>
                <a:latin typeface="Comic Sans MS" pitchFamily="66" charset="0"/>
              </a:rPr>
              <a:t> possibly reflection of sun’s rays to 		    space</a:t>
            </a:r>
          </a:p>
          <a:p>
            <a:pPr indent="228600" eaLnBrk="1" hangingPunct="1">
              <a:buNone/>
              <a:defRPr/>
            </a:pPr>
            <a:endParaRPr lang="en-US" dirty="0">
              <a:solidFill>
                <a:schemeClr val="bg1"/>
              </a:solidFill>
              <a:latin typeface="Comic Sans MS" pitchFamily="66" charset="0"/>
            </a:endParaRPr>
          </a:p>
        </p:txBody>
      </p:sp>
      <p:sp>
        <p:nvSpPr>
          <p:cNvPr id="4" name="Oval Callout 3"/>
          <p:cNvSpPr/>
          <p:nvPr/>
        </p:nvSpPr>
        <p:spPr bwMode="auto">
          <a:xfrm>
            <a:off x="6400800" y="1600200"/>
            <a:ext cx="1828800" cy="914400"/>
          </a:xfrm>
          <a:prstGeom prst="wedgeEllipseCallout">
            <a:avLst>
              <a:gd name="adj1" fmla="val -102462"/>
              <a:gd name="adj2" fmla="val 72704"/>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dirty="0">
                <a:solidFill>
                  <a:srgbClr val="000000"/>
                </a:solidFill>
              </a:rPr>
              <a:t>&gt;90%</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1AF8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28150</TotalTime>
  <Pages>1</Pages>
  <Words>2114</Words>
  <Application>Microsoft Macintosh PowerPoint</Application>
  <PresentationFormat>On-screen Show (4:3)</PresentationFormat>
  <Paragraphs>356</Paragraphs>
  <Slides>52</Slides>
  <Notes>5</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52</vt:i4>
      </vt:variant>
    </vt:vector>
  </HeadingPairs>
  <TitlesOfParts>
    <vt:vector size="70" baseType="lpstr">
      <vt:lpstr>Arial</vt:lpstr>
      <vt:lpstr>Avenir Heavy Oblique</vt:lpstr>
      <vt:lpstr>Calibri</vt:lpstr>
      <vt:lpstr>Comic Sans MS</vt:lpstr>
      <vt:lpstr>Helvetica Neue</vt:lpstr>
      <vt:lpstr>Impact</vt:lpstr>
      <vt:lpstr>Myriad Pro</vt:lpstr>
      <vt:lpstr>Myriad Pro Semibold</vt:lpstr>
      <vt:lpstr>Times New Roman</vt:lpstr>
      <vt:lpstr>Wingdings</vt:lpstr>
      <vt:lpstr>4_Default Design</vt:lpstr>
      <vt:lpstr>1_Default Design</vt:lpstr>
      <vt:lpstr>2_Default Design</vt:lpstr>
      <vt:lpstr>6_Default Design</vt:lpstr>
      <vt:lpstr>5_Default Design</vt:lpstr>
      <vt:lpstr>8_Default Design</vt:lpstr>
      <vt:lpstr>9_Default Design</vt:lpstr>
      <vt:lpstr>10_Default Design</vt:lpstr>
      <vt:lpstr>Changes in Extremes with Climate Change </vt:lpstr>
      <vt:lpstr>Climate change is happening: It is due to humans </vt:lpstr>
      <vt:lpstr>PowerPoint Presentation</vt:lpstr>
      <vt:lpstr>Global temperature and carbon dioxide: anomalies through 2017 </vt:lpstr>
      <vt:lpstr>PowerPoint Presentation</vt:lpstr>
      <vt:lpstr>PowerPoint Presentation</vt:lpstr>
      <vt:lpstr>Earth’s Energy Imbalance (net effect after all feedbacks included)</vt:lpstr>
      <vt:lpstr>Earth’s Energy Imbalance (net effect after all feedbacks included)</vt:lpstr>
      <vt:lpstr>Global warming means more heat: Where does the heat go?</vt:lpstr>
      <vt:lpstr>PowerPoint Presentation</vt:lpstr>
      <vt:lpstr>PowerPoint Presentation</vt:lpstr>
      <vt:lpstr>PowerPoint Presentation</vt:lpstr>
      <vt:lpstr>A consequence of glacier melt and ocean heating: Sea Level Rise</vt:lpstr>
      <vt:lpstr>PowerPoint Presentation</vt:lpstr>
      <vt:lpstr>PowerPoint Presentation</vt:lpstr>
      <vt:lpstr>PowerPoint Presentation</vt:lpstr>
      <vt:lpstr>Attribution of climate change</vt:lpstr>
      <vt:lpstr>Dynamics   vs   thermodynamics</vt:lpstr>
      <vt:lpstr>Warmer air holds more moisture</vt:lpstr>
      <vt:lpstr>PowerPoint Presentation</vt:lpstr>
      <vt:lpstr>PowerPoint Presentation</vt:lpstr>
      <vt:lpstr>PowerPoint Presentation</vt:lpstr>
      <vt:lpstr>Mountains and climate change</vt:lpstr>
      <vt:lpstr>Jonas: East coast snow storm         Jan 22-23 2016</vt:lpstr>
      <vt:lpstr>PowerPoint Presentation</vt:lpstr>
      <vt:lpstr>PowerPoint Presentation</vt:lpstr>
      <vt:lpstr>PowerPoint Presentation</vt:lpstr>
      <vt:lpstr>Changes in extremes</vt:lpstr>
      <vt:lpstr>Recent extremes in Colorado</vt:lpstr>
      <vt:lpstr>PowerPoint Presentation</vt:lpstr>
      <vt:lpstr>Boulder Flooding  September 2013</vt:lpstr>
      <vt:lpstr>PowerPoint Presentation</vt:lpstr>
      <vt:lpstr>Composite satellite imagery</vt:lpstr>
      <vt:lpstr>Atmospheric river into CO</vt:lpstr>
      <vt:lpstr>2017</vt:lpstr>
      <vt:lpstr>PowerPoint Presentation</vt:lpstr>
      <vt:lpstr>PowerPoint Presentation</vt:lpstr>
      <vt:lpstr>Are recent hurricane (Harvey, Irma, Maria) disasters natural? </vt:lpstr>
      <vt:lpstr>PowerPoint Presentation</vt:lpstr>
      <vt:lpstr>PowerPoint Presentation</vt:lpstr>
      <vt:lpstr>PowerPoint Presentation</vt:lpstr>
      <vt:lpstr>PowerPoint Presentation</vt:lpstr>
      <vt:lpstr>Attribution of extremes</vt:lpstr>
      <vt:lpstr>PowerPoint Presentation</vt:lpstr>
      <vt:lpstr>PowerPoint Presentation</vt:lpstr>
      <vt:lpstr>PowerPoint Presentation</vt:lpstr>
      <vt:lpstr>PowerPoint Presentation</vt:lpstr>
      <vt:lpstr>PowerPoint Presentation</vt:lpstr>
      <vt:lpstr>PowerPoint Presentation</vt:lpstr>
      <vt:lpstr>Costs of Climate Change</vt:lpstr>
      <vt:lpstr>Climate Change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Dr. Kevin E. Trenberth</dc:creator>
  <cp:lastModifiedBy>Ryan Johnson</cp:lastModifiedBy>
  <cp:revision>1280</cp:revision>
  <cp:lastPrinted>2013-06-10T17:49:37Z</cp:lastPrinted>
  <dcterms:created xsi:type="dcterms:W3CDTF">1996-09-25T11:29:30Z</dcterms:created>
  <dcterms:modified xsi:type="dcterms:W3CDTF">2021-02-17T21:58:09Z</dcterms:modified>
</cp:coreProperties>
</file>